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omments/modernComment_328_9082CCC8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modernComment_150_89FCC266.xml" ContentType="application/vnd.ms-powerpoint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1" r:id="rId3"/>
    <p:sldMasterId id="2147483678" r:id="rId4"/>
    <p:sldMasterId id="2147483687" r:id="rId5"/>
  </p:sldMasterIdLst>
  <p:notesMasterIdLst>
    <p:notesMasterId r:id="rId86"/>
  </p:notesMasterIdLst>
  <p:sldIdLst>
    <p:sldId id="872" r:id="rId6"/>
    <p:sldId id="912" r:id="rId7"/>
    <p:sldId id="873" r:id="rId8"/>
    <p:sldId id="896" r:id="rId9"/>
    <p:sldId id="897" r:id="rId10"/>
    <p:sldId id="793" r:id="rId11"/>
    <p:sldId id="898" r:id="rId12"/>
    <p:sldId id="794" r:id="rId13"/>
    <p:sldId id="795" r:id="rId14"/>
    <p:sldId id="874" r:id="rId15"/>
    <p:sldId id="808" r:id="rId16"/>
    <p:sldId id="875" r:id="rId17"/>
    <p:sldId id="876" r:id="rId18"/>
    <p:sldId id="913" r:id="rId19"/>
    <p:sldId id="766" r:id="rId20"/>
    <p:sldId id="914" r:id="rId21"/>
    <p:sldId id="915" r:id="rId22"/>
    <p:sldId id="910" r:id="rId23"/>
    <p:sldId id="292" r:id="rId24"/>
    <p:sldId id="296" r:id="rId25"/>
    <p:sldId id="837" r:id="rId26"/>
    <p:sldId id="304" r:id="rId27"/>
    <p:sldId id="805" r:id="rId28"/>
    <p:sldId id="917" r:id="rId29"/>
    <p:sldId id="918" r:id="rId30"/>
    <p:sldId id="919" r:id="rId31"/>
    <p:sldId id="916" r:id="rId32"/>
    <p:sldId id="833" r:id="rId33"/>
    <p:sldId id="923" r:id="rId34"/>
    <p:sldId id="924" r:id="rId35"/>
    <p:sldId id="925" r:id="rId36"/>
    <p:sldId id="926" r:id="rId37"/>
    <p:sldId id="927" r:id="rId38"/>
    <p:sldId id="928" r:id="rId39"/>
    <p:sldId id="929" r:id="rId40"/>
    <p:sldId id="930" r:id="rId41"/>
    <p:sldId id="931" r:id="rId42"/>
    <p:sldId id="932" r:id="rId43"/>
    <p:sldId id="933" r:id="rId44"/>
    <p:sldId id="883" r:id="rId45"/>
    <p:sldId id="906" r:id="rId46"/>
    <p:sldId id="884" r:id="rId47"/>
    <p:sldId id="811" r:id="rId48"/>
    <p:sldId id="812" r:id="rId49"/>
    <p:sldId id="284" r:id="rId50"/>
    <p:sldId id="813" r:id="rId51"/>
    <p:sldId id="286" r:id="rId52"/>
    <p:sldId id="902" r:id="rId53"/>
    <p:sldId id="901" r:id="rId54"/>
    <p:sldId id="899" r:id="rId55"/>
    <p:sldId id="850" r:id="rId56"/>
    <p:sldId id="851" r:id="rId57"/>
    <p:sldId id="852" r:id="rId58"/>
    <p:sldId id="853" r:id="rId59"/>
    <p:sldId id="854" r:id="rId60"/>
    <p:sldId id="855" r:id="rId61"/>
    <p:sldId id="856" r:id="rId62"/>
    <p:sldId id="857" r:id="rId63"/>
    <p:sldId id="858" r:id="rId64"/>
    <p:sldId id="859" r:id="rId65"/>
    <p:sldId id="860" r:id="rId66"/>
    <p:sldId id="861" r:id="rId67"/>
    <p:sldId id="862" r:id="rId68"/>
    <p:sldId id="865" r:id="rId69"/>
    <p:sldId id="866" r:id="rId70"/>
    <p:sldId id="900" r:id="rId71"/>
    <p:sldId id="885" r:id="rId72"/>
    <p:sldId id="936" r:id="rId73"/>
    <p:sldId id="336" r:id="rId74"/>
    <p:sldId id="937" r:id="rId75"/>
    <p:sldId id="886" r:id="rId76"/>
    <p:sldId id="329" r:id="rId77"/>
    <p:sldId id="887" r:id="rId78"/>
    <p:sldId id="331" r:id="rId79"/>
    <p:sldId id="908" r:id="rId80"/>
    <p:sldId id="894" r:id="rId81"/>
    <p:sldId id="436" r:id="rId82"/>
    <p:sldId id="891" r:id="rId83"/>
    <p:sldId id="262" r:id="rId84"/>
    <p:sldId id="784" r:id="rId8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117E11-4ACE-2B83-9609-7DA8E701B11B}" name="MAURO OLAVE" initials="MO" userId="S::molave@fomag.gov.co::c7ce1e29-2e4e-4e80-906b-18c9e26e0b71" providerId="AD"/>
  <p188:author id="{25A8E1C4-31EC-FE2A-53C1-9FBE2DCD8CBA}" name="MARIA LOURDES LOAIZA LOPEZ" initials="ML" userId="S::mloaiza@fomag.gov.co::62969c92-3a17-40e9-ad3f-36772ff0d4e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FAFA"/>
    <a:srgbClr val="197076"/>
    <a:srgbClr val="D2454F"/>
    <a:srgbClr val="D7B000"/>
    <a:srgbClr val="724EBF"/>
    <a:srgbClr val="DD44A4"/>
    <a:srgbClr val="6A007B"/>
    <a:srgbClr val="E46B37"/>
    <a:srgbClr val="132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79BFD3-EBAC-E41C-C26B-111A4FF8CF11}" v="68" dt="2025-09-16T22:14:28.431"/>
    <p1510:client id="{5C511606-D42D-AD33-4D9A-57BF0B9C24E6}" v="1465" dt="2025-09-16T18:05:31.792"/>
    <p1510:client id="{5E7E7772-AC78-C9A5-8C7B-8772C0E6DE3C}" v="53" dt="2025-09-17T19:45:26.178"/>
    <p1510:client id="{84226A75-C917-19EE-C983-E45464450530}" v="287" dt="2025-09-17T18:45:37.074"/>
    <p1510:client id="{8936CE03-39E0-D6EC-244F-75BFC3A0C8B7}" v="160" dt="2025-09-17T21:19:42.812"/>
    <p1510:client id="{8C391084-B736-DEF1-95E9-58E906F27497}" v="4261" dt="2025-09-17T17:50:51.302"/>
    <p1510:client id="{E85FDC69-1452-1656-389A-F2AEF7A35A7F}" v="5273" dt="2025-09-16T15:57:55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66" y="-1140"/>
      </p:cViewPr>
      <p:guideLst>
        <p:guide orient="horz" pos="73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theme" Target="theme/theme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viewProps" Target="viewProps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presProps" Target="presProp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/Relationships>
</file>

<file path=ppt/comments/modernComment_150_89FCC26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D10A408-C345-41CD-A7C1-3379A611F5FD}" authorId="{25A8E1C4-31EC-FE2A-53C1-9FBE2DCD8CBA}" created="2025-09-17T17:19:35.32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315043430" sldId="336"/>
      <ac:spMk id="3" creationId="{ED604FAA-8ED7-C88A-86A3-BDBBF43153D3}"/>
    </ac:deMkLst>
    <p188:txBody>
      <a:bodyPr/>
      <a:lstStyle/>
      <a:p>
        <a:r>
          <a:rPr lang="es-ES"/>
          <a:t>Regionalización, pertinencia médica</a:t>
        </a:r>
      </a:p>
    </p188:txBody>
  </p188:cm>
</p188:cmLst>
</file>

<file path=ppt/comments/modernComment_328_9082CCC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45D16A-2560-4CAD-9CA3-71358AFCB67F}" authorId="{C0117E11-4ACE-2B83-9609-7DA8E701B11B}" created="2025-09-01T16:47:50.536">
    <pc:sldMkLst xmlns:pc="http://schemas.microsoft.com/office/powerpoint/2013/main/command">
      <pc:docMk/>
      <pc:sldMk cId="2424491208" sldId="808"/>
    </pc:sldMkLst>
    <p188:txBody>
      <a:bodyPr/>
      <a:lstStyle/>
      <a:p>
        <a:r>
          <a:rPr lang="es-CO"/>
          <a:t>Cambiar</a:t>
        </a:r>
      </a:p>
    </p188:txBody>
  </p188:cm>
</p188:cmLst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D947E-2893-4C34-A827-F0400688DCF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61CC692-5D53-4E14-9D9C-E2793F5C5BB7}">
      <dgm:prSet phldrT="[Texto]"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s-ES" sz="2000" b="1">
              <a:solidFill>
                <a:schemeClr val="bg1"/>
              </a:solidFill>
              <a:latin typeface="Montserrat"/>
            </a:rPr>
            <a:t>ARQUITECTURA DE PRESTACIÓN DE SERVICIOS</a:t>
          </a:r>
        </a:p>
      </dgm:t>
    </dgm:pt>
    <dgm:pt modelId="{DEAB9155-3189-46A0-876C-FE4F1B075A2D}" type="parTrans" cxnId="{78896979-610C-4332-B2BA-DF24966171CE}">
      <dgm:prSet/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C80D1585-563F-462E-B0E8-E4CDD8A38F5A}" type="sibTrans" cxnId="{78896979-610C-4332-B2BA-DF24966171CE}">
      <dgm:prSet/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5F2E49B6-C338-4869-B569-00FD6C02B265}">
      <dgm:prSet phldrT="[Texto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s-ES" sz="1400" b="1">
              <a:solidFill>
                <a:schemeClr val="tx1"/>
              </a:solidFill>
              <a:latin typeface="Montserrat"/>
            </a:rPr>
            <a:t>Servicios de Alta Especialización</a:t>
          </a:r>
        </a:p>
      </dgm:t>
    </dgm:pt>
    <dgm:pt modelId="{5B42ADD5-D391-4D19-BC94-547BEB65A066}" type="parTrans" cxnId="{6EDE0552-78F8-487E-95CA-F154EBD89EE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8A8A9B72-396A-4BE5-B75C-8EED7B2E4D7B}" type="sibTrans" cxnId="{6EDE0552-78F8-487E-95CA-F154EBD89EEB}">
      <dgm:prSet/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0DD48173-5EDF-4105-AF82-D52F75F57D23}">
      <dgm:prSet phldrT="[Texto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s-ES" sz="1400" b="1">
              <a:solidFill>
                <a:schemeClr val="tx1"/>
              </a:solidFill>
              <a:latin typeface="Montserrat"/>
            </a:rPr>
            <a:t>Servicios Complementarios</a:t>
          </a:r>
        </a:p>
      </dgm:t>
    </dgm:pt>
    <dgm:pt modelId="{6B6D8130-D129-4555-9156-05B730C4A717}" type="parTrans" cxnId="{81389C1F-1ACA-48D9-B99A-9A5B01384127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96138BC5-75C7-4FDD-B25C-6D9B73CAB203}" type="sibTrans" cxnId="{81389C1F-1ACA-48D9-B99A-9A5B01384127}">
      <dgm:prSet/>
      <dgm:spPr/>
      <dgm:t>
        <a:bodyPr/>
        <a:lstStyle/>
        <a:p>
          <a:endParaRPr lang="es-ES" b="1">
            <a:solidFill>
              <a:schemeClr val="tx1"/>
            </a:solidFill>
          </a:endParaRPr>
        </a:p>
      </dgm:t>
    </dgm:pt>
    <dgm:pt modelId="{4DBF76AC-E362-44E4-8A39-94253C7E50E9}" type="pres">
      <dgm:prSet presAssocID="{676D947E-2893-4C34-A827-F0400688DCFF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F41379A2-1904-48EB-B7E5-1F66B36870EE}" type="pres">
      <dgm:prSet presAssocID="{A61CC692-5D53-4E14-9D9C-E2793F5C5BB7}" presName="root1" presStyleCnt="0"/>
      <dgm:spPr/>
    </dgm:pt>
    <dgm:pt modelId="{1FE6C685-A12F-4C1E-AC66-0EB7BF6A55F0}" type="pres">
      <dgm:prSet presAssocID="{A61CC692-5D53-4E14-9D9C-E2793F5C5BB7}" presName="LevelOneTextNode" presStyleLbl="node0" presStyleIdx="0" presStyleCnt="1" custScaleX="194495" custScaleY="89840">
        <dgm:presLayoutVars>
          <dgm:chPref val="3"/>
        </dgm:presLayoutVars>
      </dgm:prSet>
      <dgm:spPr/>
    </dgm:pt>
    <dgm:pt modelId="{3AF00DD9-A3D6-4DB3-8B03-AA7CC8909446}" type="pres">
      <dgm:prSet presAssocID="{A61CC692-5D53-4E14-9D9C-E2793F5C5BB7}" presName="level2hierChild" presStyleCnt="0"/>
      <dgm:spPr/>
    </dgm:pt>
    <dgm:pt modelId="{A89A9DC0-31B9-4EFA-B1B3-77DE1854D97C}" type="pres">
      <dgm:prSet presAssocID="{6B6D8130-D129-4555-9156-05B730C4A717}" presName="conn2-1" presStyleLbl="parChTrans1D2" presStyleIdx="0" presStyleCnt="2"/>
      <dgm:spPr/>
    </dgm:pt>
    <dgm:pt modelId="{1A17F048-A89C-4BCD-93E4-8B951EE220DA}" type="pres">
      <dgm:prSet presAssocID="{6B6D8130-D129-4555-9156-05B730C4A717}" presName="connTx" presStyleLbl="parChTrans1D2" presStyleIdx="0" presStyleCnt="2"/>
      <dgm:spPr/>
    </dgm:pt>
    <dgm:pt modelId="{CD10C5AB-519A-4DFF-B3EF-1BE2E16DB278}" type="pres">
      <dgm:prSet presAssocID="{0DD48173-5EDF-4105-AF82-D52F75F57D23}" presName="root2" presStyleCnt="0"/>
      <dgm:spPr/>
    </dgm:pt>
    <dgm:pt modelId="{3DA6DF76-B6EF-47F6-AF86-1D551BC8075C}" type="pres">
      <dgm:prSet presAssocID="{0DD48173-5EDF-4105-AF82-D52F75F57D23}" presName="LevelTwoTextNode" presStyleLbl="node2" presStyleIdx="0" presStyleCnt="2">
        <dgm:presLayoutVars>
          <dgm:chPref val="3"/>
        </dgm:presLayoutVars>
      </dgm:prSet>
      <dgm:spPr/>
    </dgm:pt>
    <dgm:pt modelId="{6B677838-08E2-4881-A49E-0035DB783E3C}" type="pres">
      <dgm:prSet presAssocID="{0DD48173-5EDF-4105-AF82-D52F75F57D23}" presName="level3hierChild" presStyleCnt="0"/>
      <dgm:spPr/>
    </dgm:pt>
    <dgm:pt modelId="{BDBB955A-9871-498F-BB1F-A30AEDA029DA}" type="pres">
      <dgm:prSet presAssocID="{5B42ADD5-D391-4D19-BC94-547BEB65A066}" presName="conn2-1" presStyleLbl="parChTrans1D2" presStyleIdx="1" presStyleCnt="2"/>
      <dgm:spPr/>
    </dgm:pt>
    <dgm:pt modelId="{A8967398-7F43-4C71-9BEA-18C0EC3498D7}" type="pres">
      <dgm:prSet presAssocID="{5B42ADD5-D391-4D19-BC94-547BEB65A066}" presName="connTx" presStyleLbl="parChTrans1D2" presStyleIdx="1" presStyleCnt="2"/>
      <dgm:spPr/>
    </dgm:pt>
    <dgm:pt modelId="{AAC92EB2-E92B-4F24-8A59-F610794CC53B}" type="pres">
      <dgm:prSet presAssocID="{5F2E49B6-C338-4869-B569-00FD6C02B265}" presName="root2" presStyleCnt="0"/>
      <dgm:spPr/>
    </dgm:pt>
    <dgm:pt modelId="{9C263975-E9DB-456C-8CCC-370022831228}" type="pres">
      <dgm:prSet presAssocID="{5F2E49B6-C338-4869-B569-00FD6C02B265}" presName="LevelTwoTextNode" presStyleLbl="node2" presStyleIdx="1" presStyleCnt="2">
        <dgm:presLayoutVars>
          <dgm:chPref val="3"/>
        </dgm:presLayoutVars>
      </dgm:prSet>
      <dgm:spPr/>
    </dgm:pt>
    <dgm:pt modelId="{A7F94C5C-59FF-430D-88F3-A7A2EBAA4C61}" type="pres">
      <dgm:prSet presAssocID="{5F2E49B6-C338-4869-B569-00FD6C02B265}" presName="level3hierChild" presStyleCnt="0"/>
      <dgm:spPr/>
    </dgm:pt>
  </dgm:ptLst>
  <dgm:cxnLst>
    <dgm:cxn modelId="{72C3D102-4E5F-4721-9459-4A76B9C72D22}" type="presOf" srcId="{6B6D8130-D129-4555-9156-05B730C4A717}" destId="{A89A9DC0-31B9-4EFA-B1B3-77DE1854D97C}" srcOrd="0" destOrd="0" presId="urn:microsoft.com/office/officeart/2008/layout/HorizontalMultiLevelHierarchy"/>
    <dgm:cxn modelId="{81389C1F-1ACA-48D9-B99A-9A5B01384127}" srcId="{A61CC692-5D53-4E14-9D9C-E2793F5C5BB7}" destId="{0DD48173-5EDF-4105-AF82-D52F75F57D23}" srcOrd="0" destOrd="0" parTransId="{6B6D8130-D129-4555-9156-05B730C4A717}" sibTransId="{96138BC5-75C7-4FDD-B25C-6D9B73CAB203}"/>
    <dgm:cxn modelId="{6EDE0552-78F8-487E-95CA-F154EBD89EEB}" srcId="{A61CC692-5D53-4E14-9D9C-E2793F5C5BB7}" destId="{5F2E49B6-C338-4869-B569-00FD6C02B265}" srcOrd="1" destOrd="0" parTransId="{5B42ADD5-D391-4D19-BC94-547BEB65A066}" sibTransId="{8A8A9B72-396A-4BE5-B75C-8EED7B2E4D7B}"/>
    <dgm:cxn modelId="{78896979-610C-4332-B2BA-DF24966171CE}" srcId="{676D947E-2893-4C34-A827-F0400688DCFF}" destId="{A61CC692-5D53-4E14-9D9C-E2793F5C5BB7}" srcOrd="0" destOrd="0" parTransId="{DEAB9155-3189-46A0-876C-FE4F1B075A2D}" sibTransId="{C80D1585-563F-462E-B0E8-E4CDD8A38F5A}"/>
    <dgm:cxn modelId="{B0C8638D-5870-4D87-884D-F45D5422CE1E}" type="presOf" srcId="{A61CC692-5D53-4E14-9D9C-E2793F5C5BB7}" destId="{1FE6C685-A12F-4C1E-AC66-0EB7BF6A55F0}" srcOrd="0" destOrd="0" presId="urn:microsoft.com/office/officeart/2008/layout/HorizontalMultiLevelHierarchy"/>
    <dgm:cxn modelId="{ED845CA2-D61D-444D-A463-0E49142A0FC4}" type="presOf" srcId="{5B42ADD5-D391-4D19-BC94-547BEB65A066}" destId="{BDBB955A-9871-498F-BB1F-A30AEDA029DA}" srcOrd="0" destOrd="0" presId="urn:microsoft.com/office/officeart/2008/layout/HorizontalMultiLevelHierarchy"/>
    <dgm:cxn modelId="{11509FA8-13D7-410C-91B6-855F6066B6B0}" type="presOf" srcId="{0DD48173-5EDF-4105-AF82-D52F75F57D23}" destId="{3DA6DF76-B6EF-47F6-AF86-1D551BC8075C}" srcOrd="0" destOrd="0" presId="urn:microsoft.com/office/officeart/2008/layout/HorizontalMultiLevelHierarchy"/>
    <dgm:cxn modelId="{FABF93C2-D9B3-4C90-B2B4-1A826E22A45D}" type="presOf" srcId="{676D947E-2893-4C34-A827-F0400688DCFF}" destId="{4DBF76AC-E362-44E4-8A39-94253C7E50E9}" srcOrd="0" destOrd="0" presId="urn:microsoft.com/office/officeart/2008/layout/HorizontalMultiLevelHierarchy"/>
    <dgm:cxn modelId="{C3B801D7-44FA-4193-A1A4-967815454332}" type="presOf" srcId="{6B6D8130-D129-4555-9156-05B730C4A717}" destId="{1A17F048-A89C-4BCD-93E4-8B951EE220DA}" srcOrd="1" destOrd="0" presId="urn:microsoft.com/office/officeart/2008/layout/HorizontalMultiLevelHierarchy"/>
    <dgm:cxn modelId="{2BC146E6-B0A6-439F-862C-A9F83B0F2B43}" type="presOf" srcId="{5B42ADD5-D391-4D19-BC94-547BEB65A066}" destId="{A8967398-7F43-4C71-9BEA-18C0EC3498D7}" srcOrd="1" destOrd="0" presId="urn:microsoft.com/office/officeart/2008/layout/HorizontalMultiLevelHierarchy"/>
    <dgm:cxn modelId="{C905A3EC-B6AF-41CB-9A85-1DD0BCA2F7B7}" type="presOf" srcId="{5F2E49B6-C338-4869-B569-00FD6C02B265}" destId="{9C263975-E9DB-456C-8CCC-370022831228}" srcOrd="0" destOrd="0" presId="urn:microsoft.com/office/officeart/2008/layout/HorizontalMultiLevelHierarchy"/>
    <dgm:cxn modelId="{DBD16031-9271-4320-B0AA-85DD9EC894EC}" type="presParOf" srcId="{4DBF76AC-E362-44E4-8A39-94253C7E50E9}" destId="{F41379A2-1904-48EB-B7E5-1F66B36870EE}" srcOrd="0" destOrd="0" presId="urn:microsoft.com/office/officeart/2008/layout/HorizontalMultiLevelHierarchy"/>
    <dgm:cxn modelId="{F67E0247-0937-406A-A744-5DF81F509CC3}" type="presParOf" srcId="{F41379A2-1904-48EB-B7E5-1F66B36870EE}" destId="{1FE6C685-A12F-4C1E-AC66-0EB7BF6A55F0}" srcOrd="0" destOrd="0" presId="urn:microsoft.com/office/officeart/2008/layout/HorizontalMultiLevelHierarchy"/>
    <dgm:cxn modelId="{D545EA37-D074-494E-BEA0-5F8DA223C70B}" type="presParOf" srcId="{F41379A2-1904-48EB-B7E5-1F66B36870EE}" destId="{3AF00DD9-A3D6-4DB3-8B03-AA7CC8909446}" srcOrd="1" destOrd="0" presId="urn:microsoft.com/office/officeart/2008/layout/HorizontalMultiLevelHierarchy"/>
    <dgm:cxn modelId="{1EC4767F-3A85-451B-87BF-D748B0DC826C}" type="presParOf" srcId="{3AF00DD9-A3D6-4DB3-8B03-AA7CC8909446}" destId="{A89A9DC0-31B9-4EFA-B1B3-77DE1854D97C}" srcOrd="0" destOrd="0" presId="urn:microsoft.com/office/officeart/2008/layout/HorizontalMultiLevelHierarchy"/>
    <dgm:cxn modelId="{1DB620C9-348D-4E26-A93E-BBD30C72230A}" type="presParOf" srcId="{A89A9DC0-31B9-4EFA-B1B3-77DE1854D97C}" destId="{1A17F048-A89C-4BCD-93E4-8B951EE220DA}" srcOrd="0" destOrd="0" presId="urn:microsoft.com/office/officeart/2008/layout/HorizontalMultiLevelHierarchy"/>
    <dgm:cxn modelId="{CF896153-71F8-459D-B837-9134A6B4219E}" type="presParOf" srcId="{3AF00DD9-A3D6-4DB3-8B03-AA7CC8909446}" destId="{CD10C5AB-519A-4DFF-B3EF-1BE2E16DB278}" srcOrd="1" destOrd="0" presId="urn:microsoft.com/office/officeart/2008/layout/HorizontalMultiLevelHierarchy"/>
    <dgm:cxn modelId="{A8BE3721-D62D-46EC-851A-031224F3F65F}" type="presParOf" srcId="{CD10C5AB-519A-4DFF-B3EF-1BE2E16DB278}" destId="{3DA6DF76-B6EF-47F6-AF86-1D551BC8075C}" srcOrd="0" destOrd="0" presId="urn:microsoft.com/office/officeart/2008/layout/HorizontalMultiLevelHierarchy"/>
    <dgm:cxn modelId="{1DDCBC03-2C00-4EF7-9AD5-3C9B7F3DEA89}" type="presParOf" srcId="{CD10C5AB-519A-4DFF-B3EF-1BE2E16DB278}" destId="{6B677838-08E2-4881-A49E-0035DB783E3C}" srcOrd="1" destOrd="0" presId="urn:microsoft.com/office/officeart/2008/layout/HorizontalMultiLevelHierarchy"/>
    <dgm:cxn modelId="{5E0AB25A-24E8-456E-9504-099E2F59A3DA}" type="presParOf" srcId="{3AF00DD9-A3D6-4DB3-8B03-AA7CC8909446}" destId="{BDBB955A-9871-498F-BB1F-A30AEDA029DA}" srcOrd="2" destOrd="0" presId="urn:microsoft.com/office/officeart/2008/layout/HorizontalMultiLevelHierarchy"/>
    <dgm:cxn modelId="{164F060E-EBA0-45DA-83F6-30A7DB0460FF}" type="presParOf" srcId="{BDBB955A-9871-498F-BB1F-A30AEDA029DA}" destId="{A8967398-7F43-4C71-9BEA-18C0EC3498D7}" srcOrd="0" destOrd="0" presId="urn:microsoft.com/office/officeart/2008/layout/HorizontalMultiLevelHierarchy"/>
    <dgm:cxn modelId="{8ED77A8D-A256-4F50-88A7-B9EC78A05DC3}" type="presParOf" srcId="{3AF00DD9-A3D6-4DB3-8B03-AA7CC8909446}" destId="{AAC92EB2-E92B-4F24-8A59-F610794CC53B}" srcOrd="3" destOrd="0" presId="urn:microsoft.com/office/officeart/2008/layout/HorizontalMultiLevelHierarchy"/>
    <dgm:cxn modelId="{A186AE1E-72F6-4177-B6AC-9865AE09ED50}" type="presParOf" srcId="{AAC92EB2-E92B-4F24-8A59-F610794CC53B}" destId="{9C263975-E9DB-456C-8CCC-370022831228}" srcOrd="0" destOrd="0" presId="urn:microsoft.com/office/officeart/2008/layout/HorizontalMultiLevelHierarchy"/>
    <dgm:cxn modelId="{0A5CD793-25E3-4DF1-96CF-4A6FCC06AB62}" type="presParOf" srcId="{AAC92EB2-E92B-4F24-8A59-F610794CC53B}" destId="{A7F94C5C-59FF-430D-88F3-A7A2EBAA4C6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15B6CC-4DDF-4D97-BA38-D71F965F157B}" type="doc">
      <dgm:prSet loTypeId="urn:microsoft.com/office/officeart/2005/8/layout/hChevron3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CO"/>
        </a:p>
      </dgm:t>
    </dgm:pt>
    <dgm:pt modelId="{57AE4AD3-D842-4C37-B206-0580980B530A}">
      <dgm:prSet phldrT="[Texto]"/>
      <dgm:spPr>
        <a:solidFill>
          <a:schemeClr val="accent4">
            <a:alpha val="90000"/>
          </a:schemeClr>
        </a:solidFill>
      </dgm:spPr>
      <dgm:t>
        <a:bodyPr/>
        <a:lstStyle/>
        <a:p>
          <a:r>
            <a:rPr lang="es-CO" b="1">
              <a:solidFill>
                <a:schemeClr val="bg1"/>
              </a:solidFill>
              <a:latin typeface="Montserrat"/>
            </a:rPr>
            <a:t>Enfermedad laboral</a:t>
          </a:r>
        </a:p>
      </dgm:t>
    </dgm:pt>
    <dgm:pt modelId="{837E77F2-A774-474F-BC2C-183F82D311FD}" type="parTrans" cxnId="{9C181384-0DE2-42F9-9340-A28313012822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4859DF2F-F61A-4C8C-8F21-BAC73D3CA1C0}" type="sibTrans" cxnId="{9C181384-0DE2-42F9-9340-A28313012822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05B48856-838F-4624-8C7B-71069987216D}">
      <dgm:prSet phldrT="[Texto]"/>
      <dgm:spPr>
        <a:solidFill>
          <a:schemeClr val="tx1">
            <a:lumMod val="50000"/>
            <a:lumOff val="50000"/>
            <a:alpha val="70000"/>
          </a:schemeClr>
        </a:solidFill>
      </dgm:spPr>
      <dgm:t>
        <a:bodyPr/>
        <a:lstStyle/>
        <a:p>
          <a:r>
            <a:rPr lang="es-CO" b="1">
              <a:solidFill>
                <a:schemeClr val="bg1"/>
              </a:solidFill>
              <a:latin typeface="Montserrat"/>
            </a:rPr>
            <a:t>Accidentes de trabajo</a:t>
          </a:r>
        </a:p>
      </dgm:t>
    </dgm:pt>
    <dgm:pt modelId="{8EA27A10-7290-4017-A4CA-B8893BCE3302}" type="parTrans" cxnId="{79C46BE0-EA03-4C1C-85BD-B4F6326D41F4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DE8EEBA2-CA2B-4D61-B47A-C8B2774AA617}" type="sibTrans" cxnId="{79C46BE0-EA03-4C1C-85BD-B4F6326D41F4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3C8F80D5-0622-40CF-93C3-8BF173440B61}">
      <dgm:prSet phldrT="[Texto]"/>
      <dgm:spPr>
        <a:solidFill>
          <a:srgbClr val="338DCD"/>
        </a:solidFill>
      </dgm:spPr>
      <dgm:t>
        <a:bodyPr/>
        <a:lstStyle/>
        <a:p>
          <a:r>
            <a:rPr lang="es-CO" b="1">
              <a:solidFill>
                <a:schemeClr val="bg1"/>
              </a:solidFill>
              <a:latin typeface="Montserrat"/>
            </a:rPr>
            <a:t>Muerte derivada de condiciones de trabajo</a:t>
          </a:r>
        </a:p>
      </dgm:t>
    </dgm:pt>
    <dgm:pt modelId="{153417D4-A27C-451A-854E-10D453C39A4F}" type="parTrans" cxnId="{ACFE7F63-9A90-43EE-8CEB-B99B412CD7DC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47C3EEA6-BED9-49D2-BBD3-713422745C5D}" type="sibTrans" cxnId="{ACFE7F63-9A90-43EE-8CEB-B99B412CD7DC}">
      <dgm:prSet/>
      <dgm:spPr/>
      <dgm:t>
        <a:bodyPr/>
        <a:lstStyle/>
        <a:p>
          <a:endParaRPr lang="es-CO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CEA104DC-3493-4028-BCC3-09A965F18AFC}" type="pres">
      <dgm:prSet presAssocID="{EB15B6CC-4DDF-4D97-BA38-D71F965F157B}" presName="Name0" presStyleCnt="0">
        <dgm:presLayoutVars>
          <dgm:dir/>
          <dgm:resizeHandles val="exact"/>
        </dgm:presLayoutVars>
      </dgm:prSet>
      <dgm:spPr/>
    </dgm:pt>
    <dgm:pt modelId="{3E416B05-809D-4E11-866F-0D7401A82AEF}" type="pres">
      <dgm:prSet presAssocID="{57AE4AD3-D842-4C37-B206-0580980B530A}" presName="parTxOnly" presStyleLbl="node1" presStyleIdx="0" presStyleCnt="3">
        <dgm:presLayoutVars>
          <dgm:bulletEnabled val="1"/>
        </dgm:presLayoutVars>
      </dgm:prSet>
      <dgm:spPr/>
    </dgm:pt>
    <dgm:pt modelId="{236FF1C4-0F6A-4622-BC21-26679526D5BC}" type="pres">
      <dgm:prSet presAssocID="{4859DF2F-F61A-4C8C-8F21-BAC73D3CA1C0}" presName="parSpace" presStyleCnt="0"/>
      <dgm:spPr/>
    </dgm:pt>
    <dgm:pt modelId="{3C3B10D9-5624-4A30-9AD4-25334EB437B3}" type="pres">
      <dgm:prSet presAssocID="{05B48856-838F-4624-8C7B-71069987216D}" presName="parTxOnly" presStyleLbl="node1" presStyleIdx="1" presStyleCnt="3">
        <dgm:presLayoutVars>
          <dgm:bulletEnabled val="1"/>
        </dgm:presLayoutVars>
      </dgm:prSet>
      <dgm:spPr/>
    </dgm:pt>
    <dgm:pt modelId="{92736512-E361-415C-8063-FF490AAA9B4A}" type="pres">
      <dgm:prSet presAssocID="{DE8EEBA2-CA2B-4D61-B47A-C8B2774AA617}" presName="parSpace" presStyleCnt="0"/>
      <dgm:spPr/>
    </dgm:pt>
    <dgm:pt modelId="{1D26FF83-D66E-45A4-8C1F-FD0F5EDA968D}" type="pres">
      <dgm:prSet presAssocID="{3C8F80D5-0622-40CF-93C3-8BF173440B61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ACFE7F63-9A90-43EE-8CEB-B99B412CD7DC}" srcId="{EB15B6CC-4DDF-4D97-BA38-D71F965F157B}" destId="{3C8F80D5-0622-40CF-93C3-8BF173440B61}" srcOrd="2" destOrd="0" parTransId="{153417D4-A27C-451A-854E-10D453C39A4F}" sibTransId="{47C3EEA6-BED9-49D2-BBD3-713422745C5D}"/>
    <dgm:cxn modelId="{7545AB7A-6EC1-405E-9A00-14997C726020}" type="presOf" srcId="{3C8F80D5-0622-40CF-93C3-8BF173440B61}" destId="{1D26FF83-D66E-45A4-8C1F-FD0F5EDA968D}" srcOrd="0" destOrd="0" presId="urn:microsoft.com/office/officeart/2005/8/layout/hChevron3"/>
    <dgm:cxn modelId="{9C181384-0DE2-42F9-9340-A28313012822}" srcId="{EB15B6CC-4DDF-4D97-BA38-D71F965F157B}" destId="{57AE4AD3-D842-4C37-B206-0580980B530A}" srcOrd="0" destOrd="0" parTransId="{837E77F2-A774-474F-BC2C-183F82D311FD}" sibTransId="{4859DF2F-F61A-4C8C-8F21-BAC73D3CA1C0}"/>
    <dgm:cxn modelId="{94CB12AC-3D3F-47BE-A32B-7711B55A518E}" type="presOf" srcId="{EB15B6CC-4DDF-4D97-BA38-D71F965F157B}" destId="{CEA104DC-3493-4028-BCC3-09A965F18AFC}" srcOrd="0" destOrd="0" presId="urn:microsoft.com/office/officeart/2005/8/layout/hChevron3"/>
    <dgm:cxn modelId="{79C46BE0-EA03-4C1C-85BD-B4F6326D41F4}" srcId="{EB15B6CC-4DDF-4D97-BA38-D71F965F157B}" destId="{05B48856-838F-4624-8C7B-71069987216D}" srcOrd="1" destOrd="0" parTransId="{8EA27A10-7290-4017-A4CA-B8893BCE3302}" sibTransId="{DE8EEBA2-CA2B-4D61-B47A-C8B2774AA617}"/>
    <dgm:cxn modelId="{461E26E1-D8D2-4674-ABD9-42156CCC463C}" type="presOf" srcId="{57AE4AD3-D842-4C37-B206-0580980B530A}" destId="{3E416B05-809D-4E11-866F-0D7401A82AEF}" srcOrd="0" destOrd="0" presId="urn:microsoft.com/office/officeart/2005/8/layout/hChevron3"/>
    <dgm:cxn modelId="{F3D6DFFC-D576-49C2-99C7-CC1AAB6A023B}" type="presOf" srcId="{05B48856-838F-4624-8C7B-71069987216D}" destId="{3C3B10D9-5624-4A30-9AD4-25334EB437B3}" srcOrd="0" destOrd="0" presId="urn:microsoft.com/office/officeart/2005/8/layout/hChevron3"/>
    <dgm:cxn modelId="{DAD72BF8-8638-4E75-8BEA-A08500A8D9B9}" type="presParOf" srcId="{CEA104DC-3493-4028-BCC3-09A965F18AFC}" destId="{3E416B05-809D-4E11-866F-0D7401A82AEF}" srcOrd="0" destOrd="0" presId="urn:microsoft.com/office/officeart/2005/8/layout/hChevron3"/>
    <dgm:cxn modelId="{A328EAB4-C9E7-4582-9511-37C87A321454}" type="presParOf" srcId="{CEA104DC-3493-4028-BCC3-09A965F18AFC}" destId="{236FF1C4-0F6A-4622-BC21-26679526D5BC}" srcOrd="1" destOrd="0" presId="urn:microsoft.com/office/officeart/2005/8/layout/hChevron3"/>
    <dgm:cxn modelId="{1CA02428-A28C-4FF6-8BC1-F1FAA24A37F1}" type="presParOf" srcId="{CEA104DC-3493-4028-BCC3-09A965F18AFC}" destId="{3C3B10D9-5624-4A30-9AD4-25334EB437B3}" srcOrd="2" destOrd="0" presId="urn:microsoft.com/office/officeart/2005/8/layout/hChevron3"/>
    <dgm:cxn modelId="{17ABDC35-AAC0-4F31-A9C0-A99A6EC5C0C1}" type="presParOf" srcId="{CEA104DC-3493-4028-BCC3-09A965F18AFC}" destId="{92736512-E361-415C-8063-FF490AAA9B4A}" srcOrd="3" destOrd="0" presId="urn:microsoft.com/office/officeart/2005/8/layout/hChevron3"/>
    <dgm:cxn modelId="{4B8C3FF7-C556-4623-9052-F32F66451B76}" type="presParOf" srcId="{CEA104DC-3493-4028-BCC3-09A965F18AFC}" destId="{1D26FF83-D66E-45A4-8C1F-FD0F5EDA968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97773B-D543-4F90-A41F-5F881C7507D8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19A0203F-3E94-4B32-A60B-6562B4F51ACA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CO" sz="1600" b="1">
              <a:solidFill>
                <a:schemeClr val="bg1"/>
              </a:solidFill>
              <a:latin typeface="Montserrat"/>
            </a:rPr>
            <a:t>Fiduprevisora</a:t>
          </a:r>
        </a:p>
      </dgm:t>
    </dgm:pt>
    <dgm:pt modelId="{3D638AD7-8F85-4365-A9F2-07ADA61A9495}" type="parTrans" cxnId="{88CE9DB0-30EC-430A-A9CF-BC4CADCBC4DB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02826C21-B055-4CA5-9AA5-49D30A915E73}" type="sibTrans" cxnId="{88CE9DB0-30EC-430A-A9CF-BC4CADCBC4DB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C62B1A58-94AA-4FBF-ABF1-86AFC2EBDCE5}">
      <dgm:prSet phldrT="[Texto]" custT="1"/>
      <dgm:spPr>
        <a:solidFill>
          <a:srgbClr val="0070C0">
            <a:alpha val="90000"/>
          </a:srgbClr>
        </a:solidFill>
        <a:ln>
          <a:solidFill>
            <a:srgbClr val="0070C0">
              <a:alpha val="90000"/>
            </a:srgbClr>
          </a:solidFill>
        </a:ln>
      </dgm:spPr>
      <dgm:t>
        <a:bodyPr/>
        <a:lstStyle/>
        <a:p>
          <a:pPr algn="just"/>
          <a:r>
            <a:rPr lang="es-CO" sz="1600" b="1">
              <a:solidFill>
                <a:schemeClr val="bg1"/>
              </a:solidFill>
              <a:latin typeface="Montserrat"/>
            </a:rPr>
            <a:t>Garantizar la implementación del SG-SST.</a:t>
          </a:r>
        </a:p>
      </dgm:t>
    </dgm:pt>
    <dgm:pt modelId="{F835DC1D-99F6-4CF5-A4A6-C4136B5EF980}" type="parTrans" cxnId="{8AE36D81-0B3E-440C-868D-7C8268B08B2A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DBF56F08-38AD-4135-9123-E5AEDCE1720C}" type="sibTrans" cxnId="{8AE36D81-0B3E-440C-868D-7C8268B08B2A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B9012F33-260D-408B-8806-AFAF755D29EF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CO" sz="1600" b="1">
              <a:solidFill>
                <a:schemeClr val="bg1"/>
              </a:solidFill>
              <a:latin typeface="Montserrat"/>
            </a:rPr>
            <a:t>Prestadores de Salud</a:t>
          </a:r>
        </a:p>
      </dgm:t>
    </dgm:pt>
    <dgm:pt modelId="{2AA49492-801B-45EE-B94A-7B24573203EF}" type="parTrans" cxnId="{6638E478-97F9-4623-AEA0-FA49B8E098F4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1DF83ACD-E10B-425F-BE1F-2640A6366676}" type="sibTrans" cxnId="{6638E478-97F9-4623-AEA0-FA49B8E098F4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E9BC12CA-987D-4B5D-8E7D-647143A6788F}">
      <dgm:prSet phldrT="[Texto]" custT="1"/>
      <dgm:spPr>
        <a:solidFill>
          <a:srgbClr val="FFC000">
            <a:alpha val="90000"/>
          </a:srgbClr>
        </a:solidFill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pPr algn="just"/>
          <a:r>
            <a:rPr lang="es-CO" sz="1600" b="1">
              <a:solidFill>
                <a:schemeClr val="bg1"/>
              </a:solidFill>
              <a:latin typeface="Montserrat"/>
            </a:rPr>
            <a:t>Implementar el SG-SST de las entidades territoriales certificadas.	</a:t>
          </a:r>
        </a:p>
      </dgm:t>
    </dgm:pt>
    <dgm:pt modelId="{6C2A5E5D-8783-4630-B961-02D8E442E8C5}" type="parTrans" cxnId="{653E91E1-9BD5-4FE8-8BB3-7FFC46A0E385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5FA93C39-5A94-4553-87F0-6D3B0B194C6B}" type="sibTrans" cxnId="{653E91E1-9BD5-4FE8-8BB3-7FFC46A0E385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5CB8E2D3-2E06-4F4D-AE4A-75F41F5F01E3}">
      <dgm:prSet phldrT="[Texto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s-CO" sz="1600" b="1">
              <a:solidFill>
                <a:schemeClr val="bg1"/>
              </a:solidFill>
              <a:latin typeface="Montserrat"/>
            </a:rPr>
            <a:t>ETC Educación</a:t>
          </a:r>
        </a:p>
      </dgm:t>
    </dgm:pt>
    <dgm:pt modelId="{BF3E2634-AC7C-4B7B-B3D4-4BEB1265C24E}" type="parTrans" cxnId="{B08541F9-6B5F-4AA6-8964-84F92C67029F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FB469A47-A9EE-4D23-A3C6-283C37386AB0}" type="sibTrans" cxnId="{B08541F9-6B5F-4AA6-8964-84F92C67029F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FFB22E3A-8EA0-47EB-8957-F81CE709EE87}">
      <dgm:prSet phldrT="[Texto]" custT="1"/>
      <dgm:spPr>
        <a:solidFill>
          <a:schemeClr val="tx1">
            <a:lumMod val="50000"/>
            <a:lumOff val="50000"/>
            <a:alpha val="90000"/>
          </a:schemeClr>
        </a:solidFill>
        <a:ln>
          <a:solidFill>
            <a:schemeClr val="bg2">
              <a:lumMod val="75000"/>
              <a:alpha val="90000"/>
            </a:schemeClr>
          </a:solidFill>
        </a:ln>
      </dgm:spPr>
      <dgm:t>
        <a:bodyPr/>
        <a:lstStyle/>
        <a:p>
          <a:pPr algn="just"/>
          <a:r>
            <a:rPr lang="es-CO" sz="1600" b="1">
              <a:solidFill>
                <a:schemeClr val="bg1"/>
              </a:solidFill>
              <a:latin typeface="Montserrat"/>
            </a:rPr>
            <a:t>Intervenir en la implementación de lineamientos, normas y procedimientos y coordinar autocuidado y participación de los docentes.</a:t>
          </a:r>
        </a:p>
      </dgm:t>
    </dgm:pt>
    <dgm:pt modelId="{A2D94549-B7CB-4E49-8D73-3734862D19DE}" type="parTrans" cxnId="{55A68FB9-A2DA-4251-891C-CC0CEA6A53F9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9BDC6377-B13F-4671-82E8-52CA5BC121EE}" type="sibTrans" cxnId="{55A68FB9-A2DA-4251-891C-CC0CEA6A53F9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1942B47B-DF42-4806-8A6E-7A180C87C6AB}">
      <dgm:prSet custT="1"/>
      <dgm:spPr>
        <a:solidFill>
          <a:srgbClr val="00B0F0"/>
        </a:solidFill>
      </dgm:spPr>
      <dgm:t>
        <a:bodyPr/>
        <a:lstStyle/>
        <a:p>
          <a:r>
            <a:rPr lang="es-CO" sz="1600" b="1">
              <a:solidFill>
                <a:schemeClr val="bg1"/>
              </a:solidFill>
              <a:latin typeface="Montserrat"/>
            </a:rPr>
            <a:t>Directivos docentes</a:t>
          </a:r>
        </a:p>
      </dgm:t>
    </dgm:pt>
    <dgm:pt modelId="{F0B30F62-7B90-4077-B840-4AF0A6EA471B}" type="parTrans" cxnId="{C2FA82AC-86BC-427E-B5ED-E1AA3F3FAA3A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4391E025-28D6-4858-A335-53A37DF5FD42}" type="sibTrans" cxnId="{C2FA82AC-86BC-427E-B5ED-E1AA3F3FAA3A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C400C162-A18A-4D5B-B8B4-32EDBC849F5A}">
      <dgm:prSet custT="1"/>
      <dgm:spPr>
        <a:solidFill>
          <a:srgbClr val="00B0F0">
            <a:alpha val="90000"/>
          </a:srgbClr>
        </a:solidFill>
      </dgm:spPr>
      <dgm:t>
        <a:bodyPr/>
        <a:lstStyle/>
        <a:p>
          <a:pPr algn="just"/>
          <a:r>
            <a:rPr lang="es-CO" sz="1600" b="1">
              <a:solidFill>
                <a:schemeClr val="bg1"/>
              </a:solidFill>
              <a:latin typeface="Montserrat"/>
            </a:rPr>
            <a:t>Conocer y facilitar la implementación del SG-SST - Apoyar en los planes de intervención y medidas de control de riesgo.</a:t>
          </a:r>
        </a:p>
      </dgm:t>
    </dgm:pt>
    <dgm:pt modelId="{B421B994-7262-4F26-BC17-459A666C1EA1}" type="parTrans" cxnId="{2AE72E91-97A6-41C5-A89D-CAF9A06BAF9C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F03C4EF3-8B0D-446B-9BF9-D7361A3F90D3}" type="sibTrans" cxnId="{2AE72E91-97A6-41C5-A89D-CAF9A06BAF9C}">
      <dgm:prSet/>
      <dgm:spPr/>
      <dgm:t>
        <a:bodyPr/>
        <a:lstStyle/>
        <a:p>
          <a:endParaRPr lang="es-CO" sz="1600" b="1">
            <a:solidFill>
              <a:schemeClr val="bg1"/>
            </a:solidFill>
            <a:latin typeface="Montserrat" panose="00000500000000000000" pitchFamily="2" charset="0"/>
          </a:endParaRPr>
        </a:p>
      </dgm:t>
    </dgm:pt>
    <dgm:pt modelId="{85A7B8C1-5623-46BA-84E2-1F0B80FB5172}" type="pres">
      <dgm:prSet presAssocID="{A897773B-D543-4F90-A41F-5F881C7507D8}" presName="Name0" presStyleCnt="0">
        <dgm:presLayoutVars>
          <dgm:dir/>
          <dgm:animLvl val="lvl"/>
          <dgm:resizeHandles val="exact"/>
        </dgm:presLayoutVars>
      </dgm:prSet>
      <dgm:spPr/>
    </dgm:pt>
    <dgm:pt modelId="{9FB3D41F-30DD-4050-A9FD-3C37FA65E500}" type="pres">
      <dgm:prSet presAssocID="{19A0203F-3E94-4B32-A60B-6562B4F51ACA}" presName="linNode" presStyleCnt="0"/>
      <dgm:spPr/>
    </dgm:pt>
    <dgm:pt modelId="{0C3F5095-F462-417D-A08D-165E68F8A989}" type="pres">
      <dgm:prSet presAssocID="{19A0203F-3E94-4B32-A60B-6562B4F51ACA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19F337E-E5CC-4D8A-8508-CDC593C98A57}" type="pres">
      <dgm:prSet presAssocID="{19A0203F-3E94-4B32-A60B-6562B4F51ACA}" presName="descendantText" presStyleLbl="alignAccFollowNode1" presStyleIdx="0" presStyleCnt="4">
        <dgm:presLayoutVars>
          <dgm:bulletEnabled val="1"/>
        </dgm:presLayoutVars>
      </dgm:prSet>
      <dgm:spPr/>
    </dgm:pt>
    <dgm:pt modelId="{5B92E16A-2195-4DEE-964B-B7152E573850}" type="pres">
      <dgm:prSet presAssocID="{02826C21-B055-4CA5-9AA5-49D30A915E73}" presName="sp" presStyleCnt="0"/>
      <dgm:spPr/>
    </dgm:pt>
    <dgm:pt modelId="{4966D987-6461-4716-81E8-C4E75E9620A9}" type="pres">
      <dgm:prSet presAssocID="{B9012F33-260D-408B-8806-AFAF755D29EF}" presName="linNode" presStyleCnt="0"/>
      <dgm:spPr/>
    </dgm:pt>
    <dgm:pt modelId="{99E12003-89CC-44CA-A072-4738BE5EDB8F}" type="pres">
      <dgm:prSet presAssocID="{B9012F33-260D-408B-8806-AFAF755D29EF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7DC2DD67-3C82-4225-BC7A-D991498A9445}" type="pres">
      <dgm:prSet presAssocID="{B9012F33-260D-408B-8806-AFAF755D29EF}" presName="descendantText" presStyleLbl="alignAccFollowNode1" presStyleIdx="1" presStyleCnt="4">
        <dgm:presLayoutVars>
          <dgm:bulletEnabled val="1"/>
        </dgm:presLayoutVars>
      </dgm:prSet>
      <dgm:spPr/>
    </dgm:pt>
    <dgm:pt modelId="{7297E157-99DE-4A6C-A22A-0FC38B1BF03E}" type="pres">
      <dgm:prSet presAssocID="{1DF83ACD-E10B-425F-BE1F-2640A6366676}" presName="sp" presStyleCnt="0"/>
      <dgm:spPr/>
    </dgm:pt>
    <dgm:pt modelId="{0F6D8A2C-2874-476B-8A76-943B7B70EA65}" type="pres">
      <dgm:prSet presAssocID="{5CB8E2D3-2E06-4F4D-AE4A-75F41F5F01E3}" presName="linNode" presStyleCnt="0"/>
      <dgm:spPr/>
    </dgm:pt>
    <dgm:pt modelId="{4FFFC2FD-FDD2-4092-B735-1540DE8FBF65}" type="pres">
      <dgm:prSet presAssocID="{5CB8E2D3-2E06-4F4D-AE4A-75F41F5F01E3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E3D30B1-E789-426C-9144-47D632624B09}" type="pres">
      <dgm:prSet presAssocID="{5CB8E2D3-2E06-4F4D-AE4A-75F41F5F01E3}" presName="descendantText" presStyleLbl="alignAccFollowNode1" presStyleIdx="2" presStyleCnt="4">
        <dgm:presLayoutVars>
          <dgm:bulletEnabled val="1"/>
        </dgm:presLayoutVars>
      </dgm:prSet>
      <dgm:spPr/>
    </dgm:pt>
    <dgm:pt modelId="{97B1D906-7C6E-4A23-A596-5CFD4E528DB9}" type="pres">
      <dgm:prSet presAssocID="{FB469A47-A9EE-4D23-A3C6-283C37386AB0}" presName="sp" presStyleCnt="0"/>
      <dgm:spPr/>
    </dgm:pt>
    <dgm:pt modelId="{1D38AC85-72CA-447C-8CFE-DB77337F7D96}" type="pres">
      <dgm:prSet presAssocID="{1942B47B-DF42-4806-8A6E-7A180C87C6AB}" presName="linNode" presStyleCnt="0"/>
      <dgm:spPr/>
    </dgm:pt>
    <dgm:pt modelId="{BF4A0D1D-70FA-4CB5-BDAB-E0C297A97724}" type="pres">
      <dgm:prSet presAssocID="{1942B47B-DF42-4806-8A6E-7A180C87C6AB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F4193558-1650-4014-9C35-E17228131606}" type="pres">
      <dgm:prSet presAssocID="{1942B47B-DF42-4806-8A6E-7A180C87C6AB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D8DB518-4CED-40D7-9217-02D0A2DD43CC}" type="presOf" srcId="{A897773B-D543-4F90-A41F-5F881C7507D8}" destId="{85A7B8C1-5623-46BA-84E2-1F0B80FB5172}" srcOrd="0" destOrd="0" presId="urn:microsoft.com/office/officeart/2005/8/layout/vList5"/>
    <dgm:cxn modelId="{82214E22-16C8-4E2C-953D-377E231CE2CE}" type="presOf" srcId="{FFB22E3A-8EA0-47EB-8957-F81CE709EE87}" destId="{9E3D30B1-E789-426C-9144-47D632624B09}" srcOrd="0" destOrd="0" presId="urn:microsoft.com/office/officeart/2005/8/layout/vList5"/>
    <dgm:cxn modelId="{CF3EDB27-CDAC-48C1-B7DE-4B719E2D56F3}" type="presOf" srcId="{B9012F33-260D-408B-8806-AFAF755D29EF}" destId="{99E12003-89CC-44CA-A072-4738BE5EDB8F}" srcOrd="0" destOrd="0" presId="urn:microsoft.com/office/officeart/2005/8/layout/vList5"/>
    <dgm:cxn modelId="{86BDC060-4B95-42CA-B3D7-B34EFDE915E7}" type="presOf" srcId="{5CB8E2D3-2E06-4F4D-AE4A-75F41F5F01E3}" destId="{4FFFC2FD-FDD2-4092-B735-1540DE8FBF65}" srcOrd="0" destOrd="0" presId="urn:microsoft.com/office/officeart/2005/8/layout/vList5"/>
    <dgm:cxn modelId="{815E114A-E320-4472-9D8F-E0FC98D3F64A}" type="presOf" srcId="{1942B47B-DF42-4806-8A6E-7A180C87C6AB}" destId="{BF4A0D1D-70FA-4CB5-BDAB-E0C297A97724}" srcOrd="0" destOrd="0" presId="urn:microsoft.com/office/officeart/2005/8/layout/vList5"/>
    <dgm:cxn modelId="{4BB62A6C-C7FE-4BDD-8771-55AC73B4629D}" type="presOf" srcId="{E9BC12CA-987D-4B5D-8E7D-647143A6788F}" destId="{7DC2DD67-3C82-4225-BC7A-D991498A9445}" srcOrd="0" destOrd="0" presId="urn:microsoft.com/office/officeart/2005/8/layout/vList5"/>
    <dgm:cxn modelId="{6638E478-97F9-4623-AEA0-FA49B8E098F4}" srcId="{A897773B-D543-4F90-A41F-5F881C7507D8}" destId="{B9012F33-260D-408B-8806-AFAF755D29EF}" srcOrd="1" destOrd="0" parTransId="{2AA49492-801B-45EE-B94A-7B24573203EF}" sibTransId="{1DF83ACD-E10B-425F-BE1F-2640A6366676}"/>
    <dgm:cxn modelId="{8AE36D81-0B3E-440C-868D-7C8268B08B2A}" srcId="{19A0203F-3E94-4B32-A60B-6562B4F51ACA}" destId="{C62B1A58-94AA-4FBF-ABF1-86AFC2EBDCE5}" srcOrd="0" destOrd="0" parTransId="{F835DC1D-99F6-4CF5-A4A6-C4136B5EF980}" sibTransId="{DBF56F08-38AD-4135-9123-E5AEDCE1720C}"/>
    <dgm:cxn modelId="{2AE72E91-97A6-41C5-A89D-CAF9A06BAF9C}" srcId="{1942B47B-DF42-4806-8A6E-7A180C87C6AB}" destId="{C400C162-A18A-4D5B-B8B4-32EDBC849F5A}" srcOrd="0" destOrd="0" parTransId="{B421B994-7262-4F26-BC17-459A666C1EA1}" sibTransId="{F03C4EF3-8B0D-446B-9BF9-D7361A3F90D3}"/>
    <dgm:cxn modelId="{8E461AA1-55B7-4463-818B-48E1C4902D41}" type="presOf" srcId="{C400C162-A18A-4D5B-B8B4-32EDBC849F5A}" destId="{F4193558-1650-4014-9C35-E17228131606}" srcOrd="0" destOrd="0" presId="urn:microsoft.com/office/officeart/2005/8/layout/vList5"/>
    <dgm:cxn modelId="{C2FA82AC-86BC-427E-B5ED-E1AA3F3FAA3A}" srcId="{A897773B-D543-4F90-A41F-5F881C7507D8}" destId="{1942B47B-DF42-4806-8A6E-7A180C87C6AB}" srcOrd="3" destOrd="0" parTransId="{F0B30F62-7B90-4077-B840-4AF0A6EA471B}" sibTransId="{4391E025-28D6-4858-A335-53A37DF5FD42}"/>
    <dgm:cxn modelId="{88CE9DB0-30EC-430A-A9CF-BC4CADCBC4DB}" srcId="{A897773B-D543-4F90-A41F-5F881C7507D8}" destId="{19A0203F-3E94-4B32-A60B-6562B4F51ACA}" srcOrd="0" destOrd="0" parTransId="{3D638AD7-8F85-4365-A9F2-07ADA61A9495}" sibTransId="{02826C21-B055-4CA5-9AA5-49D30A915E73}"/>
    <dgm:cxn modelId="{55A68FB9-A2DA-4251-891C-CC0CEA6A53F9}" srcId="{5CB8E2D3-2E06-4F4D-AE4A-75F41F5F01E3}" destId="{FFB22E3A-8EA0-47EB-8957-F81CE709EE87}" srcOrd="0" destOrd="0" parTransId="{A2D94549-B7CB-4E49-8D73-3734862D19DE}" sibTransId="{9BDC6377-B13F-4671-82E8-52CA5BC121EE}"/>
    <dgm:cxn modelId="{DB7A85C9-40F7-47D2-A446-C4B6E75701C2}" type="presOf" srcId="{C62B1A58-94AA-4FBF-ABF1-86AFC2EBDCE5}" destId="{419F337E-E5CC-4D8A-8508-CDC593C98A57}" srcOrd="0" destOrd="0" presId="urn:microsoft.com/office/officeart/2005/8/layout/vList5"/>
    <dgm:cxn modelId="{653E91E1-9BD5-4FE8-8BB3-7FFC46A0E385}" srcId="{B9012F33-260D-408B-8806-AFAF755D29EF}" destId="{E9BC12CA-987D-4B5D-8E7D-647143A6788F}" srcOrd="0" destOrd="0" parTransId="{6C2A5E5D-8783-4630-B961-02D8E442E8C5}" sibTransId="{5FA93C39-5A94-4553-87F0-6D3B0B194C6B}"/>
    <dgm:cxn modelId="{5C3460F9-A9E7-4C27-9A4B-49E9C57A3E54}" type="presOf" srcId="{19A0203F-3E94-4B32-A60B-6562B4F51ACA}" destId="{0C3F5095-F462-417D-A08D-165E68F8A989}" srcOrd="0" destOrd="0" presId="urn:microsoft.com/office/officeart/2005/8/layout/vList5"/>
    <dgm:cxn modelId="{B08541F9-6B5F-4AA6-8964-84F92C67029F}" srcId="{A897773B-D543-4F90-A41F-5F881C7507D8}" destId="{5CB8E2D3-2E06-4F4D-AE4A-75F41F5F01E3}" srcOrd="2" destOrd="0" parTransId="{BF3E2634-AC7C-4B7B-B3D4-4BEB1265C24E}" sibTransId="{FB469A47-A9EE-4D23-A3C6-283C37386AB0}"/>
    <dgm:cxn modelId="{67550925-3FD4-4C45-A3B7-38588C9D9450}" type="presParOf" srcId="{85A7B8C1-5623-46BA-84E2-1F0B80FB5172}" destId="{9FB3D41F-30DD-4050-A9FD-3C37FA65E500}" srcOrd="0" destOrd="0" presId="urn:microsoft.com/office/officeart/2005/8/layout/vList5"/>
    <dgm:cxn modelId="{FC8C440E-AE8A-424F-946B-7BBEB6FB8A63}" type="presParOf" srcId="{9FB3D41F-30DD-4050-A9FD-3C37FA65E500}" destId="{0C3F5095-F462-417D-A08D-165E68F8A989}" srcOrd="0" destOrd="0" presId="urn:microsoft.com/office/officeart/2005/8/layout/vList5"/>
    <dgm:cxn modelId="{B0701E15-660F-457B-854A-6259B96253A3}" type="presParOf" srcId="{9FB3D41F-30DD-4050-A9FD-3C37FA65E500}" destId="{419F337E-E5CC-4D8A-8508-CDC593C98A57}" srcOrd="1" destOrd="0" presId="urn:microsoft.com/office/officeart/2005/8/layout/vList5"/>
    <dgm:cxn modelId="{89629AFB-4FF6-4C11-AD74-FEB9265B6E34}" type="presParOf" srcId="{85A7B8C1-5623-46BA-84E2-1F0B80FB5172}" destId="{5B92E16A-2195-4DEE-964B-B7152E573850}" srcOrd="1" destOrd="0" presId="urn:microsoft.com/office/officeart/2005/8/layout/vList5"/>
    <dgm:cxn modelId="{B8B7E6FC-FD68-41CB-8C20-6A58C4901402}" type="presParOf" srcId="{85A7B8C1-5623-46BA-84E2-1F0B80FB5172}" destId="{4966D987-6461-4716-81E8-C4E75E9620A9}" srcOrd="2" destOrd="0" presId="urn:microsoft.com/office/officeart/2005/8/layout/vList5"/>
    <dgm:cxn modelId="{7C632344-0B72-4EC3-A5F6-15F6684AA6C1}" type="presParOf" srcId="{4966D987-6461-4716-81E8-C4E75E9620A9}" destId="{99E12003-89CC-44CA-A072-4738BE5EDB8F}" srcOrd="0" destOrd="0" presId="urn:microsoft.com/office/officeart/2005/8/layout/vList5"/>
    <dgm:cxn modelId="{77DF8A22-82F0-4845-A7BA-1E655EB7C34E}" type="presParOf" srcId="{4966D987-6461-4716-81E8-C4E75E9620A9}" destId="{7DC2DD67-3C82-4225-BC7A-D991498A9445}" srcOrd="1" destOrd="0" presId="urn:microsoft.com/office/officeart/2005/8/layout/vList5"/>
    <dgm:cxn modelId="{50171E08-3F30-48F7-B8D8-557EFD9A5B0C}" type="presParOf" srcId="{85A7B8C1-5623-46BA-84E2-1F0B80FB5172}" destId="{7297E157-99DE-4A6C-A22A-0FC38B1BF03E}" srcOrd="3" destOrd="0" presId="urn:microsoft.com/office/officeart/2005/8/layout/vList5"/>
    <dgm:cxn modelId="{A7C8A1CD-269C-47D0-A3C0-ED818A984B33}" type="presParOf" srcId="{85A7B8C1-5623-46BA-84E2-1F0B80FB5172}" destId="{0F6D8A2C-2874-476B-8A76-943B7B70EA65}" srcOrd="4" destOrd="0" presId="urn:microsoft.com/office/officeart/2005/8/layout/vList5"/>
    <dgm:cxn modelId="{C6197BF2-C2B1-4D8C-BCC9-29B0A415A457}" type="presParOf" srcId="{0F6D8A2C-2874-476B-8A76-943B7B70EA65}" destId="{4FFFC2FD-FDD2-4092-B735-1540DE8FBF65}" srcOrd="0" destOrd="0" presId="urn:microsoft.com/office/officeart/2005/8/layout/vList5"/>
    <dgm:cxn modelId="{A4A27E56-8698-4668-B054-B1DBFA4730DD}" type="presParOf" srcId="{0F6D8A2C-2874-476B-8A76-943B7B70EA65}" destId="{9E3D30B1-E789-426C-9144-47D632624B09}" srcOrd="1" destOrd="0" presId="urn:microsoft.com/office/officeart/2005/8/layout/vList5"/>
    <dgm:cxn modelId="{942003AA-CD87-48DC-B80B-D9BCC5D8881D}" type="presParOf" srcId="{85A7B8C1-5623-46BA-84E2-1F0B80FB5172}" destId="{97B1D906-7C6E-4A23-A596-5CFD4E528DB9}" srcOrd="5" destOrd="0" presId="urn:microsoft.com/office/officeart/2005/8/layout/vList5"/>
    <dgm:cxn modelId="{72E0835B-CDD6-4538-8B59-435FC1B9CE45}" type="presParOf" srcId="{85A7B8C1-5623-46BA-84E2-1F0B80FB5172}" destId="{1D38AC85-72CA-447C-8CFE-DB77337F7D96}" srcOrd="6" destOrd="0" presId="urn:microsoft.com/office/officeart/2005/8/layout/vList5"/>
    <dgm:cxn modelId="{0B8AC843-C18F-496C-A2DD-C0EC34CA33A7}" type="presParOf" srcId="{1D38AC85-72CA-447C-8CFE-DB77337F7D96}" destId="{BF4A0D1D-70FA-4CB5-BDAB-E0C297A97724}" srcOrd="0" destOrd="0" presId="urn:microsoft.com/office/officeart/2005/8/layout/vList5"/>
    <dgm:cxn modelId="{6403C10B-F6A6-48CE-BF13-2E0105035532}" type="presParOf" srcId="{1D38AC85-72CA-447C-8CFE-DB77337F7D96}" destId="{F4193558-1650-4014-9C35-E1722813160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452208-D0B7-46B5-AA6C-1CFBF9F536DC}" type="doc">
      <dgm:prSet loTypeId="urn:microsoft.com/office/officeart/2008/layout/PictureAccentList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DC7BB812-E70C-42BB-B7F7-E3AB15F147AA}">
      <dgm:prSet phldrT="[Texto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C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 realiza Unidad Técnica de Coordinación y Gestión Operativa de la Red y de regulación</a:t>
          </a:r>
          <a:endParaRPr lang="es-ES"/>
        </a:p>
      </dgm:t>
    </dgm:pt>
    <dgm:pt modelId="{7DBA60CF-AEB1-4EB4-9903-676220C9CFFC}" type="parTrans" cxnId="{0406F5E3-BF78-4832-BA63-569165F109FE}">
      <dgm:prSet/>
      <dgm:spPr/>
      <dgm:t>
        <a:bodyPr/>
        <a:lstStyle/>
        <a:p>
          <a:endParaRPr lang="es-ES"/>
        </a:p>
      </dgm:t>
    </dgm:pt>
    <dgm:pt modelId="{C833B234-EFE0-4EDE-AD51-8D233B7346BB}" type="sibTrans" cxnId="{0406F5E3-BF78-4832-BA63-569165F109FE}">
      <dgm:prSet/>
      <dgm:spPr/>
      <dgm:t>
        <a:bodyPr/>
        <a:lstStyle/>
        <a:p>
          <a:endParaRPr lang="es-ES"/>
        </a:p>
      </dgm:t>
    </dgm:pt>
    <dgm:pt modelId="{30B6466D-5789-4210-9175-149C42718C1F}">
      <dgm:prSet phldrT="[Texto]" custT="1"/>
      <dgm:spPr/>
      <dgm:t>
        <a:bodyPr/>
        <a:lstStyle/>
        <a:p>
          <a:r>
            <a:rPr lang="es-CO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Identificación de prestadores de alta complejidad que pese a la inscripción de servicios de atención primaria en Salud NO garantizaran una atención ambulatoria, pero si ofertan sus servicios habilitados.</a:t>
          </a:r>
          <a:endParaRPr lang="es-ES" sz="2000"/>
        </a:p>
      </dgm:t>
    </dgm:pt>
    <dgm:pt modelId="{37B6F01D-F409-4E7A-B5B9-F1A0A5785AC0}" type="parTrans" cxnId="{5506C557-2F18-41D8-9308-1347E5114DC8}">
      <dgm:prSet/>
      <dgm:spPr/>
      <dgm:t>
        <a:bodyPr/>
        <a:lstStyle/>
        <a:p>
          <a:endParaRPr lang="es-ES"/>
        </a:p>
      </dgm:t>
    </dgm:pt>
    <dgm:pt modelId="{8EAF310E-4753-4C09-8BA3-5875361F6B31}" type="sibTrans" cxnId="{5506C557-2F18-41D8-9308-1347E5114DC8}">
      <dgm:prSet/>
      <dgm:spPr/>
      <dgm:t>
        <a:bodyPr/>
        <a:lstStyle/>
        <a:p>
          <a:endParaRPr lang="es-ES"/>
        </a:p>
      </dgm:t>
    </dgm:pt>
    <dgm:pt modelId="{AF35ADCF-21BA-448E-A51C-74E0F18C867E}">
      <dgm:prSet phldrT="[Texto]" custT="1"/>
      <dgm:spPr/>
      <dgm:t>
        <a:bodyPr/>
        <a:lstStyle/>
        <a:p>
          <a:r>
            <a:rPr lang="es-CO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Auditoria precontractual para los nuevos prestadores </a:t>
          </a:r>
          <a:endParaRPr lang="es-ES" sz="2000"/>
        </a:p>
      </dgm:t>
    </dgm:pt>
    <dgm:pt modelId="{57CC66AA-B1B8-455F-BD4E-77374E1D5579}" type="parTrans" cxnId="{91876243-E390-4FAB-89DC-AB0A44F1C1FD}">
      <dgm:prSet/>
      <dgm:spPr/>
      <dgm:t>
        <a:bodyPr/>
        <a:lstStyle/>
        <a:p>
          <a:endParaRPr lang="es-ES"/>
        </a:p>
      </dgm:t>
    </dgm:pt>
    <dgm:pt modelId="{175A37AD-7964-4BBB-B844-A013C4B8097F}" type="sibTrans" cxnId="{91876243-E390-4FAB-89DC-AB0A44F1C1FD}">
      <dgm:prSet/>
      <dgm:spPr/>
      <dgm:t>
        <a:bodyPr/>
        <a:lstStyle/>
        <a:p>
          <a:endParaRPr lang="es-ES"/>
        </a:p>
      </dgm:t>
    </dgm:pt>
    <dgm:pt modelId="{21410B46-7E48-485C-827F-7DD3C0F7DE43}">
      <dgm:prSet custT="1"/>
      <dgm:spPr/>
      <dgm:t>
        <a:bodyPr/>
        <a:lstStyle/>
        <a:p>
          <a:r>
            <a:rPr lang="es-CO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Articulación de proceso de Libre elección.</a:t>
          </a:r>
        </a:p>
      </dgm:t>
    </dgm:pt>
    <dgm:pt modelId="{F130C2A5-6B35-45D9-93CD-0F79B716F09B}" type="parTrans" cxnId="{D25A9CA4-8843-46EA-873B-2CC47B537962}">
      <dgm:prSet/>
      <dgm:spPr/>
      <dgm:t>
        <a:bodyPr/>
        <a:lstStyle/>
        <a:p>
          <a:endParaRPr lang="es-ES"/>
        </a:p>
      </dgm:t>
    </dgm:pt>
    <dgm:pt modelId="{D50E1550-4003-44A5-ADB2-CCBED7008040}" type="sibTrans" cxnId="{D25A9CA4-8843-46EA-873B-2CC47B537962}">
      <dgm:prSet/>
      <dgm:spPr/>
      <dgm:t>
        <a:bodyPr/>
        <a:lstStyle/>
        <a:p>
          <a:endParaRPr lang="es-ES"/>
        </a:p>
      </dgm:t>
    </dgm:pt>
    <dgm:pt modelId="{367ECDFE-8368-4E47-A4AF-475BCB14259D}">
      <dgm:prSet custT="1"/>
      <dgm:spPr/>
      <dgm:t>
        <a:bodyPr/>
        <a:lstStyle/>
        <a:p>
          <a:r>
            <a:rPr lang="es-CO" sz="20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Evaluación de Tarifas de Zonas de Dispersión Geográfica y Zonas Apartadas</a:t>
          </a:r>
        </a:p>
      </dgm:t>
    </dgm:pt>
    <dgm:pt modelId="{85E3EF4F-A66D-46DC-B227-2F2AB0347C3E}" type="parTrans" cxnId="{B5BC8073-309F-4F7A-BEB5-90F2BF5B845D}">
      <dgm:prSet/>
      <dgm:spPr/>
      <dgm:t>
        <a:bodyPr/>
        <a:lstStyle/>
        <a:p>
          <a:endParaRPr lang="es-ES"/>
        </a:p>
      </dgm:t>
    </dgm:pt>
    <dgm:pt modelId="{74FF29EB-BFFE-46DD-BE5D-4DFE4155D06E}" type="sibTrans" cxnId="{B5BC8073-309F-4F7A-BEB5-90F2BF5B845D}">
      <dgm:prSet/>
      <dgm:spPr/>
      <dgm:t>
        <a:bodyPr/>
        <a:lstStyle/>
        <a:p>
          <a:endParaRPr lang="es-ES"/>
        </a:p>
      </dgm:t>
    </dgm:pt>
    <dgm:pt modelId="{FC9C7453-BC29-466D-84A6-61E8A44CA8D8}" type="pres">
      <dgm:prSet presAssocID="{AB452208-D0B7-46B5-AA6C-1CFBF9F536D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8E8507D2-8450-4119-843F-656D92B12920}" type="pres">
      <dgm:prSet presAssocID="{DC7BB812-E70C-42BB-B7F7-E3AB15F147AA}" presName="root" presStyleCnt="0">
        <dgm:presLayoutVars>
          <dgm:chMax/>
          <dgm:chPref val="4"/>
        </dgm:presLayoutVars>
      </dgm:prSet>
      <dgm:spPr/>
    </dgm:pt>
    <dgm:pt modelId="{1A3E55D7-25AE-4847-A085-750886E1B4D5}" type="pres">
      <dgm:prSet presAssocID="{DC7BB812-E70C-42BB-B7F7-E3AB15F147AA}" presName="rootComposite" presStyleCnt="0">
        <dgm:presLayoutVars/>
      </dgm:prSet>
      <dgm:spPr/>
    </dgm:pt>
    <dgm:pt modelId="{90D80326-EE4B-4FE9-B8B0-955E38F9B394}" type="pres">
      <dgm:prSet presAssocID="{DC7BB812-E70C-42BB-B7F7-E3AB15F147AA}" presName="rootText" presStyleLbl="node0" presStyleIdx="0" presStyleCnt="1" custScaleX="118051">
        <dgm:presLayoutVars>
          <dgm:chMax/>
          <dgm:chPref val="4"/>
        </dgm:presLayoutVars>
      </dgm:prSet>
      <dgm:spPr/>
    </dgm:pt>
    <dgm:pt modelId="{44242A57-D190-4D15-B18C-4498733D86C2}" type="pres">
      <dgm:prSet presAssocID="{DC7BB812-E70C-42BB-B7F7-E3AB15F147AA}" presName="childShape" presStyleCnt="0">
        <dgm:presLayoutVars>
          <dgm:chMax val="0"/>
          <dgm:chPref val="0"/>
        </dgm:presLayoutVars>
      </dgm:prSet>
      <dgm:spPr/>
    </dgm:pt>
    <dgm:pt modelId="{2FF1CC99-224E-4EEF-B0A3-971DD07CCD69}" type="pres">
      <dgm:prSet presAssocID="{30B6466D-5789-4210-9175-149C42718C1F}" presName="childComposite" presStyleCnt="0">
        <dgm:presLayoutVars>
          <dgm:chMax val="0"/>
          <dgm:chPref val="0"/>
        </dgm:presLayoutVars>
      </dgm:prSet>
      <dgm:spPr/>
    </dgm:pt>
    <dgm:pt modelId="{7AF508A6-624A-42B9-9D06-917E476029A3}" type="pres">
      <dgm:prSet presAssocID="{30B6466D-5789-4210-9175-149C42718C1F}" presName="Image" presStyleLbl="node1" presStyleIdx="0" presStyleCnt="4" custScaleX="83960" custScaleY="68980" custLinFactNeighborX="-10939" custLinFactNeighborY="-683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1622C15D-F839-43D6-8462-93068BCEEA52}" type="pres">
      <dgm:prSet presAssocID="{30B6466D-5789-4210-9175-149C42718C1F}" presName="childText" presStyleLbl="lnNode1" presStyleIdx="0" presStyleCnt="4" custScaleX="102438" custLinFactNeighborX="2845" custLinFactNeighborY="-5469">
        <dgm:presLayoutVars>
          <dgm:chMax val="0"/>
          <dgm:chPref val="0"/>
          <dgm:bulletEnabled val="1"/>
        </dgm:presLayoutVars>
      </dgm:prSet>
      <dgm:spPr/>
    </dgm:pt>
    <dgm:pt modelId="{7F5957AD-1BB5-4CF3-97B0-BA0858C3A75A}" type="pres">
      <dgm:prSet presAssocID="{AF35ADCF-21BA-448E-A51C-74E0F18C867E}" presName="childComposite" presStyleCnt="0">
        <dgm:presLayoutVars>
          <dgm:chMax val="0"/>
          <dgm:chPref val="0"/>
        </dgm:presLayoutVars>
      </dgm:prSet>
      <dgm:spPr/>
    </dgm:pt>
    <dgm:pt modelId="{74A8E70E-E875-4FF8-83BE-EDCAD7C3B90C}" type="pres">
      <dgm:prSet presAssocID="{AF35ADCF-21BA-448E-A51C-74E0F18C867E}" presName="Image" presStyleLbl="node1" presStyleIdx="1" presStyleCnt="4" custScaleX="71128" custScaleY="69238" custLinFactNeighborX="-957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EACB66D-716B-430D-A93F-2DE798F670C6}" type="pres">
      <dgm:prSet presAssocID="{AF35ADCF-21BA-448E-A51C-74E0F18C867E}" presName="childText" presStyleLbl="lnNode1" presStyleIdx="1" presStyleCnt="4" custScaleX="103946" custLinFactNeighborX="3414" custLinFactNeighborY="-8205">
        <dgm:presLayoutVars>
          <dgm:chMax val="0"/>
          <dgm:chPref val="0"/>
          <dgm:bulletEnabled val="1"/>
        </dgm:presLayoutVars>
      </dgm:prSet>
      <dgm:spPr/>
    </dgm:pt>
    <dgm:pt modelId="{F448EEF9-0BC6-487D-ADEC-5A085F40DC3A}" type="pres">
      <dgm:prSet presAssocID="{21410B46-7E48-485C-827F-7DD3C0F7DE43}" presName="childComposite" presStyleCnt="0">
        <dgm:presLayoutVars>
          <dgm:chMax val="0"/>
          <dgm:chPref val="0"/>
        </dgm:presLayoutVars>
      </dgm:prSet>
      <dgm:spPr/>
    </dgm:pt>
    <dgm:pt modelId="{47E8EF71-39DF-4F26-A47C-A17C81C265E0}" type="pres">
      <dgm:prSet presAssocID="{21410B46-7E48-485C-827F-7DD3C0F7DE43}" presName="Image" presStyleLbl="node1" presStyleIdx="2" presStyleCnt="4" custScaleX="60990" custScaleY="61291" custLinFactNeighborX="-2735" custLinFactNeighborY="-547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C4208DE-E6FA-4AE5-BBFA-1AF887825271}" type="pres">
      <dgm:prSet presAssocID="{21410B46-7E48-485C-827F-7DD3C0F7DE43}" presName="childText" presStyleLbl="lnNode1" presStyleIdx="2" presStyleCnt="4" custScaleX="103572" custLinFactNeighborX="3603" custLinFactNeighborY="-9572">
        <dgm:presLayoutVars>
          <dgm:chMax val="0"/>
          <dgm:chPref val="0"/>
          <dgm:bulletEnabled val="1"/>
        </dgm:presLayoutVars>
      </dgm:prSet>
      <dgm:spPr/>
    </dgm:pt>
    <dgm:pt modelId="{920314AB-6943-4D8F-9FAC-FFCD423E8420}" type="pres">
      <dgm:prSet presAssocID="{367ECDFE-8368-4E47-A4AF-475BCB14259D}" presName="childComposite" presStyleCnt="0">
        <dgm:presLayoutVars>
          <dgm:chMax val="0"/>
          <dgm:chPref val="0"/>
        </dgm:presLayoutVars>
      </dgm:prSet>
      <dgm:spPr/>
    </dgm:pt>
    <dgm:pt modelId="{020520CD-F45C-4D8C-82A5-EC9BB9509369}" type="pres">
      <dgm:prSet presAssocID="{367ECDFE-8368-4E47-A4AF-475BCB14259D}" presName="Image" presStyleLbl="node1" presStyleIdx="3" presStyleCnt="4" custScaleX="63725" custScaleY="5607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A010827-94B0-48FB-A237-45FB39893F00}" type="pres">
      <dgm:prSet presAssocID="{367ECDFE-8368-4E47-A4AF-475BCB14259D}" presName="childText" presStyleLbl="lnNode1" presStyleIdx="3" presStyleCnt="4" custScaleX="103572" custLinFactNeighborX="3413" custLinFactNeighborY="131">
        <dgm:presLayoutVars>
          <dgm:chMax val="0"/>
          <dgm:chPref val="0"/>
          <dgm:bulletEnabled val="1"/>
        </dgm:presLayoutVars>
      </dgm:prSet>
      <dgm:spPr/>
    </dgm:pt>
  </dgm:ptLst>
  <dgm:cxnLst>
    <dgm:cxn modelId="{91876243-E390-4FAB-89DC-AB0A44F1C1FD}" srcId="{DC7BB812-E70C-42BB-B7F7-E3AB15F147AA}" destId="{AF35ADCF-21BA-448E-A51C-74E0F18C867E}" srcOrd="1" destOrd="0" parTransId="{57CC66AA-B1B8-455F-BD4E-77374E1D5579}" sibTransId="{175A37AD-7964-4BBB-B844-A013C4B8097F}"/>
    <dgm:cxn modelId="{79FBA351-7CDC-4E48-A981-4C794642C6AE}" type="presOf" srcId="{DC7BB812-E70C-42BB-B7F7-E3AB15F147AA}" destId="{90D80326-EE4B-4FE9-B8B0-955E38F9B394}" srcOrd="0" destOrd="0" presId="urn:microsoft.com/office/officeart/2008/layout/PictureAccentList"/>
    <dgm:cxn modelId="{B5BC8073-309F-4F7A-BEB5-90F2BF5B845D}" srcId="{DC7BB812-E70C-42BB-B7F7-E3AB15F147AA}" destId="{367ECDFE-8368-4E47-A4AF-475BCB14259D}" srcOrd="3" destOrd="0" parTransId="{85E3EF4F-A66D-46DC-B227-2F2AB0347C3E}" sibTransId="{74FF29EB-BFFE-46DD-BE5D-4DFE4155D06E}"/>
    <dgm:cxn modelId="{5506C557-2F18-41D8-9308-1347E5114DC8}" srcId="{DC7BB812-E70C-42BB-B7F7-E3AB15F147AA}" destId="{30B6466D-5789-4210-9175-149C42718C1F}" srcOrd="0" destOrd="0" parTransId="{37B6F01D-F409-4E7A-B5B9-F1A0A5785AC0}" sibTransId="{8EAF310E-4753-4C09-8BA3-5875361F6B31}"/>
    <dgm:cxn modelId="{D25A9CA4-8843-46EA-873B-2CC47B537962}" srcId="{DC7BB812-E70C-42BB-B7F7-E3AB15F147AA}" destId="{21410B46-7E48-485C-827F-7DD3C0F7DE43}" srcOrd="2" destOrd="0" parTransId="{F130C2A5-6B35-45D9-93CD-0F79B716F09B}" sibTransId="{D50E1550-4003-44A5-ADB2-CCBED7008040}"/>
    <dgm:cxn modelId="{2212E3D8-3231-461A-B2A2-62C36EBA01BC}" type="presOf" srcId="{367ECDFE-8368-4E47-A4AF-475BCB14259D}" destId="{1A010827-94B0-48FB-A237-45FB39893F00}" srcOrd="0" destOrd="0" presId="urn:microsoft.com/office/officeart/2008/layout/PictureAccentList"/>
    <dgm:cxn modelId="{15737BE0-022F-4646-8116-7B94D288625C}" type="presOf" srcId="{AF35ADCF-21BA-448E-A51C-74E0F18C867E}" destId="{FEACB66D-716B-430D-A93F-2DE798F670C6}" srcOrd="0" destOrd="0" presId="urn:microsoft.com/office/officeart/2008/layout/PictureAccentList"/>
    <dgm:cxn modelId="{0406F5E3-BF78-4832-BA63-569165F109FE}" srcId="{AB452208-D0B7-46B5-AA6C-1CFBF9F536DC}" destId="{DC7BB812-E70C-42BB-B7F7-E3AB15F147AA}" srcOrd="0" destOrd="0" parTransId="{7DBA60CF-AEB1-4EB4-9903-676220C9CFFC}" sibTransId="{C833B234-EFE0-4EDE-AD51-8D233B7346BB}"/>
    <dgm:cxn modelId="{A9B51BEF-FC3F-4BF0-96C5-F2B3966E3DF9}" type="presOf" srcId="{21410B46-7E48-485C-827F-7DD3C0F7DE43}" destId="{DC4208DE-E6FA-4AE5-BBFA-1AF887825271}" srcOrd="0" destOrd="0" presId="urn:microsoft.com/office/officeart/2008/layout/PictureAccentList"/>
    <dgm:cxn modelId="{059389FB-42A0-4BA6-BD51-09CB6C5F2504}" type="presOf" srcId="{AB452208-D0B7-46B5-AA6C-1CFBF9F536DC}" destId="{FC9C7453-BC29-466D-84A6-61E8A44CA8D8}" srcOrd="0" destOrd="0" presId="urn:microsoft.com/office/officeart/2008/layout/PictureAccentList"/>
    <dgm:cxn modelId="{4F5A09FE-ACCA-4DEE-B163-34B1ED50B8CB}" type="presOf" srcId="{30B6466D-5789-4210-9175-149C42718C1F}" destId="{1622C15D-F839-43D6-8462-93068BCEEA52}" srcOrd="0" destOrd="0" presId="urn:microsoft.com/office/officeart/2008/layout/PictureAccentList"/>
    <dgm:cxn modelId="{C1CEB236-3E4F-490F-ABFD-D87F599C2215}" type="presParOf" srcId="{FC9C7453-BC29-466D-84A6-61E8A44CA8D8}" destId="{8E8507D2-8450-4119-843F-656D92B12920}" srcOrd="0" destOrd="0" presId="urn:microsoft.com/office/officeart/2008/layout/PictureAccentList"/>
    <dgm:cxn modelId="{D04D93F6-42A6-4CAE-B225-A953F5B95E7B}" type="presParOf" srcId="{8E8507D2-8450-4119-843F-656D92B12920}" destId="{1A3E55D7-25AE-4847-A085-750886E1B4D5}" srcOrd="0" destOrd="0" presId="urn:microsoft.com/office/officeart/2008/layout/PictureAccentList"/>
    <dgm:cxn modelId="{BB26E467-601F-4258-B872-62F484C53071}" type="presParOf" srcId="{1A3E55D7-25AE-4847-A085-750886E1B4D5}" destId="{90D80326-EE4B-4FE9-B8B0-955E38F9B394}" srcOrd="0" destOrd="0" presId="urn:microsoft.com/office/officeart/2008/layout/PictureAccentList"/>
    <dgm:cxn modelId="{947BDD46-AB54-4BE5-BD6B-B588F6CCD4B9}" type="presParOf" srcId="{8E8507D2-8450-4119-843F-656D92B12920}" destId="{44242A57-D190-4D15-B18C-4498733D86C2}" srcOrd="1" destOrd="0" presId="urn:microsoft.com/office/officeart/2008/layout/PictureAccentList"/>
    <dgm:cxn modelId="{2678C377-11CF-4F9B-8B60-494538AD9E1B}" type="presParOf" srcId="{44242A57-D190-4D15-B18C-4498733D86C2}" destId="{2FF1CC99-224E-4EEF-B0A3-971DD07CCD69}" srcOrd="0" destOrd="0" presId="urn:microsoft.com/office/officeart/2008/layout/PictureAccentList"/>
    <dgm:cxn modelId="{22B30F5E-500C-4781-A39D-8749D2DE5722}" type="presParOf" srcId="{2FF1CC99-224E-4EEF-B0A3-971DD07CCD69}" destId="{7AF508A6-624A-42B9-9D06-917E476029A3}" srcOrd="0" destOrd="0" presId="urn:microsoft.com/office/officeart/2008/layout/PictureAccentList"/>
    <dgm:cxn modelId="{699E4DA5-0221-443E-8B99-A7971CD04E79}" type="presParOf" srcId="{2FF1CC99-224E-4EEF-B0A3-971DD07CCD69}" destId="{1622C15D-F839-43D6-8462-93068BCEEA52}" srcOrd="1" destOrd="0" presId="urn:microsoft.com/office/officeart/2008/layout/PictureAccentList"/>
    <dgm:cxn modelId="{0AF1D51A-DF4E-4B31-A138-5ABB2437A114}" type="presParOf" srcId="{44242A57-D190-4D15-B18C-4498733D86C2}" destId="{7F5957AD-1BB5-4CF3-97B0-BA0858C3A75A}" srcOrd="1" destOrd="0" presId="urn:microsoft.com/office/officeart/2008/layout/PictureAccentList"/>
    <dgm:cxn modelId="{299F1C3E-036E-4D1D-8758-5862C8A78127}" type="presParOf" srcId="{7F5957AD-1BB5-4CF3-97B0-BA0858C3A75A}" destId="{74A8E70E-E875-4FF8-83BE-EDCAD7C3B90C}" srcOrd="0" destOrd="0" presId="urn:microsoft.com/office/officeart/2008/layout/PictureAccentList"/>
    <dgm:cxn modelId="{8B8ACF77-6E60-4664-950E-EE918770C71B}" type="presParOf" srcId="{7F5957AD-1BB5-4CF3-97B0-BA0858C3A75A}" destId="{FEACB66D-716B-430D-A93F-2DE798F670C6}" srcOrd="1" destOrd="0" presId="urn:microsoft.com/office/officeart/2008/layout/PictureAccentList"/>
    <dgm:cxn modelId="{39E140D3-59CD-4248-B8A4-592EAE6D1CE6}" type="presParOf" srcId="{44242A57-D190-4D15-B18C-4498733D86C2}" destId="{F448EEF9-0BC6-487D-ADEC-5A085F40DC3A}" srcOrd="2" destOrd="0" presId="urn:microsoft.com/office/officeart/2008/layout/PictureAccentList"/>
    <dgm:cxn modelId="{3C4DCB7C-8B33-46C8-A5D5-F1ED408E0AB0}" type="presParOf" srcId="{F448EEF9-0BC6-487D-ADEC-5A085F40DC3A}" destId="{47E8EF71-39DF-4F26-A47C-A17C81C265E0}" srcOrd="0" destOrd="0" presId="urn:microsoft.com/office/officeart/2008/layout/PictureAccentList"/>
    <dgm:cxn modelId="{76B7A0A8-0EB8-4138-B024-80D3D4346E0C}" type="presParOf" srcId="{F448EEF9-0BC6-487D-ADEC-5A085F40DC3A}" destId="{DC4208DE-E6FA-4AE5-BBFA-1AF887825271}" srcOrd="1" destOrd="0" presId="urn:microsoft.com/office/officeart/2008/layout/PictureAccentList"/>
    <dgm:cxn modelId="{DF1E3066-3E0F-4520-96B7-F4C1BC71A4DE}" type="presParOf" srcId="{44242A57-D190-4D15-B18C-4498733D86C2}" destId="{920314AB-6943-4D8F-9FAC-FFCD423E8420}" srcOrd="3" destOrd="0" presId="urn:microsoft.com/office/officeart/2008/layout/PictureAccentList"/>
    <dgm:cxn modelId="{EEC966E1-8448-47B2-B804-6BB54133AB80}" type="presParOf" srcId="{920314AB-6943-4D8F-9FAC-FFCD423E8420}" destId="{020520CD-F45C-4D8C-82A5-EC9BB9509369}" srcOrd="0" destOrd="0" presId="urn:microsoft.com/office/officeart/2008/layout/PictureAccentList"/>
    <dgm:cxn modelId="{641D91A2-6E09-46F8-846F-C2B06A285DEB}" type="presParOf" srcId="{920314AB-6943-4D8F-9FAC-FFCD423E8420}" destId="{1A010827-94B0-48FB-A237-45FB39893F00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6D947E-2893-4C34-A827-F0400688DCF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61CC692-5D53-4E14-9D9C-E2793F5C5BB7}">
      <dgm:prSet phldrT="[Texto]"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es-CO" sz="900" b="1" dirty="0">
              <a:latin typeface="+mj-lt"/>
            </a:rPr>
            <a:t>Riesgo Intermedio  y Avanzado</a:t>
          </a:r>
          <a:endParaRPr lang="es-ES" sz="900" b="1" dirty="0">
            <a:solidFill>
              <a:schemeClr val="bg1"/>
            </a:solidFill>
            <a:latin typeface="+mj-lt"/>
          </a:endParaRPr>
        </a:p>
      </dgm:t>
    </dgm:pt>
    <dgm:pt modelId="{DEAB9155-3189-46A0-876C-FE4F1B075A2D}" type="parTrans" cxnId="{78896979-610C-4332-B2BA-DF24966171CE}">
      <dgm:prSet/>
      <dgm:spPr/>
      <dgm:t>
        <a:bodyPr/>
        <a:lstStyle/>
        <a:p>
          <a:pPr algn="l"/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C80D1585-563F-462E-B0E8-E4CDD8A38F5A}" type="sibTrans" cxnId="{78896979-610C-4332-B2BA-DF24966171CE}">
      <dgm:prSet/>
      <dgm:spPr/>
      <dgm:t>
        <a:bodyPr/>
        <a:lstStyle/>
        <a:p>
          <a:pPr algn="l"/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D16D140D-48DF-4B8B-B35C-41FF946A83C0}">
      <dgm:prSet phldrT="[Texto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es-CO" sz="900" b="1" dirty="0">
              <a:solidFill>
                <a:schemeClr val="tx1"/>
              </a:solidFill>
              <a:latin typeface="+mj-lt"/>
            </a:rPr>
            <a:t>RIESGO CARDIOVASCULAR  - 27773</a:t>
          </a:r>
          <a:endParaRPr lang="es-ES" sz="900" b="1" dirty="0">
            <a:solidFill>
              <a:schemeClr val="tx1"/>
            </a:solidFill>
            <a:latin typeface="+mj-lt"/>
          </a:endParaRPr>
        </a:p>
      </dgm:t>
    </dgm:pt>
    <dgm:pt modelId="{206C8287-BBC0-4FA5-98B6-D799E172A267}" type="parTrans" cxnId="{618AD459-03F9-4E10-AED3-35B3D61D1A5B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pPr algn="l"/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6C7EAFAD-2F47-4E46-9374-35ADBACCCCE3}" type="sibTrans" cxnId="{618AD459-03F9-4E10-AED3-35B3D61D1A5B}">
      <dgm:prSet/>
      <dgm:spPr/>
      <dgm:t>
        <a:bodyPr/>
        <a:lstStyle/>
        <a:p>
          <a:pPr algn="l"/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CC29663E-0528-42EB-A9AD-6F4F42780124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kern="1200" dirty="0">
              <a:solidFill>
                <a:srgbClr val="253546"/>
              </a:solidFill>
              <a:latin typeface="Montserrat"/>
              <a:ea typeface="+mn-ea"/>
              <a:cs typeface="+mn-cs"/>
            </a:rPr>
            <a:t>RESPIRATORIOS</a:t>
          </a:r>
          <a:r>
            <a:rPr lang="es-CO" sz="900" b="1" kern="1200" dirty="0">
              <a:solidFill>
                <a:schemeClr val="tx1"/>
              </a:solidFill>
              <a:latin typeface="+mj-lt"/>
            </a:rPr>
            <a:t>  - 945</a:t>
          </a:r>
        </a:p>
      </dgm:t>
    </dgm:pt>
    <dgm:pt modelId="{1C5AF915-2759-4021-8089-1A26A133E251}" type="parTrans" cxnId="{7B88DBAE-A7FE-4488-8B7F-ECC8DB623418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ACF61A4A-3410-4D07-9674-32A59764B523}" type="sibTrans" cxnId="{7B88DBAE-A7FE-4488-8B7F-ECC8DB623418}">
      <dgm:prSet/>
      <dgm:spPr/>
      <dgm:t>
        <a:bodyPr/>
        <a:lstStyle/>
        <a:p>
          <a:pPr algn="l"/>
          <a:endParaRPr lang="es-CO"/>
        </a:p>
      </dgm:t>
    </dgm:pt>
    <dgm:pt modelId="{ED8BED00-5714-4AD4-9BD0-23CC72491A2B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 rtl="0"/>
          <a:r>
            <a:rPr lang="es-CO" sz="900" b="1" kern="1200" dirty="0">
              <a:solidFill>
                <a:schemeClr val="tx1"/>
              </a:solidFill>
              <a:latin typeface="Montserrat"/>
              <a:ea typeface="+mn-ea"/>
              <a:cs typeface="+mn-cs"/>
            </a:rPr>
            <a:t>OBESIDAD – 1035 Y DESNUTRICIÓN - 2</a:t>
          </a:r>
          <a:endParaRPr lang="es-CO" sz="900" b="1" kern="1200" dirty="0">
            <a:solidFill>
              <a:schemeClr val="tx1"/>
            </a:solidFill>
            <a:latin typeface="+mj-lt"/>
          </a:endParaRPr>
        </a:p>
      </dgm:t>
    </dgm:pt>
    <dgm:pt modelId="{B5297CF6-7CB0-4740-9AA4-0C1800A5D043}" type="parTrans" cxnId="{51399CAD-070F-47FB-A427-FD118BCC4A94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C0497286-C283-4230-A9F8-FCC63DB05E19}" type="sibTrans" cxnId="{51399CAD-070F-47FB-A427-FD118BCC4A94}">
      <dgm:prSet/>
      <dgm:spPr/>
      <dgm:t>
        <a:bodyPr/>
        <a:lstStyle/>
        <a:p>
          <a:pPr algn="l"/>
          <a:endParaRPr lang="es-CO"/>
        </a:p>
      </dgm:t>
    </dgm:pt>
    <dgm:pt modelId="{2D5F7E37-D683-4DB5-B590-5459440C42B0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kern="1200" dirty="0">
              <a:solidFill>
                <a:schemeClr val="tx1"/>
              </a:solidFill>
              <a:latin typeface="+mj-lt"/>
            </a:rPr>
            <a:t>INFECCINES CRONICAS  - 52</a:t>
          </a:r>
        </a:p>
      </dgm:t>
    </dgm:pt>
    <dgm:pt modelId="{538118AA-B073-4860-9FD8-03FE42F50FA5}" type="parTrans" cxnId="{9825A402-8A1D-46C4-B00B-0BB1708EB6B2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B5F9B378-3C5C-48DD-A726-ED7FF6972B76}" type="sibTrans" cxnId="{9825A402-8A1D-46C4-B00B-0BB1708EB6B2}">
      <dgm:prSet/>
      <dgm:spPr/>
      <dgm:t>
        <a:bodyPr/>
        <a:lstStyle/>
        <a:p>
          <a:pPr algn="l"/>
          <a:endParaRPr lang="es-CO"/>
        </a:p>
      </dgm:t>
    </dgm:pt>
    <dgm:pt modelId="{9B9B27E4-D636-4879-BDD1-ECB8A3340CC9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dirty="0">
              <a:solidFill>
                <a:schemeClr val="tx1"/>
              </a:solidFill>
              <a:latin typeface="+mj-lt"/>
            </a:rPr>
            <a:t>CANCER  - 4312</a:t>
          </a:r>
        </a:p>
      </dgm:t>
    </dgm:pt>
    <dgm:pt modelId="{5FCAB7DA-A650-47B6-AEE0-035FCC3C56F1}" type="parTrans" cxnId="{C2C6AA71-2361-48F1-9411-93F0ADFE86DB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66DA62A0-2114-44E9-8A96-3AB1B50D01FE}" type="sibTrans" cxnId="{C2C6AA71-2361-48F1-9411-93F0ADFE86DB}">
      <dgm:prSet/>
      <dgm:spPr/>
      <dgm:t>
        <a:bodyPr/>
        <a:lstStyle/>
        <a:p>
          <a:pPr algn="l"/>
          <a:endParaRPr lang="es-CO"/>
        </a:p>
      </dgm:t>
    </dgm:pt>
    <dgm:pt modelId="{5DED6907-0561-4E0C-B8B6-16AD9E24001B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dirty="0">
              <a:solidFill>
                <a:schemeClr val="tx1"/>
              </a:solidFill>
              <a:latin typeface="+mj-lt"/>
            </a:rPr>
            <a:t>AUTOINMUNE  - 768</a:t>
          </a:r>
        </a:p>
      </dgm:t>
    </dgm:pt>
    <dgm:pt modelId="{FE6F92AD-8272-499E-A043-74FF2EB65EAC}" type="parTrans" cxnId="{285584B4-CE66-44FD-888C-C7194DE14391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5D6D19E7-7DD3-4CC7-B994-0EB384B1D547}" type="sibTrans" cxnId="{285584B4-CE66-44FD-888C-C7194DE14391}">
      <dgm:prSet/>
      <dgm:spPr/>
      <dgm:t>
        <a:bodyPr/>
        <a:lstStyle/>
        <a:p>
          <a:pPr algn="l"/>
          <a:endParaRPr lang="es-CO"/>
        </a:p>
      </dgm:t>
    </dgm:pt>
    <dgm:pt modelId="{7364D026-C8EE-485F-BE7B-3103103FCD71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kern="1200" dirty="0">
              <a:solidFill>
                <a:schemeClr val="tx1"/>
              </a:solidFill>
              <a:latin typeface="+mj-lt"/>
            </a:rPr>
            <a:t>HUERFANAS - </a:t>
          </a:r>
          <a:r>
            <a:rPr lang="es-CO" sz="900" b="1" kern="1200" dirty="0">
              <a:solidFill>
                <a:srgbClr val="253546"/>
              </a:solidFill>
              <a:latin typeface="+mj-lt"/>
              <a:ea typeface="+mj-lt"/>
              <a:cs typeface="+mj-lt"/>
            </a:rPr>
            <a:t>198</a:t>
          </a:r>
          <a:endParaRPr lang="es-CO" sz="900" b="1" kern="1200" dirty="0">
            <a:solidFill>
              <a:srgbClr val="253546"/>
            </a:solidFill>
            <a:latin typeface="Montserrat"/>
            <a:ea typeface="+mn-ea"/>
            <a:cs typeface="+mn-cs"/>
          </a:endParaRPr>
        </a:p>
      </dgm:t>
    </dgm:pt>
    <dgm:pt modelId="{3340FC99-9048-4845-8E66-5784D16618B3}" type="parTrans" cxnId="{48920404-AA7E-4382-9072-1F9958847DEF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84C0CE36-FAF1-43CC-B8A6-D185C03CBFC4}" type="sibTrans" cxnId="{48920404-AA7E-4382-9072-1F9958847DEF}">
      <dgm:prSet/>
      <dgm:spPr/>
      <dgm:t>
        <a:bodyPr/>
        <a:lstStyle/>
        <a:p>
          <a:pPr algn="l"/>
          <a:endParaRPr lang="es-CO"/>
        </a:p>
      </dgm:t>
    </dgm:pt>
    <dgm:pt modelId="{5CF1146A-1833-4613-AB71-1FF8FF2B88A7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algn="l"/>
          <a:r>
            <a:rPr lang="es-CO" sz="900" b="1" dirty="0">
              <a:solidFill>
                <a:schemeClr val="tx1"/>
              </a:solidFill>
              <a:latin typeface="+mj-lt"/>
            </a:rPr>
            <a:t>COAGULOPATIAS  - 9</a:t>
          </a:r>
        </a:p>
      </dgm:t>
    </dgm:pt>
    <dgm:pt modelId="{A6B45989-EB6A-406B-B401-D580D4A66149}" type="parTrans" cxnId="{252B9A5F-CD1D-4F01-AF2A-F6FA5B376ECE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03785482-4DE0-4A3C-A36E-41FFBABD8FF5}" type="sibTrans" cxnId="{252B9A5F-CD1D-4F01-AF2A-F6FA5B376ECE}">
      <dgm:prSet/>
      <dgm:spPr/>
      <dgm:t>
        <a:bodyPr/>
        <a:lstStyle/>
        <a:p>
          <a:pPr algn="l"/>
          <a:endParaRPr lang="es-CO"/>
        </a:p>
      </dgm:t>
    </dgm:pt>
    <dgm:pt modelId="{897125D4-6441-45C4-8D1D-C80865FD27BF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rgbClr val="253546"/>
              </a:solidFill>
              <a:latin typeface="Montserrat"/>
              <a:ea typeface="+mn-ea"/>
              <a:cs typeface="+mn-cs"/>
            </a:rPr>
            <a:t>ENFERMEDAD RENAL CRONICO  - 1741</a:t>
          </a:r>
        </a:p>
      </dgm:t>
    </dgm:pt>
    <dgm:pt modelId="{199D7DDE-15FA-46D4-8543-148FD18C8B90}" type="parTrans" cxnId="{E44B0D38-B8E4-4836-92FE-A91D0AAF8A87}">
      <dgm:prSet/>
      <dgm:spPr>
        <a:ln>
          <a:solidFill>
            <a:srgbClr val="000000"/>
          </a:solidFill>
        </a:ln>
      </dgm:spPr>
      <dgm:t>
        <a:bodyPr/>
        <a:lstStyle/>
        <a:p>
          <a:pPr algn="l"/>
          <a:endParaRPr lang="es-CO"/>
        </a:p>
      </dgm:t>
    </dgm:pt>
    <dgm:pt modelId="{42E504F5-BB45-4815-A067-A3BCC289C3D9}" type="sibTrans" cxnId="{E44B0D38-B8E4-4836-92FE-A91D0AAF8A87}">
      <dgm:prSet/>
      <dgm:spPr/>
      <dgm:t>
        <a:bodyPr/>
        <a:lstStyle/>
        <a:p>
          <a:pPr algn="l"/>
          <a:endParaRPr lang="es-CO"/>
        </a:p>
      </dgm:t>
    </dgm:pt>
    <dgm:pt modelId="{9A5738DA-9BF7-40FE-8D3D-732F781D0193}" type="pres">
      <dgm:prSet presAssocID="{676D947E-2893-4C34-A827-F0400688DC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B66409-5E11-408E-94AE-CF8F20107D1A}" type="pres">
      <dgm:prSet presAssocID="{A61CC692-5D53-4E14-9D9C-E2793F5C5BB7}" presName="hierRoot1" presStyleCnt="0">
        <dgm:presLayoutVars>
          <dgm:hierBranch val="init"/>
        </dgm:presLayoutVars>
      </dgm:prSet>
      <dgm:spPr/>
    </dgm:pt>
    <dgm:pt modelId="{7770AB01-97C6-4D0A-BAAF-1ED05E033A6B}" type="pres">
      <dgm:prSet presAssocID="{A61CC692-5D53-4E14-9D9C-E2793F5C5BB7}" presName="rootComposite1" presStyleCnt="0"/>
      <dgm:spPr/>
    </dgm:pt>
    <dgm:pt modelId="{0B5E6071-02EE-4AB9-8013-84B304E5FCA3}" type="pres">
      <dgm:prSet presAssocID="{A61CC692-5D53-4E14-9D9C-E2793F5C5BB7}" presName="rootText1" presStyleLbl="node0" presStyleIdx="0" presStyleCnt="1" custScaleX="179313" custScaleY="153758">
        <dgm:presLayoutVars>
          <dgm:chPref val="3"/>
        </dgm:presLayoutVars>
      </dgm:prSet>
      <dgm:spPr>
        <a:prstGeom prst="roundRect">
          <a:avLst/>
        </a:prstGeom>
      </dgm:spPr>
    </dgm:pt>
    <dgm:pt modelId="{2FEE3ED1-B416-42DC-BB79-82643DB446F3}" type="pres">
      <dgm:prSet presAssocID="{A61CC692-5D53-4E14-9D9C-E2793F5C5BB7}" presName="rootConnector1" presStyleLbl="node1" presStyleIdx="0" presStyleCnt="0"/>
      <dgm:spPr/>
    </dgm:pt>
    <dgm:pt modelId="{F0BCE77A-B6C7-47D0-A4AF-93BD61E23D3C}" type="pres">
      <dgm:prSet presAssocID="{A61CC692-5D53-4E14-9D9C-E2793F5C5BB7}" presName="hierChild2" presStyleCnt="0"/>
      <dgm:spPr/>
    </dgm:pt>
    <dgm:pt modelId="{F38B4A34-A0C7-46E2-8024-FBEADF6D9A20}" type="pres">
      <dgm:prSet presAssocID="{206C8287-BBC0-4FA5-98B6-D799E172A267}" presName="Name64" presStyleLbl="parChTrans1D2" presStyleIdx="0" presStyleCnt="9"/>
      <dgm:spPr/>
    </dgm:pt>
    <dgm:pt modelId="{A9AD3957-E861-4DE6-901A-20324EAC6B81}" type="pres">
      <dgm:prSet presAssocID="{D16D140D-48DF-4B8B-B35C-41FF946A83C0}" presName="hierRoot2" presStyleCnt="0">
        <dgm:presLayoutVars>
          <dgm:hierBranch val="init"/>
        </dgm:presLayoutVars>
      </dgm:prSet>
      <dgm:spPr/>
    </dgm:pt>
    <dgm:pt modelId="{5F32A1A1-FBB7-406F-9E10-04C7989A3594}" type="pres">
      <dgm:prSet presAssocID="{D16D140D-48DF-4B8B-B35C-41FF946A83C0}" presName="rootComposite" presStyleCnt="0"/>
      <dgm:spPr/>
    </dgm:pt>
    <dgm:pt modelId="{E101D406-7006-49E3-B89F-24EC377B93FD}" type="pres">
      <dgm:prSet presAssocID="{D16D140D-48DF-4B8B-B35C-41FF946A83C0}" presName="rootText" presStyleLbl="node2" presStyleIdx="0" presStyleCnt="9" custScaleX="274695" custScaleY="93308">
        <dgm:presLayoutVars>
          <dgm:chPref val="3"/>
        </dgm:presLayoutVars>
      </dgm:prSet>
      <dgm:spPr>
        <a:prstGeom prst="roundRect">
          <a:avLst/>
        </a:prstGeom>
      </dgm:spPr>
    </dgm:pt>
    <dgm:pt modelId="{E8553C1E-EF07-4F99-80A5-7042D8F9F410}" type="pres">
      <dgm:prSet presAssocID="{D16D140D-48DF-4B8B-B35C-41FF946A83C0}" presName="rootConnector" presStyleLbl="node2" presStyleIdx="0" presStyleCnt="9"/>
      <dgm:spPr/>
    </dgm:pt>
    <dgm:pt modelId="{A876B816-0726-40D7-80B8-FACC8994F3F7}" type="pres">
      <dgm:prSet presAssocID="{D16D140D-48DF-4B8B-B35C-41FF946A83C0}" presName="hierChild4" presStyleCnt="0"/>
      <dgm:spPr/>
    </dgm:pt>
    <dgm:pt modelId="{36DBF658-B83D-4232-A455-C517B0661EFD}" type="pres">
      <dgm:prSet presAssocID="{D16D140D-48DF-4B8B-B35C-41FF946A83C0}" presName="hierChild5" presStyleCnt="0"/>
      <dgm:spPr/>
    </dgm:pt>
    <dgm:pt modelId="{23A49775-D858-4337-9426-AA087936BC4E}" type="pres">
      <dgm:prSet presAssocID="{1C5AF915-2759-4021-8089-1A26A133E251}" presName="Name64" presStyleLbl="parChTrans1D2" presStyleIdx="1" presStyleCnt="9"/>
      <dgm:spPr/>
    </dgm:pt>
    <dgm:pt modelId="{59B6C77A-C0D3-420F-A7C3-ABB87B16E59E}" type="pres">
      <dgm:prSet presAssocID="{CC29663E-0528-42EB-A9AD-6F4F42780124}" presName="hierRoot2" presStyleCnt="0">
        <dgm:presLayoutVars>
          <dgm:hierBranch val="init"/>
        </dgm:presLayoutVars>
      </dgm:prSet>
      <dgm:spPr/>
    </dgm:pt>
    <dgm:pt modelId="{1B96A000-F153-4053-92A6-C4463344A947}" type="pres">
      <dgm:prSet presAssocID="{CC29663E-0528-42EB-A9AD-6F4F42780124}" presName="rootComposite" presStyleCnt="0"/>
      <dgm:spPr/>
    </dgm:pt>
    <dgm:pt modelId="{7F4FF103-B27B-48A7-9CD8-0FF0CDAA494E}" type="pres">
      <dgm:prSet presAssocID="{CC29663E-0528-42EB-A9AD-6F4F42780124}" presName="rootText" presStyleLbl="node2" presStyleIdx="1" presStyleCnt="9" custScaleX="194253">
        <dgm:presLayoutVars>
          <dgm:chPref val="3"/>
        </dgm:presLayoutVars>
      </dgm:prSet>
      <dgm:spPr>
        <a:xfrm>
          <a:off x="1707577" y="318078"/>
          <a:ext cx="1502738" cy="235947"/>
        </a:xfrm>
        <a:prstGeom prst="roundRect">
          <a:avLst/>
        </a:prstGeom>
      </dgm:spPr>
    </dgm:pt>
    <dgm:pt modelId="{C344183C-657E-4FBD-AA16-AA0724329C6D}" type="pres">
      <dgm:prSet presAssocID="{CC29663E-0528-42EB-A9AD-6F4F42780124}" presName="rootConnector" presStyleLbl="node2" presStyleIdx="1" presStyleCnt="9"/>
      <dgm:spPr/>
    </dgm:pt>
    <dgm:pt modelId="{72AB84F3-76B9-4898-B7B0-26B47D1DDB7C}" type="pres">
      <dgm:prSet presAssocID="{CC29663E-0528-42EB-A9AD-6F4F42780124}" presName="hierChild4" presStyleCnt="0"/>
      <dgm:spPr/>
    </dgm:pt>
    <dgm:pt modelId="{FD6EAE5D-6DE3-4488-B6A0-00F5FF301B91}" type="pres">
      <dgm:prSet presAssocID="{CC29663E-0528-42EB-A9AD-6F4F42780124}" presName="hierChild5" presStyleCnt="0"/>
      <dgm:spPr/>
    </dgm:pt>
    <dgm:pt modelId="{C2706517-FB5E-45E5-8AF8-655D63C20E52}" type="pres">
      <dgm:prSet presAssocID="{B5297CF6-7CB0-4740-9AA4-0C1800A5D043}" presName="Name64" presStyleLbl="parChTrans1D2" presStyleIdx="2" presStyleCnt="9"/>
      <dgm:spPr/>
    </dgm:pt>
    <dgm:pt modelId="{0CCE8264-40FD-4A59-B459-3E6163FC50B1}" type="pres">
      <dgm:prSet presAssocID="{ED8BED00-5714-4AD4-9BD0-23CC72491A2B}" presName="hierRoot2" presStyleCnt="0">
        <dgm:presLayoutVars>
          <dgm:hierBranch val="init"/>
        </dgm:presLayoutVars>
      </dgm:prSet>
      <dgm:spPr/>
    </dgm:pt>
    <dgm:pt modelId="{4800D5CF-ACDB-4CEE-8A5B-07F9CB0F9DAE}" type="pres">
      <dgm:prSet presAssocID="{ED8BED00-5714-4AD4-9BD0-23CC72491A2B}" presName="rootComposite" presStyleCnt="0"/>
      <dgm:spPr/>
    </dgm:pt>
    <dgm:pt modelId="{08CA7FF1-FE36-4FD4-AA0B-D5EBF376D16F}" type="pres">
      <dgm:prSet presAssocID="{ED8BED00-5714-4AD4-9BD0-23CC72491A2B}" presName="rootText" presStyleLbl="node2" presStyleIdx="2" presStyleCnt="9" custScaleX="293542">
        <dgm:presLayoutVars>
          <dgm:chPref val="3"/>
        </dgm:presLayoutVars>
      </dgm:prSet>
      <dgm:spPr>
        <a:xfrm>
          <a:off x="1634676" y="650726"/>
          <a:ext cx="2270836" cy="235947"/>
        </a:xfrm>
        <a:prstGeom prst="roundRect">
          <a:avLst/>
        </a:prstGeom>
      </dgm:spPr>
    </dgm:pt>
    <dgm:pt modelId="{71289ECA-F168-4353-B836-5C85560B0AA2}" type="pres">
      <dgm:prSet presAssocID="{ED8BED00-5714-4AD4-9BD0-23CC72491A2B}" presName="rootConnector" presStyleLbl="node2" presStyleIdx="2" presStyleCnt="9"/>
      <dgm:spPr/>
    </dgm:pt>
    <dgm:pt modelId="{48C21964-B6B0-450D-98EA-CA8867C00A70}" type="pres">
      <dgm:prSet presAssocID="{ED8BED00-5714-4AD4-9BD0-23CC72491A2B}" presName="hierChild4" presStyleCnt="0"/>
      <dgm:spPr/>
    </dgm:pt>
    <dgm:pt modelId="{9DBA3686-B6A8-4E00-8EE6-89BFF712C209}" type="pres">
      <dgm:prSet presAssocID="{ED8BED00-5714-4AD4-9BD0-23CC72491A2B}" presName="hierChild5" presStyleCnt="0"/>
      <dgm:spPr/>
    </dgm:pt>
    <dgm:pt modelId="{2F65D075-C143-40A9-ACBB-13D4B7AD6EAD}" type="pres">
      <dgm:prSet presAssocID="{538118AA-B073-4860-9FD8-03FE42F50FA5}" presName="Name64" presStyleLbl="parChTrans1D2" presStyleIdx="3" presStyleCnt="9"/>
      <dgm:spPr/>
    </dgm:pt>
    <dgm:pt modelId="{D4B956DD-FD5A-46F7-B5DF-7BEC39746A8F}" type="pres">
      <dgm:prSet presAssocID="{2D5F7E37-D683-4DB5-B590-5459440C42B0}" presName="hierRoot2" presStyleCnt="0">
        <dgm:presLayoutVars>
          <dgm:hierBranch val="init"/>
        </dgm:presLayoutVars>
      </dgm:prSet>
      <dgm:spPr/>
    </dgm:pt>
    <dgm:pt modelId="{516E934E-1B12-4335-9B84-FC4AAA4CF71D}" type="pres">
      <dgm:prSet presAssocID="{2D5F7E37-D683-4DB5-B590-5459440C42B0}" presName="rootComposite" presStyleCnt="0"/>
      <dgm:spPr/>
    </dgm:pt>
    <dgm:pt modelId="{58E48A53-5C88-40B1-8117-09DEEA5B5A71}" type="pres">
      <dgm:prSet presAssocID="{2D5F7E37-D683-4DB5-B590-5459440C42B0}" presName="rootText" presStyleLbl="node2" presStyleIdx="3" presStyleCnt="9" custScaleX="162420" custScaleY="78549">
        <dgm:presLayoutVars>
          <dgm:chPref val="3"/>
        </dgm:presLayoutVars>
      </dgm:prSet>
      <dgm:spPr>
        <a:xfrm>
          <a:off x="1605976" y="983373"/>
          <a:ext cx="773598" cy="235947"/>
        </a:xfrm>
        <a:prstGeom prst="roundRect">
          <a:avLst/>
        </a:prstGeom>
      </dgm:spPr>
    </dgm:pt>
    <dgm:pt modelId="{60720066-C3A4-44B9-9B20-53F9B354E99D}" type="pres">
      <dgm:prSet presAssocID="{2D5F7E37-D683-4DB5-B590-5459440C42B0}" presName="rootConnector" presStyleLbl="node2" presStyleIdx="3" presStyleCnt="9"/>
      <dgm:spPr/>
    </dgm:pt>
    <dgm:pt modelId="{16650CA9-BB39-462F-931F-1A36DFF83615}" type="pres">
      <dgm:prSet presAssocID="{2D5F7E37-D683-4DB5-B590-5459440C42B0}" presName="hierChild4" presStyleCnt="0"/>
      <dgm:spPr/>
    </dgm:pt>
    <dgm:pt modelId="{839E6CB2-AEE3-4175-92AE-9AB5A21F618C}" type="pres">
      <dgm:prSet presAssocID="{2D5F7E37-D683-4DB5-B590-5459440C42B0}" presName="hierChild5" presStyleCnt="0"/>
      <dgm:spPr/>
    </dgm:pt>
    <dgm:pt modelId="{FC45E4C4-89E9-45A9-AAE4-CED8B16B35CF}" type="pres">
      <dgm:prSet presAssocID="{5FCAB7DA-A650-47B6-AEE0-035FCC3C56F1}" presName="Name64" presStyleLbl="parChTrans1D2" presStyleIdx="4" presStyleCnt="9"/>
      <dgm:spPr/>
    </dgm:pt>
    <dgm:pt modelId="{A89FE786-C26C-4CAF-9908-A25AA106A145}" type="pres">
      <dgm:prSet presAssocID="{9B9B27E4-D636-4879-BDD1-ECB8A3340CC9}" presName="hierRoot2" presStyleCnt="0">
        <dgm:presLayoutVars>
          <dgm:hierBranch val="init"/>
        </dgm:presLayoutVars>
      </dgm:prSet>
      <dgm:spPr/>
    </dgm:pt>
    <dgm:pt modelId="{CBB9A087-5F4C-47E2-9F49-A8E1D30B7EA3}" type="pres">
      <dgm:prSet presAssocID="{9B9B27E4-D636-4879-BDD1-ECB8A3340CC9}" presName="rootComposite" presStyleCnt="0"/>
      <dgm:spPr/>
    </dgm:pt>
    <dgm:pt modelId="{6ABA944F-2821-440B-998A-57AD731E34DA}" type="pres">
      <dgm:prSet presAssocID="{9B9B27E4-D636-4879-BDD1-ECB8A3340CC9}" presName="rootText" presStyleLbl="node2" presStyleIdx="4" presStyleCnt="9" custScaleX="136182">
        <dgm:presLayoutVars>
          <dgm:chPref val="3"/>
        </dgm:presLayoutVars>
      </dgm:prSet>
      <dgm:spPr>
        <a:xfrm>
          <a:off x="1605976" y="1316020"/>
          <a:ext cx="1215369" cy="235947"/>
        </a:xfrm>
        <a:prstGeom prst="roundRect">
          <a:avLst/>
        </a:prstGeom>
      </dgm:spPr>
    </dgm:pt>
    <dgm:pt modelId="{0B0E72A2-097E-46B5-8B19-10C2B9B10A3A}" type="pres">
      <dgm:prSet presAssocID="{9B9B27E4-D636-4879-BDD1-ECB8A3340CC9}" presName="rootConnector" presStyleLbl="node2" presStyleIdx="4" presStyleCnt="9"/>
      <dgm:spPr/>
    </dgm:pt>
    <dgm:pt modelId="{5BCC9EE5-9074-4090-B6EF-ABB6598C402B}" type="pres">
      <dgm:prSet presAssocID="{9B9B27E4-D636-4879-BDD1-ECB8A3340CC9}" presName="hierChild4" presStyleCnt="0"/>
      <dgm:spPr/>
    </dgm:pt>
    <dgm:pt modelId="{9003221D-1639-4D19-A95E-40170AB79136}" type="pres">
      <dgm:prSet presAssocID="{9B9B27E4-D636-4879-BDD1-ECB8A3340CC9}" presName="hierChild5" presStyleCnt="0"/>
      <dgm:spPr/>
    </dgm:pt>
    <dgm:pt modelId="{541105C8-A028-4583-BBC6-8ACD78A0825F}" type="pres">
      <dgm:prSet presAssocID="{FE6F92AD-8272-499E-A043-74FF2EB65EAC}" presName="Name64" presStyleLbl="parChTrans1D2" presStyleIdx="5" presStyleCnt="9"/>
      <dgm:spPr/>
    </dgm:pt>
    <dgm:pt modelId="{7C94A06A-9999-4456-85DB-9D7FF60E97BF}" type="pres">
      <dgm:prSet presAssocID="{5DED6907-0561-4E0C-B8B6-16AD9E24001B}" presName="hierRoot2" presStyleCnt="0">
        <dgm:presLayoutVars>
          <dgm:hierBranch val="init"/>
        </dgm:presLayoutVars>
      </dgm:prSet>
      <dgm:spPr/>
    </dgm:pt>
    <dgm:pt modelId="{3A2F0372-38E8-4C6D-88D4-AB594B671148}" type="pres">
      <dgm:prSet presAssocID="{5DED6907-0561-4E0C-B8B6-16AD9E24001B}" presName="rootComposite" presStyleCnt="0"/>
      <dgm:spPr/>
    </dgm:pt>
    <dgm:pt modelId="{8615880D-F0D4-41E5-B322-6F704A13D6AE}" type="pres">
      <dgm:prSet presAssocID="{5DED6907-0561-4E0C-B8B6-16AD9E24001B}" presName="rootText" presStyleLbl="node2" presStyleIdx="5" presStyleCnt="9" custScaleX="184227">
        <dgm:presLayoutVars>
          <dgm:chPref val="3"/>
        </dgm:presLayoutVars>
      </dgm:prSet>
      <dgm:spPr>
        <a:xfrm>
          <a:off x="1605976" y="1648668"/>
          <a:ext cx="1425177" cy="235947"/>
        </a:xfrm>
        <a:prstGeom prst="roundRect">
          <a:avLst/>
        </a:prstGeom>
      </dgm:spPr>
    </dgm:pt>
    <dgm:pt modelId="{1CF7B005-26B2-4D17-9B37-0884E11C6AD1}" type="pres">
      <dgm:prSet presAssocID="{5DED6907-0561-4E0C-B8B6-16AD9E24001B}" presName="rootConnector" presStyleLbl="node2" presStyleIdx="5" presStyleCnt="9"/>
      <dgm:spPr/>
    </dgm:pt>
    <dgm:pt modelId="{2B71E34C-FEC3-4E79-BF5B-4515ED3B2D2D}" type="pres">
      <dgm:prSet presAssocID="{5DED6907-0561-4E0C-B8B6-16AD9E24001B}" presName="hierChild4" presStyleCnt="0"/>
      <dgm:spPr/>
    </dgm:pt>
    <dgm:pt modelId="{8C65A210-7B52-4320-97C2-8AFD6A2E5B7F}" type="pres">
      <dgm:prSet presAssocID="{5DED6907-0561-4E0C-B8B6-16AD9E24001B}" presName="hierChild5" presStyleCnt="0"/>
      <dgm:spPr/>
    </dgm:pt>
    <dgm:pt modelId="{F3416844-A720-4EFE-AD66-F3BCB8BBE5A7}" type="pres">
      <dgm:prSet presAssocID="{3340FC99-9048-4845-8E66-5784D16618B3}" presName="Name64" presStyleLbl="parChTrans1D2" presStyleIdx="6" presStyleCnt="9"/>
      <dgm:spPr/>
    </dgm:pt>
    <dgm:pt modelId="{7DD4CEAA-B01D-4644-92B5-2DD9F1CC8B30}" type="pres">
      <dgm:prSet presAssocID="{7364D026-C8EE-485F-BE7B-3103103FCD71}" presName="hierRoot2" presStyleCnt="0">
        <dgm:presLayoutVars>
          <dgm:hierBranch val="init"/>
        </dgm:presLayoutVars>
      </dgm:prSet>
      <dgm:spPr/>
    </dgm:pt>
    <dgm:pt modelId="{80A96D14-24C0-4473-9D4E-2D00053F3566}" type="pres">
      <dgm:prSet presAssocID="{7364D026-C8EE-485F-BE7B-3103103FCD71}" presName="rootComposite" presStyleCnt="0"/>
      <dgm:spPr/>
    </dgm:pt>
    <dgm:pt modelId="{84C238BA-CF16-4600-AC40-6F2A930C2A0A}" type="pres">
      <dgm:prSet presAssocID="{7364D026-C8EE-485F-BE7B-3103103FCD71}" presName="rootText" presStyleLbl="node2" presStyleIdx="6" presStyleCnt="9" custScaleX="142172">
        <dgm:presLayoutVars>
          <dgm:chPref val="3"/>
        </dgm:presLayoutVars>
      </dgm:prSet>
      <dgm:spPr>
        <a:xfrm>
          <a:off x="1605976" y="1981315"/>
          <a:ext cx="1310870" cy="235947"/>
        </a:xfrm>
        <a:prstGeom prst="roundRect">
          <a:avLst/>
        </a:prstGeom>
      </dgm:spPr>
    </dgm:pt>
    <dgm:pt modelId="{6CF2E6B8-A988-4165-B2A8-6D6B884A95A9}" type="pres">
      <dgm:prSet presAssocID="{7364D026-C8EE-485F-BE7B-3103103FCD71}" presName="rootConnector" presStyleLbl="node2" presStyleIdx="6" presStyleCnt="9"/>
      <dgm:spPr/>
    </dgm:pt>
    <dgm:pt modelId="{74C3DD80-8101-4FC2-9785-A14ACFA80D18}" type="pres">
      <dgm:prSet presAssocID="{7364D026-C8EE-485F-BE7B-3103103FCD71}" presName="hierChild4" presStyleCnt="0"/>
      <dgm:spPr/>
    </dgm:pt>
    <dgm:pt modelId="{BB39B41B-35D1-4280-8F2A-C4689C3C80E8}" type="pres">
      <dgm:prSet presAssocID="{7364D026-C8EE-485F-BE7B-3103103FCD71}" presName="hierChild5" presStyleCnt="0"/>
      <dgm:spPr/>
    </dgm:pt>
    <dgm:pt modelId="{ABB4AF41-B660-4544-8FDD-D6BF62C71B9A}" type="pres">
      <dgm:prSet presAssocID="{A6B45989-EB6A-406B-B401-D580D4A66149}" presName="Name64" presStyleLbl="parChTrans1D2" presStyleIdx="7" presStyleCnt="9"/>
      <dgm:spPr/>
    </dgm:pt>
    <dgm:pt modelId="{83223B00-E898-4121-860D-7C205AA88F7A}" type="pres">
      <dgm:prSet presAssocID="{5CF1146A-1833-4613-AB71-1FF8FF2B88A7}" presName="hierRoot2" presStyleCnt="0">
        <dgm:presLayoutVars>
          <dgm:hierBranch val="init"/>
        </dgm:presLayoutVars>
      </dgm:prSet>
      <dgm:spPr/>
    </dgm:pt>
    <dgm:pt modelId="{5D12EE4D-0934-4075-A919-BE26274880CF}" type="pres">
      <dgm:prSet presAssocID="{5CF1146A-1833-4613-AB71-1FF8FF2B88A7}" presName="rootComposite" presStyleCnt="0"/>
      <dgm:spPr/>
    </dgm:pt>
    <dgm:pt modelId="{01A2F5A9-4CC9-4869-8251-ED3303A56029}" type="pres">
      <dgm:prSet presAssocID="{5CF1146A-1833-4613-AB71-1FF8FF2B88A7}" presName="rootText" presStyleLbl="node2" presStyleIdx="7" presStyleCnt="9" custScaleX="184778" custScaleY="109188">
        <dgm:presLayoutVars>
          <dgm:chPref val="3"/>
        </dgm:presLayoutVars>
      </dgm:prSet>
      <dgm:spPr>
        <a:xfrm>
          <a:off x="1605976" y="2313962"/>
          <a:ext cx="1215369" cy="235947"/>
        </a:xfrm>
        <a:prstGeom prst="roundRect">
          <a:avLst/>
        </a:prstGeom>
      </dgm:spPr>
    </dgm:pt>
    <dgm:pt modelId="{9F24B8A6-2C32-4A91-A414-C98BC7F776F5}" type="pres">
      <dgm:prSet presAssocID="{5CF1146A-1833-4613-AB71-1FF8FF2B88A7}" presName="rootConnector" presStyleLbl="node2" presStyleIdx="7" presStyleCnt="9"/>
      <dgm:spPr/>
    </dgm:pt>
    <dgm:pt modelId="{1EF511A4-A7F5-442C-A4F6-FDB2E14E6017}" type="pres">
      <dgm:prSet presAssocID="{5CF1146A-1833-4613-AB71-1FF8FF2B88A7}" presName="hierChild4" presStyleCnt="0"/>
      <dgm:spPr/>
    </dgm:pt>
    <dgm:pt modelId="{51B6BFA2-12D5-43BE-B3D0-7A788A13222F}" type="pres">
      <dgm:prSet presAssocID="{5CF1146A-1833-4613-AB71-1FF8FF2B88A7}" presName="hierChild5" presStyleCnt="0"/>
      <dgm:spPr/>
    </dgm:pt>
    <dgm:pt modelId="{AE9BA5E7-B96B-4888-BA2C-DBF4D3FCDCDB}" type="pres">
      <dgm:prSet presAssocID="{199D7DDE-15FA-46D4-8543-148FD18C8B90}" presName="Name64" presStyleLbl="parChTrans1D2" presStyleIdx="8" presStyleCnt="9"/>
      <dgm:spPr/>
    </dgm:pt>
    <dgm:pt modelId="{A89B1DC1-DE0A-4A98-99B6-5BAEA2AFE9BB}" type="pres">
      <dgm:prSet presAssocID="{897125D4-6441-45C4-8D1D-C80865FD27BF}" presName="hierRoot2" presStyleCnt="0">
        <dgm:presLayoutVars>
          <dgm:hierBranch val="init"/>
        </dgm:presLayoutVars>
      </dgm:prSet>
      <dgm:spPr/>
    </dgm:pt>
    <dgm:pt modelId="{D6D73BE5-E89F-44C0-9D51-10B7CD1A8580}" type="pres">
      <dgm:prSet presAssocID="{897125D4-6441-45C4-8D1D-C80865FD27BF}" presName="rootComposite" presStyleCnt="0"/>
      <dgm:spPr/>
    </dgm:pt>
    <dgm:pt modelId="{BF10DEFB-1A88-43F2-AB22-FA76EA848538}" type="pres">
      <dgm:prSet presAssocID="{897125D4-6441-45C4-8D1D-C80865FD27BF}" presName="rootText" presStyleLbl="node2" presStyleIdx="8" presStyleCnt="9" custScaleX="300962" custLinFactNeighborX="10340" custLinFactNeighborY="-1091">
        <dgm:presLayoutVars>
          <dgm:chPref val="3"/>
        </dgm:presLayoutVars>
      </dgm:prSet>
      <dgm:spPr>
        <a:xfrm>
          <a:off x="1605976" y="2646610"/>
          <a:ext cx="2328237" cy="235947"/>
        </a:xfrm>
        <a:prstGeom prst="roundRect">
          <a:avLst/>
        </a:prstGeom>
      </dgm:spPr>
    </dgm:pt>
    <dgm:pt modelId="{C91C366E-1207-46F2-995A-66FBA37A6D7A}" type="pres">
      <dgm:prSet presAssocID="{897125D4-6441-45C4-8D1D-C80865FD27BF}" presName="rootConnector" presStyleLbl="node2" presStyleIdx="8" presStyleCnt="9"/>
      <dgm:spPr/>
    </dgm:pt>
    <dgm:pt modelId="{050855F4-CCD1-4A9C-B50C-0E061D46E528}" type="pres">
      <dgm:prSet presAssocID="{897125D4-6441-45C4-8D1D-C80865FD27BF}" presName="hierChild4" presStyleCnt="0"/>
      <dgm:spPr/>
    </dgm:pt>
    <dgm:pt modelId="{BDD59B55-27E4-4C2F-A016-79BEC5E782B5}" type="pres">
      <dgm:prSet presAssocID="{897125D4-6441-45C4-8D1D-C80865FD27BF}" presName="hierChild5" presStyleCnt="0"/>
      <dgm:spPr/>
    </dgm:pt>
    <dgm:pt modelId="{085AC250-3402-4CE2-B6CE-8A372020CD6E}" type="pres">
      <dgm:prSet presAssocID="{A61CC692-5D53-4E14-9D9C-E2793F5C5BB7}" presName="hierChild3" presStyleCnt="0"/>
      <dgm:spPr/>
    </dgm:pt>
  </dgm:ptLst>
  <dgm:cxnLst>
    <dgm:cxn modelId="{9825A402-8A1D-46C4-B00B-0BB1708EB6B2}" srcId="{A61CC692-5D53-4E14-9D9C-E2793F5C5BB7}" destId="{2D5F7E37-D683-4DB5-B590-5459440C42B0}" srcOrd="3" destOrd="0" parTransId="{538118AA-B073-4860-9FD8-03FE42F50FA5}" sibTransId="{B5F9B378-3C5C-48DD-A726-ED7FF6972B76}"/>
    <dgm:cxn modelId="{48920404-AA7E-4382-9072-1F9958847DEF}" srcId="{A61CC692-5D53-4E14-9D9C-E2793F5C5BB7}" destId="{7364D026-C8EE-485F-BE7B-3103103FCD71}" srcOrd="6" destOrd="0" parTransId="{3340FC99-9048-4845-8E66-5784D16618B3}" sibTransId="{84C0CE36-FAF1-43CC-B8A6-D185C03CBFC4}"/>
    <dgm:cxn modelId="{06B9310B-ABF0-4A27-A817-96ABAE0B4D5A}" type="presOf" srcId="{CC29663E-0528-42EB-A9AD-6F4F42780124}" destId="{C344183C-657E-4FBD-AA16-AA0724329C6D}" srcOrd="1" destOrd="0" presId="urn:microsoft.com/office/officeart/2009/3/layout/HorizontalOrganizationChart"/>
    <dgm:cxn modelId="{FCACED0E-FE3E-4B7F-A5D8-38CF23F91E30}" type="presOf" srcId="{538118AA-B073-4860-9FD8-03FE42F50FA5}" destId="{2F65D075-C143-40A9-ACBB-13D4B7AD6EAD}" srcOrd="0" destOrd="0" presId="urn:microsoft.com/office/officeart/2009/3/layout/HorizontalOrganizationChart"/>
    <dgm:cxn modelId="{AC36FD18-64ED-4B00-B380-0789273B0AA1}" type="presOf" srcId="{A61CC692-5D53-4E14-9D9C-E2793F5C5BB7}" destId="{2FEE3ED1-B416-42DC-BB79-82643DB446F3}" srcOrd="1" destOrd="0" presId="urn:microsoft.com/office/officeart/2009/3/layout/HorizontalOrganizationChart"/>
    <dgm:cxn modelId="{9C34161C-567C-412F-B296-4C67D838F4D6}" type="presOf" srcId="{5CF1146A-1833-4613-AB71-1FF8FF2B88A7}" destId="{01A2F5A9-4CC9-4869-8251-ED3303A56029}" srcOrd="0" destOrd="0" presId="urn:microsoft.com/office/officeart/2009/3/layout/HorizontalOrganizationChart"/>
    <dgm:cxn modelId="{7BB3DE33-7124-433F-8043-0BC1EB29096E}" type="presOf" srcId="{ED8BED00-5714-4AD4-9BD0-23CC72491A2B}" destId="{08CA7FF1-FE36-4FD4-AA0B-D5EBF376D16F}" srcOrd="0" destOrd="0" presId="urn:microsoft.com/office/officeart/2009/3/layout/HorizontalOrganizationChart"/>
    <dgm:cxn modelId="{E44B0D38-B8E4-4836-92FE-A91D0AAF8A87}" srcId="{A61CC692-5D53-4E14-9D9C-E2793F5C5BB7}" destId="{897125D4-6441-45C4-8D1D-C80865FD27BF}" srcOrd="8" destOrd="0" parTransId="{199D7DDE-15FA-46D4-8543-148FD18C8B90}" sibTransId="{42E504F5-BB45-4815-A067-A3BCC289C3D9}"/>
    <dgm:cxn modelId="{BEB5ED40-B7E9-4966-A76B-FE9DC29C8E91}" type="presOf" srcId="{5FCAB7DA-A650-47B6-AEE0-035FCC3C56F1}" destId="{FC45E4C4-89E9-45A9-AAE4-CED8B16B35CF}" srcOrd="0" destOrd="0" presId="urn:microsoft.com/office/officeart/2009/3/layout/HorizontalOrganizationChart"/>
    <dgm:cxn modelId="{252B9A5F-CD1D-4F01-AF2A-F6FA5B376ECE}" srcId="{A61CC692-5D53-4E14-9D9C-E2793F5C5BB7}" destId="{5CF1146A-1833-4613-AB71-1FF8FF2B88A7}" srcOrd="7" destOrd="0" parTransId="{A6B45989-EB6A-406B-B401-D580D4A66149}" sibTransId="{03785482-4DE0-4A3C-A36E-41FFBABD8FF5}"/>
    <dgm:cxn modelId="{EE18F942-92BD-4A8E-903E-61A06AEC502D}" type="presOf" srcId="{3340FC99-9048-4845-8E66-5784D16618B3}" destId="{F3416844-A720-4EFE-AD66-F3BCB8BBE5A7}" srcOrd="0" destOrd="0" presId="urn:microsoft.com/office/officeart/2009/3/layout/HorizontalOrganizationChart"/>
    <dgm:cxn modelId="{4A19AC63-D246-41BF-9A08-D6896DE23E88}" type="presOf" srcId="{A61CC692-5D53-4E14-9D9C-E2793F5C5BB7}" destId="{0B5E6071-02EE-4AB9-8013-84B304E5FCA3}" srcOrd="0" destOrd="0" presId="urn:microsoft.com/office/officeart/2009/3/layout/HorizontalOrganizationChart"/>
    <dgm:cxn modelId="{D4F2FF64-4F97-4EC0-8D83-6F074588893D}" type="presOf" srcId="{ED8BED00-5714-4AD4-9BD0-23CC72491A2B}" destId="{71289ECA-F168-4353-B836-5C85560B0AA2}" srcOrd="1" destOrd="0" presId="urn:microsoft.com/office/officeart/2009/3/layout/HorizontalOrganizationChart"/>
    <dgm:cxn modelId="{09A57F69-D32A-435F-BD74-ADF102E3D281}" type="presOf" srcId="{897125D4-6441-45C4-8D1D-C80865FD27BF}" destId="{C91C366E-1207-46F2-995A-66FBA37A6D7A}" srcOrd="1" destOrd="0" presId="urn:microsoft.com/office/officeart/2009/3/layout/HorizontalOrganizationChart"/>
    <dgm:cxn modelId="{EB45BA4A-9A6B-4FC6-A941-D2CE736A3908}" type="presOf" srcId="{897125D4-6441-45C4-8D1D-C80865FD27BF}" destId="{BF10DEFB-1A88-43F2-AB22-FA76EA848538}" srcOrd="0" destOrd="0" presId="urn:microsoft.com/office/officeart/2009/3/layout/HorizontalOrganizationChart"/>
    <dgm:cxn modelId="{278BC250-B447-433A-86CF-6744BB573E1D}" type="presOf" srcId="{5CF1146A-1833-4613-AB71-1FF8FF2B88A7}" destId="{9F24B8A6-2C32-4A91-A414-C98BC7F776F5}" srcOrd="1" destOrd="0" presId="urn:microsoft.com/office/officeart/2009/3/layout/HorizontalOrganizationChart"/>
    <dgm:cxn modelId="{299B4971-1309-4A72-88D4-B239D11EFF3E}" type="presOf" srcId="{7364D026-C8EE-485F-BE7B-3103103FCD71}" destId="{6CF2E6B8-A988-4165-B2A8-6D6B884A95A9}" srcOrd="1" destOrd="0" presId="urn:microsoft.com/office/officeart/2009/3/layout/HorizontalOrganizationChart"/>
    <dgm:cxn modelId="{C2C6AA71-2361-48F1-9411-93F0ADFE86DB}" srcId="{A61CC692-5D53-4E14-9D9C-E2793F5C5BB7}" destId="{9B9B27E4-D636-4879-BDD1-ECB8A3340CC9}" srcOrd="4" destOrd="0" parTransId="{5FCAB7DA-A650-47B6-AEE0-035FCC3C56F1}" sibTransId="{66DA62A0-2114-44E9-8A96-3AB1B50D01FE}"/>
    <dgm:cxn modelId="{1FAEDE53-D6AA-4545-800F-F3CAEA3D7355}" type="presOf" srcId="{CC29663E-0528-42EB-A9AD-6F4F42780124}" destId="{7F4FF103-B27B-48A7-9CD8-0FF0CDAA494E}" srcOrd="0" destOrd="0" presId="urn:microsoft.com/office/officeart/2009/3/layout/HorizontalOrganizationChart"/>
    <dgm:cxn modelId="{78896979-610C-4332-B2BA-DF24966171CE}" srcId="{676D947E-2893-4C34-A827-F0400688DCFF}" destId="{A61CC692-5D53-4E14-9D9C-E2793F5C5BB7}" srcOrd="0" destOrd="0" parTransId="{DEAB9155-3189-46A0-876C-FE4F1B075A2D}" sibTransId="{C80D1585-563F-462E-B0E8-E4CDD8A38F5A}"/>
    <dgm:cxn modelId="{618AD459-03F9-4E10-AED3-35B3D61D1A5B}" srcId="{A61CC692-5D53-4E14-9D9C-E2793F5C5BB7}" destId="{D16D140D-48DF-4B8B-B35C-41FF946A83C0}" srcOrd="0" destOrd="0" parTransId="{206C8287-BBC0-4FA5-98B6-D799E172A267}" sibTransId="{6C7EAFAD-2F47-4E46-9374-35ADBACCCCE3}"/>
    <dgm:cxn modelId="{68698A8A-9939-44A7-89F3-F5A73F859296}" type="presOf" srcId="{206C8287-BBC0-4FA5-98B6-D799E172A267}" destId="{F38B4A34-A0C7-46E2-8024-FBEADF6D9A20}" srcOrd="0" destOrd="0" presId="urn:microsoft.com/office/officeart/2009/3/layout/HorizontalOrganizationChart"/>
    <dgm:cxn modelId="{F06AA893-C235-4545-AD25-54FE80908DD4}" type="presOf" srcId="{7364D026-C8EE-485F-BE7B-3103103FCD71}" destId="{84C238BA-CF16-4600-AC40-6F2A930C2A0A}" srcOrd="0" destOrd="0" presId="urn:microsoft.com/office/officeart/2009/3/layout/HorizontalOrganizationChart"/>
    <dgm:cxn modelId="{320F1B99-6563-4BA0-A76C-8AFEFFF4148F}" type="presOf" srcId="{199D7DDE-15FA-46D4-8543-148FD18C8B90}" destId="{AE9BA5E7-B96B-4888-BA2C-DBF4D3FCDCDB}" srcOrd="0" destOrd="0" presId="urn:microsoft.com/office/officeart/2009/3/layout/HorizontalOrganizationChart"/>
    <dgm:cxn modelId="{83AC6899-2B30-400D-8DD6-D38379EB3435}" type="presOf" srcId="{5DED6907-0561-4E0C-B8B6-16AD9E24001B}" destId="{1CF7B005-26B2-4D17-9B37-0884E11C6AD1}" srcOrd="1" destOrd="0" presId="urn:microsoft.com/office/officeart/2009/3/layout/HorizontalOrganizationChart"/>
    <dgm:cxn modelId="{F69C41A6-357C-4090-8EE5-55903BE5AEFB}" type="presOf" srcId="{2D5F7E37-D683-4DB5-B590-5459440C42B0}" destId="{60720066-C3A4-44B9-9B20-53F9B354E99D}" srcOrd="1" destOrd="0" presId="urn:microsoft.com/office/officeart/2009/3/layout/HorizontalOrganizationChart"/>
    <dgm:cxn modelId="{51399CAD-070F-47FB-A427-FD118BCC4A94}" srcId="{A61CC692-5D53-4E14-9D9C-E2793F5C5BB7}" destId="{ED8BED00-5714-4AD4-9BD0-23CC72491A2B}" srcOrd="2" destOrd="0" parTransId="{B5297CF6-7CB0-4740-9AA4-0C1800A5D043}" sibTransId="{C0497286-C283-4230-A9F8-FCC63DB05E19}"/>
    <dgm:cxn modelId="{7B88DBAE-A7FE-4488-8B7F-ECC8DB623418}" srcId="{A61CC692-5D53-4E14-9D9C-E2793F5C5BB7}" destId="{CC29663E-0528-42EB-A9AD-6F4F42780124}" srcOrd="1" destOrd="0" parTransId="{1C5AF915-2759-4021-8089-1A26A133E251}" sibTransId="{ACF61A4A-3410-4D07-9674-32A59764B523}"/>
    <dgm:cxn modelId="{ADBDD7AF-7F74-4106-824E-6898E63D2E51}" type="presOf" srcId="{B5297CF6-7CB0-4740-9AA4-0C1800A5D043}" destId="{C2706517-FB5E-45E5-8AF8-655D63C20E52}" srcOrd="0" destOrd="0" presId="urn:microsoft.com/office/officeart/2009/3/layout/HorizontalOrganizationChart"/>
    <dgm:cxn modelId="{4455ECAF-6BAD-4CA8-AAEE-F2BA7DFC2B78}" type="presOf" srcId="{9B9B27E4-D636-4879-BDD1-ECB8A3340CC9}" destId="{6ABA944F-2821-440B-998A-57AD731E34DA}" srcOrd="0" destOrd="0" presId="urn:microsoft.com/office/officeart/2009/3/layout/HorizontalOrganizationChart"/>
    <dgm:cxn modelId="{0EE659B1-CCC5-4907-91C6-65E7DDDBCFFD}" type="presOf" srcId="{D16D140D-48DF-4B8B-B35C-41FF946A83C0}" destId="{E101D406-7006-49E3-B89F-24EC377B93FD}" srcOrd="0" destOrd="0" presId="urn:microsoft.com/office/officeart/2009/3/layout/HorizontalOrganizationChart"/>
    <dgm:cxn modelId="{285584B4-CE66-44FD-888C-C7194DE14391}" srcId="{A61CC692-5D53-4E14-9D9C-E2793F5C5BB7}" destId="{5DED6907-0561-4E0C-B8B6-16AD9E24001B}" srcOrd="5" destOrd="0" parTransId="{FE6F92AD-8272-499E-A043-74FF2EB65EAC}" sibTransId="{5D6D19E7-7DD3-4CC7-B994-0EB384B1D547}"/>
    <dgm:cxn modelId="{0140DCC1-308F-472C-A9EB-33726DF20C24}" type="presOf" srcId="{D16D140D-48DF-4B8B-B35C-41FF946A83C0}" destId="{E8553C1E-EF07-4F99-80A5-7042D8F9F410}" srcOrd="1" destOrd="0" presId="urn:microsoft.com/office/officeart/2009/3/layout/HorizontalOrganizationChart"/>
    <dgm:cxn modelId="{734B3DC5-76DB-4E56-8CE2-D691B9979456}" type="presOf" srcId="{FE6F92AD-8272-499E-A043-74FF2EB65EAC}" destId="{541105C8-A028-4583-BBC6-8ACD78A0825F}" srcOrd="0" destOrd="0" presId="urn:microsoft.com/office/officeart/2009/3/layout/HorizontalOrganizationChart"/>
    <dgm:cxn modelId="{DAEE1CCA-977C-4113-BF2C-EE158955C311}" type="presOf" srcId="{5DED6907-0561-4E0C-B8B6-16AD9E24001B}" destId="{8615880D-F0D4-41E5-B322-6F704A13D6AE}" srcOrd="0" destOrd="0" presId="urn:microsoft.com/office/officeart/2009/3/layout/HorizontalOrganizationChart"/>
    <dgm:cxn modelId="{AF6F5FCA-E00D-48FB-8C6B-51B550188228}" type="presOf" srcId="{9B9B27E4-D636-4879-BDD1-ECB8A3340CC9}" destId="{0B0E72A2-097E-46B5-8B19-10C2B9B10A3A}" srcOrd="1" destOrd="0" presId="urn:microsoft.com/office/officeart/2009/3/layout/HorizontalOrganizationChart"/>
    <dgm:cxn modelId="{ECCF6ECD-F02C-40C1-BE8B-3AA939D288E4}" type="presOf" srcId="{676D947E-2893-4C34-A827-F0400688DCFF}" destId="{9A5738DA-9BF7-40FE-8D3D-732F781D0193}" srcOrd="0" destOrd="0" presId="urn:microsoft.com/office/officeart/2009/3/layout/HorizontalOrganizationChart"/>
    <dgm:cxn modelId="{8B95D1CD-973D-46E1-A730-41DAB0D09527}" type="presOf" srcId="{1C5AF915-2759-4021-8089-1A26A133E251}" destId="{23A49775-D858-4337-9426-AA087936BC4E}" srcOrd="0" destOrd="0" presId="urn:microsoft.com/office/officeart/2009/3/layout/HorizontalOrganizationChart"/>
    <dgm:cxn modelId="{2D9B3EE5-C739-45CD-A314-883BBF689917}" type="presOf" srcId="{A6B45989-EB6A-406B-B401-D580D4A66149}" destId="{ABB4AF41-B660-4544-8FDD-D6BF62C71B9A}" srcOrd="0" destOrd="0" presId="urn:microsoft.com/office/officeart/2009/3/layout/HorizontalOrganizationChart"/>
    <dgm:cxn modelId="{AC6409FF-18CC-47F8-B0F4-FC34DAAF2A7E}" type="presOf" srcId="{2D5F7E37-D683-4DB5-B590-5459440C42B0}" destId="{58E48A53-5C88-40B1-8117-09DEEA5B5A71}" srcOrd="0" destOrd="0" presId="urn:microsoft.com/office/officeart/2009/3/layout/HorizontalOrganizationChart"/>
    <dgm:cxn modelId="{66AF2A7B-7A84-433E-A599-037EA9D0F6B8}" type="presParOf" srcId="{9A5738DA-9BF7-40FE-8D3D-732F781D0193}" destId="{F0B66409-5E11-408E-94AE-CF8F20107D1A}" srcOrd="0" destOrd="0" presId="urn:microsoft.com/office/officeart/2009/3/layout/HorizontalOrganizationChart"/>
    <dgm:cxn modelId="{C9EF8CDA-3F95-4E70-83D6-ABB84468CD91}" type="presParOf" srcId="{F0B66409-5E11-408E-94AE-CF8F20107D1A}" destId="{7770AB01-97C6-4D0A-BAAF-1ED05E033A6B}" srcOrd="0" destOrd="0" presId="urn:microsoft.com/office/officeart/2009/3/layout/HorizontalOrganizationChart"/>
    <dgm:cxn modelId="{B7677AAE-808D-41AC-B559-D5DD1D253183}" type="presParOf" srcId="{7770AB01-97C6-4D0A-BAAF-1ED05E033A6B}" destId="{0B5E6071-02EE-4AB9-8013-84B304E5FCA3}" srcOrd="0" destOrd="0" presId="urn:microsoft.com/office/officeart/2009/3/layout/HorizontalOrganizationChart"/>
    <dgm:cxn modelId="{382754ED-E19C-4804-8312-670C12709ECE}" type="presParOf" srcId="{7770AB01-97C6-4D0A-BAAF-1ED05E033A6B}" destId="{2FEE3ED1-B416-42DC-BB79-82643DB446F3}" srcOrd="1" destOrd="0" presId="urn:microsoft.com/office/officeart/2009/3/layout/HorizontalOrganizationChart"/>
    <dgm:cxn modelId="{CCCCFDBF-6BBE-45ED-9E5A-A9A65FE3C38C}" type="presParOf" srcId="{F0B66409-5E11-408E-94AE-CF8F20107D1A}" destId="{F0BCE77A-B6C7-47D0-A4AF-93BD61E23D3C}" srcOrd="1" destOrd="0" presId="urn:microsoft.com/office/officeart/2009/3/layout/HorizontalOrganizationChart"/>
    <dgm:cxn modelId="{EAF64050-4E19-4501-A9D4-6940560B7B3E}" type="presParOf" srcId="{F0BCE77A-B6C7-47D0-A4AF-93BD61E23D3C}" destId="{F38B4A34-A0C7-46E2-8024-FBEADF6D9A20}" srcOrd="0" destOrd="0" presId="urn:microsoft.com/office/officeart/2009/3/layout/HorizontalOrganizationChart"/>
    <dgm:cxn modelId="{A7552268-1612-41DA-A868-FB09650C3C5B}" type="presParOf" srcId="{F0BCE77A-B6C7-47D0-A4AF-93BD61E23D3C}" destId="{A9AD3957-E861-4DE6-901A-20324EAC6B81}" srcOrd="1" destOrd="0" presId="urn:microsoft.com/office/officeart/2009/3/layout/HorizontalOrganizationChart"/>
    <dgm:cxn modelId="{0CD3003A-C8A1-4593-961E-FF7EEE0B37B1}" type="presParOf" srcId="{A9AD3957-E861-4DE6-901A-20324EAC6B81}" destId="{5F32A1A1-FBB7-406F-9E10-04C7989A3594}" srcOrd="0" destOrd="0" presId="urn:microsoft.com/office/officeart/2009/3/layout/HorizontalOrganizationChart"/>
    <dgm:cxn modelId="{74F7FD6D-151F-42C3-9CFC-D591E46B5CFC}" type="presParOf" srcId="{5F32A1A1-FBB7-406F-9E10-04C7989A3594}" destId="{E101D406-7006-49E3-B89F-24EC377B93FD}" srcOrd="0" destOrd="0" presId="urn:microsoft.com/office/officeart/2009/3/layout/HorizontalOrganizationChart"/>
    <dgm:cxn modelId="{2C2EB7FB-6B12-45E3-BF22-F19D9DA980AA}" type="presParOf" srcId="{5F32A1A1-FBB7-406F-9E10-04C7989A3594}" destId="{E8553C1E-EF07-4F99-80A5-7042D8F9F410}" srcOrd="1" destOrd="0" presId="urn:microsoft.com/office/officeart/2009/3/layout/HorizontalOrganizationChart"/>
    <dgm:cxn modelId="{C94EB47D-0C42-4966-BFB3-454E2D603E41}" type="presParOf" srcId="{A9AD3957-E861-4DE6-901A-20324EAC6B81}" destId="{A876B816-0726-40D7-80B8-FACC8994F3F7}" srcOrd="1" destOrd="0" presId="urn:microsoft.com/office/officeart/2009/3/layout/HorizontalOrganizationChart"/>
    <dgm:cxn modelId="{07E99B1A-EF4C-4D4F-A7B6-3FDD8CF92B3C}" type="presParOf" srcId="{A9AD3957-E861-4DE6-901A-20324EAC6B81}" destId="{36DBF658-B83D-4232-A455-C517B0661EFD}" srcOrd="2" destOrd="0" presId="urn:microsoft.com/office/officeart/2009/3/layout/HorizontalOrganizationChart"/>
    <dgm:cxn modelId="{8942B769-44F1-4E84-B80F-5EFBDB54D9C8}" type="presParOf" srcId="{F0BCE77A-B6C7-47D0-A4AF-93BD61E23D3C}" destId="{23A49775-D858-4337-9426-AA087936BC4E}" srcOrd="2" destOrd="0" presId="urn:microsoft.com/office/officeart/2009/3/layout/HorizontalOrganizationChart"/>
    <dgm:cxn modelId="{8D20852D-583B-456A-A7F6-F6E369D0BC9F}" type="presParOf" srcId="{F0BCE77A-B6C7-47D0-A4AF-93BD61E23D3C}" destId="{59B6C77A-C0D3-420F-A7C3-ABB87B16E59E}" srcOrd="3" destOrd="0" presId="urn:microsoft.com/office/officeart/2009/3/layout/HorizontalOrganizationChart"/>
    <dgm:cxn modelId="{70C6398F-99D8-4851-A77E-C32479560D81}" type="presParOf" srcId="{59B6C77A-C0D3-420F-A7C3-ABB87B16E59E}" destId="{1B96A000-F153-4053-92A6-C4463344A947}" srcOrd="0" destOrd="0" presId="urn:microsoft.com/office/officeart/2009/3/layout/HorizontalOrganizationChart"/>
    <dgm:cxn modelId="{4223F956-F1CF-4F67-9E6D-36AFED9E8D24}" type="presParOf" srcId="{1B96A000-F153-4053-92A6-C4463344A947}" destId="{7F4FF103-B27B-48A7-9CD8-0FF0CDAA494E}" srcOrd="0" destOrd="0" presId="urn:microsoft.com/office/officeart/2009/3/layout/HorizontalOrganizationChart"/>
    <dgm:cxn modelId="{F5B6314F-F3C1-4E70-9C5B-2100620E4782}" type="presParOf" srcId="{1B96A000-F153-4053-92A6-C4463344A947}" destId="{C344183C-657E-4FBD-AA16-AA0724329C6D}" srcOrd="1" destOrd="0" presId="urn:microsoft.com/office/officeart/2009/3/layout/HorizontalOrganizationChart"/>
    <dgm:cxn modelId="{A33E0F0F-64A8-4040-A54C-FBFEFAFEFDBE}" type="presParOf" srcId="{59B6C77A-C0D3-420F-A7C3-ABB87B16E59E}" destId="{72AB84F3-76B9-4898-B7B0-26B47D1DDB7C}" srcOrd="1" destOrd="0" presId="urn:microsoft.com/office/officeart/2009/3/layout/HorizontalOrganizationChart"/>
    <dgm:cxn modelId="{C00B549B-DA4E-44D1-9D9D-F9DE74B584F8}" type="presParOf" srcId="{59B6C77A-C0D3-420F-A7C3-ABB87B16E59E}" destId="{FD6EAE5D-6DE3-4488-B6A0-00F5FF301B91}" srcOrd="2" destOrd="0" presId="urn:microsoft.com/office/officeart/2009/3/layout/HorizontalOrganizationChart"/>
    <dgm:cxn modelId="{6B8A7B92-1D62-4A4E-B6B4-A84BAAE1BB52}" type="presParOf" srcId="{F0BCE77A-B6C7-47D0-A4AF-93BD61E23D3C}" destId="{C2706517-FB5E-45E5-8AF8-655D63C20E52}" srcOrd="4" destOrd="0" presId="urn:microsoft.com/office/officeart/2009/3/layout/HorizontalOrganizationChart"/>
    <dgm:cxn modelId="{25DF3489-48A6-4085-B9DC-A8BA4DB0A3AD}" type="presParOf" srcId="{F0BCE77A-B6C7-47D0-A4AF-93BD61E23D3C}" destId="{0CCE8264-40FD-4A59-B459-3E6163FC50B1}" srcOrd="5" destOrd="0" presId="urn:microsoft.com/office/officeart/2009/3/layout/HorizontalOrganizationChart"/>
    <dgm:cxn modelId="{2465ED49-54F8-447C-A0EB-2F7A85D446D5}" type="presParOf" srcId="{0CCE8264-40FD-4A59-B459-3E6163FC50B1}" destId="{4800D5CF-ACDB-4CEE-8A5B-07F9CB0F9DAE}" srcOrd="0" destOrd="0" presId="urn:microsoft.com/office/officeart/2009/3/layout/HorizontalOrganizationChart"/>
    <dgm:cxn modelId="{487F8429-6284-4EED-9B1C-4A94AC93947A}" type="presParOf" srcId="{4800D5CF-ACDB-4CEE-8A5B-07F9CB0F9DAE}" destId="{08CA7FF1-FE36-4FD4-AA0B-D5EBF376D16F}" srcOrd="0" destOrd="0" presId="urn:microsoft.com/office/officeart/2009/3/layout/HorizontalOrganizationChart"/>
    <dgm:cxn modelId="{34F395FE-3C9A-4E18-A9D6-9FDD0DAB353B}" type="presParOf" srcId="{4800D5CF-ACDB-4CEE-8A5B-07F9CB0F9DAE}" destId="{71289ECA-F168-4353-B836-5C85560B0AA2}" srcOrd="1" destOrd="0" presId="urn:microsoft.com/office/officeart/2009/3/layout/HorizontalOrganizationChart"/>
    <dgm:cxn modelId="{3D7A77F0-3729-4557-A76E-00C3FBCC1669}" type="presParOf" srcId="{0CCE8264-40FD-4A59-B459-3E6163FC50B1}" destId="{48C21964-B6B0-450D-98EA-CA8867C00A70}" srcOrd="1" destOrd="0" presId="urn:microsoft.com/office/officeart/2009/3/layout/HorizontalOrganizationChart"/>
    <dgm:cxn modelId="{5AD6E98B-A73C-4B6D-937D-FA22BBB42703}" type="presParOf" srcId="{0CCE8264-40FD-4A59-B459-3E6163FC50B1}" destId="{9DBA3686-B6A8-4E00-8EE6-89BFF712C209}" srcOrd="2" destOrd="0" presId="urn:microsoft.com/office/officeart/2009/3/layout/HorizontalOrganizationChart"/>
    <dgm:cxn modelId="{133961BE-3DF6-45E9-BD8F-A3205264B5BE}" type="presParOf" srcId="{F0BCE77A-B6C7-47D0-A4AF-93BD61E23D3C}" destId="{2F65D075-C143-40A9-ACBB-13D4B7AD6EAD}" srcOrd="6" destOrd="0" presId="urn:microsoft.com/office/officeart/2009/3/layout/HorizontalOrganizationChart"/>
    <dgm:cxn modelId="{3C6566D9-8516-4F1C-BB7B-5B32F8DEE1D6}" type="presParOf" srcId="{F0BCE77A-B6C7-47D0-A4AF-93BD61E23D3C}" destId="{D4B956DD-FD5A-46F7-B5DF-7BEC39746A8F}" srcOrd="7" destOrd="0" presId="urn:microsoft.com/office/officeart/2009/3/layout/HorizontalOrganizationChart"/>
    <dgm:cxn modelId="{0E174885-ECCB-47E8-A7D8-A22165AF95B2}" type="presParOf" srcId="{D4B956DD-FD5A-46F7-B5DF-7BEC39746A8F}" destId="{516E934E-1B12-4335-9B84-FC4AAA4CF71D}" srcOrd="0" destOrd="0" presId="urn:microsoft.com/office/officeart/2009/3/layout/HorizontalOrganizationChart"/>
    <dgm:cxn modelId="{5E8C3EEF-C053-4BA8-A349-BE2684C41AD7}" type="presParOf" srcId="{516E934E-1B12-4335-9B84-FC4AAA4CF71D}" destId="{58E48A53-5C88-40B1-8117-09DEEA5B5A71}" srcOrd="0" destOrd="0" presId="urn:microsoft.com/office/officeart/2009/3/layout/HorizontalOrganizationChart"/>
    <dgm:cxn modelId="{91075754-7074-4785-BC52-B671FA80C5ED}" type="presParOf" srcId="{516E934E-1B12-4335-9B84-FC4AAA4CF71D}" destId="{60720066-C3A4-44B9-9B20-53F9B354E99D}" srcOrd="1" destOrd="0" presId="urn:microsoft.com/office/officeart/2009/3/layout/HorizontalOrganizationChart"/>
    <dgm:cxn modelId="{A1D1A92C-9221-4D40-8023-7D851DD58B74}" type="presParOf" srcId="{D4B956DD-FD5A-46F7-B5DF-7BEC39746A8F}" destId="{16650CA9-BB39-462F-931F-1A36DFF83615}" srcOrd="1" destOrd="0" presId="urn:microsoft.com/office/officeart/2009/3/layout/HorizontalOrganizationChart"/>
    <dgm:cxn modelId="{4082FF1B-255B-4A8F-B887-3D52245F609C}" type="presParOf" srcId="{D4B956DD-FD5A-46F7-B5DF-7BEC39746A8F}" destId="{839E6CB2-AEE3-4175-92AE-9AB5A21F618C}" srcOrd="2" destOrd="0" presId="urn:microsoft.com/office/officeart/2009/3/layout/HorizontalOrganizationChart"/>
    <dgm:cxn modelId="{436FEEB4-B3D0-46B0-B867-61A1B7D97D17}" type="presParOf" srcId="{F0BCE77A-B6C7-47D0-A4AF-93BD61E23D3C}" destId="{FC45E4C4-89E9-45A9-AAE4-CED8B16B35CF}" srcOrd="8" destOrd="0" presId="urn:microsoft.com/office/officeart/2009/3/layout/HorizontalOrganizationChart"/>
    <dgm:cxn modelId="{C9ADCA94-F428-45C8-98AE-3B619E2AD5C7}" type="presParOf" srcId="{F0BCE77A-B6C7-47D0-A4AF-93BD61E23D3C}" destId="{A89FE786-C26C-4CAF-9908-A25AA106A145}" srcOrd="9" destOrd="0" presId="urn:microsoft.com/office/officeart/2009/3/layout/HorizontalOrganizationChart"/>
    <dgm:cxn modelId="{50D6E064-E020-4197-B6DE-842B7948B66E}" type="presParOf" srcId="{A89FE786-C26C-4CAF-9908-A25AA106A145}" destId="{CBB9A087-5F4C-47E2-9F49-A8E1D30B7EA3}" srcOrd="0" destOrd="0" presId="urn:microsoft.com/office/officeart/2009/3/layout/HorizontalOrganizationChart"/>
    <dgm:cxn modelId="{0180D8F5-C678-4850-98BE-053B650D251A}" type="presParOf" srcId="{CBB9A087-5F4C-47E2-9F49-A8E1D30B7EA3}" destId="{6ABA944F-2821-440B-998A-57AD731E34DA}" srcOrd="0" destOrd="0" presId="urn:microsoft.com/office/officeart/2009/3/layout/HorizontalOrganizationChart"/>
    <dgm:cxn modelId="{46D8E7E7-BFE3-4650-9D9E-9A55222E7E56}" type="presParOf" srcId="{CBB9A087-5F4C-47E2-9F49-A8E1D30B7EA3}" destId="{0B0E72A2-097E-46B5-8B19-10C2B9B10A3A}" srcOrd="1" destOrd="0" presId="urn:microsoft.com/office/officeart/2009/3/layout/HorizontalOrganizationChart"/>
    <dgm:cxn modelId="{B846955D-0FCA-4FEF-95B1-12A8F01CF37E}" type="presParOf" srcId="{A89FE786-C26C-4CAF-9908-A25AA106A145}" destId="{5BCC9EE5-9074-4090-B6EF-ABB6598C402B}" srcOrd="1" destOrd="0" presId="urn:microsoft.com/office/officeart/2009/3/layout/HorizontalOrganizationChart"/>
    <dgm:cxn modelId="{90742AA2-9586-4DB4-877B-A9B738FEA84C}" type="presParOf" srcId="{A89FE786-C26C-4CAF-9908-A25AA106A145}" destId="{9003221D-1639-4D19-A95E-40170AB79136}" srcOrd="2" destOrd="0" presId="urn:microsoft.com/office/officeart/2009/3/layout/HorizontalOrganizationChart"/>
    <dgm:cxn modelId="{FBA88BF3-8657-4741-9B6E-4A21B449CF5B}" type="presParOf" srcId="{F0BCE77A-B6C7-47D0-A4AF-93BD61E23D3C}" destId="{541105C8-A028-4583-BBC6-8ACD78A0825F}" srcOrd="10" destOrd="0" presId="urn:microsoft.com/office/officeart/2009/3/layout/HorizontalOrganizationChart"/>
    <dgm:cxn modelId="{C4D4C725-6B59-4802-82B9-695AE0769C38}" type="presParOf" srcId="{F0BCE77A-B6C7-47D0-A4AF-93BD61E23D3C}" destId="{7C94A06A-9999-4456-85DB-9D7FF60E97BF}" srcOrd="11" destOrd="0" presId="urn:microsoft.com/office/officeart/2009/3/layout/HorizontalOrganizationChart"/>
    <dgm:cxn modelId="{A2AA4E07-3D06-4622-8374-759D5DF90A81}" type="presParOf" srcId="{7C94A06A-9999-4456-85DB-9D7FF60E97BF}" destId="{3A2F0372-38E8-4C6D-88D4-AB594B671148}" srcOrd="0" destOrd="0" presId="urn:microsoft.com/office/officeart/2009/3/layout/HorizontalOrganizationChart"/>
    <dgm:cxn modelId="{46500E0D-88EC-4CDB-8E61-25DD7C50C20C}" type="presParOf" srcId="{3A2F0372-38E8-4C6D-88D4-AB594B671148}" destId="{8615880D-F0D4-41E5-B322-6F704A13D6AE}" srcOrd="0" destOrd="0" presId="urn:microsoft.com/office/officeart/2009/3/layout/HorizontalOrganizationChart"/>
    <dgm:cxn modelId="{AC1F3002-67C1-4C64-A1DA-E16A2B53641E}" type="presParOf" srcId="{3A2F0372-38E8-4C6D-88D4-AB594B671148}" destId="{1CF7B005-26B2-4D17-9B37-0884E11C6AD1}" srcOrd="1" destOrd="0" presId="urn:microsoft.com/office/officeart/2009/3/layout/HorizontalOrganizationChart"/>
    <dgm:cxn modelId="{7BBFDECA-BDB6-4843-8124-A9531F2062CA}" type="presParOf" srcId="{7C94A06A-9999-4456-85DB-9D7FF60E97BF}" destId="{2B71E34C-FEC3-4E79-BF5B-4515ED3B2D2D}" srcOrd="1" destOrd="0" presId="urn:microsoft.com/office/officeart/2009/3/layout/HorizontalOrganizationChart"/>
    <dgm:cxn modelId="{4A72260F-6804-4DAF-9B30-83517FEC95A0}" type="presParOf" srcId="{7C94A06A-9999-4456-85DB-9D7FF60E97BF}" destId="{8C65A210-7B52-4320-97C2-8AFD6A2E5B7F}" srcOrd="2" destOrd="0" presId="urn:microsoft.com/office/officeart/2009/3/layout/HorizontalOrganizationChart"/>
    <dgm:cxn modelId="{D9749527-DF79-4E9E-AF5C-C7881C48DAD6}" type="presParOf" srcId="{F0BCE77A-B6C7-47D0-A4AF-93BD61E23D3C}" destId="{F3416844-A720-4EFE-AD66-F3BCB8BBE5A7}" srcOrd="12" destOrd="0" presId="urn:microsoft.com/office/officeart/2009/3/layout/HorizontalOrganizationChart"/>
    <dgm:cxn modelId="{B86E4C2C-A61C-4432-B452-7194B7AAC0A8}" type="presParOf" srcId="{F0BCE77A-B6C7-47D0-A4AF-93BD61E23D3C}" destId="{7DD4CEAA-B01D-4644-92B5-2DD9F1CC8B30}" srcOrd="13" destOrd="0" presId="urn:microsoft.com/office/officeart/2009/3/layout/HorizontalOrganizationChart"/>
    <dgm:cxn modelId="{FC83F540-57CC-48B1-A660-0AA0E71432BD}" type="presParOf" srcId="{7DD4CEAA-B01D-4644-92B5-2DD9F1CC8B30}" destId="{80A96D14-24C0-4473-9D4E-2D00053F3566}" srcOrd="0" destOrd="0" presId="urn:microsoft.com/office/officeart/2009/3/layout/HorizontalOrganizationChart"/>
    <dgm:cxn modelId="{40512760-055B-4FC0-8630-E13890503561}" type="presParOf" srcId="{80A96D14-24C0-4473-9D4E-2D00053F3566}" destId="{84C238BA-CF16-4600-AC40-6F2A930C2A0A}" srcOrd="0" destOrd="0" presId="urn:microsoft.com/office/officeart/2009/3/layout/HorizontalOrganizationChart"/>
    <dgm:cxn modelId="{744AB2A1-798D-447D-819E-9B0876BD6593}" type="presParOf" srcId="{80A96D14-24C0-4473-9D4E-2D00053F3566}" destId="{6CF2E6B8-A988-4165-B2A8-6D6B884A95A9}" srcOrd="1" destOrd="0" presId="urn:microsoft.com/office/officeart/2009/3/layout/HorizontalOrganizationChart"/>
    <dgm:cxn modelId="{36B40F30-6243-4D77-9286-4BBFBBE6EB76}" type="presParOf" srcId="{7DD4CEAA-B01D-4644-92B5-2DD9F1CC8B30}" destId="{74C3DD80-8101-4FC2-9785-A14ACFA80D18}" srcOrd="1" destOrd="0" presId="urn:microsoft.com/office/officeart/2009/3/layout/HorizontalOrganizationChart"/>
    <dgm:cxn modelId="{837E5F27-B523-4ABF-A629-5F25C6AC7B05}" type="presParOf" srcId="{7DD4CEAA-B01D-4644-92B5-2DD9F1CC8B30}" destId="{BB39B41B-35D1-4280-8F2A-C4689C3C80E8}" srcOrd="2" destOrd="0" presId="urn:microsoft.com/office/officeart/2009/3/layout/HorizontalOrganizationChart"/>
    <dgm:cxn modelId="{E306C02C-105E-400C-9215-F938A7201598}" type="presParOf" srcId="{F0BCE77A-B6C7-47D0-A4AF-93BD61E23D3C}" destId="{ABB4AF41-B660-4544-8FDD-D6BF62C71B9A}" srcOrd="14" destOrd="0" presId="urn:microsoft.com/office/officeart/2009/3/layout/HorizontalOrganizationChart"/>
    <dgm:cxn modelId="{83F3EF81-32CB-4A09-80DB-B67649039A6B}" type="presParOf" srcId="{F0BCE77A-B6C7-47D0-A4AF-93BD61E23D3C}" destId="{83223B00-E898-4121-860D-7C205AA88F7A}" srcOrd="15" destOrd="0" presId="urn:microsoft.com/office/officeart/2009/3/layout/HorizontalOrganizationChart"/>
    <dgm:cxn modelId="{0E32A709-F2F8-4448-AF53-8850876E6C87}" type="presParOf" srcId="{83223B00-E898-4121-860D-7C205AA88F7A}" destId="{5D12EE4D-0934-4075-A919-BE26274880CF}" srcOrd="0" destOrd="0" presId="urn:microsoft.com/office/officeart/2009/3/layout/HorizontalOrganizationChart"/>
    <dgm:cxn modelId="{BE797D66-D4A5-476C-B334-F1E1592F6E2C}" type="presParOf" srcId="{5D12EE4D-0934-4075-A919-BE26274880CF}" destId="{01A2F5A9-4CC9-4869-8251-ED3303A56029}" srcOrd="0" destOrd="0" presId="urn:microsoft.com/office/officeart/2009/3/layout/HorizontalOrganizationChart"/>
    <dgm:cxn modelId="{59AE1FC5-623D-442F-853E-AB6416EE9738}" type="presParOf" srcId="{5D12EE4D-0934-4075-A919-BE26274880CF}" destId="{9F24B8A6-2C32-4A91-A414-C98BC7F776F5}" srcOrd="1" destOrd="0" presId="urn:microsoft.com/office/officeart/2009/3/layout/HorizontalOrganizationChart"/>
    <dgm:cxn modelId="{C5133748-118B-48F7-9C25-43821EAF35CB}" type="presParOf" srcId="{83223B00-E898-4121-860D-7C205AA88F7A}" destId="{1EF511A4-A7F5-442C-A4F6-FDB2E14E6017}" srcOrd="1" destOrd="0" presId="urn:microsoft.com/office/officeart/2009/3/layout/HorizontalOrganizationChart"/>
    <dgm:cxn modelId="{92481760-7E01-4BC3-BEAA-88DE5D52726A}" type="presParOf" srcId="{83223B00-E898-4121-860D-7C205AA88F7A}" destId="{51B6BFA2-12D5-43BE-B3D0-7A788A13222F}" srcOrd="2" destOrd="0" presId="urn:microsoft.com/office/officeart/2009/3/layout/HorizontalOrganizationChart"/>
    <dgm:cxn modelId="{4C295F23-CC87-40B2-84B5-5BB91A27CFF2}" type="presParOf" srcId="{F0BCE77A-B6C7-47D0-A4AF-93BD61E23D3C}" destId="{AE9BA5E7-B96B-4888-BA2C-DBF4D3FCDCDB}" srcOrd="16" destOrd="0" presId="urn:microsoft.com/office/officeart/2009/3/layout/HorizontalOrganizationChart"/>
    <dgm:cxn modelId="{19342ECE-DEFE-4E39-9956-9BA9FA289A81}" type="presParOf" srcId="{F0BCE77A-B6C7-47D0-A4AF-93BD61E23D3C}" destId="{A89B1DC1-DE0A-4A98-99B6-5BAEA2AFE9BB}" srcOrd="17" destOrd="0" presId="urn:microsoft.com/office/officeart/2009/3/layout/HorizontalOrganizationChart"/>
    <dgm:cxn modelId="{324177C3-6615-417F-8E7F-C719C2752B3D}" type="presParOf" srcId="{A89B1DC1-DE0A-4A98-99B6-5BAEA2AFE9BB}" destId="{D6D73BE5-E89F-44C0-9D51-10B7CD1A8580}" srcOrd="0" destOrd="0" presId="urn:microsoft.com/office/officeart/2009/3/layout/HorizontalOrganizationChart"/>
    <dgm:cxn modelId="{59DD26B5-E3B3-4199-86A6-AECFF885920B}" type="presParOf" srcId="{D6D73BE5-E89F-44C0-9D51-10B7CD1A8580}" destId="{BF10DEFB-1A88-43F2-AB22-FA76EA848538}" srcOrd="0" destOrd="0" presId="urn:microsoft.com/office/officeart/2009/3/layout/HorizontalOrganizationChart"/>
    <dgm:cxn modelId="{C507D219-237A-4A7A-BEC9-F514D78638D5}" type="presParOf" srcId="{D6D73BE5-E89F-44C0-9D51-10B7CD1A8580}" destId="{C91C366E-1207-46F2-995A-66FBA37A6D7A}" srcOrd="1" destOrd="0" presId="urn:microsoft.com/office/officeart/2009/3/layout/HorizontalOrganizationChart"/>
    <dgm:cxn modelId="{61D240E6-ADFB-493B-BB97-65CF329A54FB}" type="presParOf" srcId="{A89B1DC1-DE0A-4A98-99B6-5BAEA2AFE9BB}" destId="{050855F4-CCD1-4A9C-B50C-0E061D46E528}" srcOrd="1" destOrd="0" presId="urn:microsoft.com/office/officeart/2009/3/layout/HorizontalOrganizationChart"/>
    <dgm:cxn modelId="{6F36A8A2-4E82-42B9-A268-C621A3C92C77}" type="presParOf" srcId="{A89B1DC1-DE0A-4A98-99B6-5BAEA2AFE9BB}" destId="{BDD59B55-27E4-4C2F-A016-79BEC5E782B5}" srcOrd="2" destOrd="0" presId="urn:microsoft.com/office/officeart/2009/3/layout/HorizontalOrganizationChart"/>
    <dgm:cxn modelId="{B42E5956-5949-42AA-8CE3-9B0CC8103604}" type="presParOf" srcId="{F0B66409-5E11-408E-94AE-CF8F20107D1A}" destId="{085AC250-3402-4CE2-B6CE-8A372020CD6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6D947E-2893-4C34-A827-F0400688DCF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61CC692-5D53-4E14-9D9C-E2793F5C5BB7}">
      <dgm:prSet phldrT="[Texto]"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s-CO" sz="800" b="1">
              <a:latin typeface="+mj-lt"/>
            </a:rPr>
            <a:t>Vigilancia Epidemiológica</a:t>
          </a:r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DEAB9155-3189-46A0-876C-FE4F1B075A2D}" type="parTrans" cxnId="{78896979-610C-4332-B2BA-DF24966171CE}">
      <dgm:prSet/>
      <dgm:spPr/>
      <dgm:t>
        <a:bodyPr/>
        <a:lstStyle/>
        <a:p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C80D1585-563F-462E-B0E8-E4CDD8A38F5A}" type="sibTrans" cxnId="{78896979-610C-4332-B2BA-DF24966171CE}">
      <dgm:prSet/>
      <dgm:spPr/>
      <dgm:t>
        <a:bodyPr/>
        <a:lstStyle/>
        <a:p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D16D140D-48DF-4B8B-B35C-41FF946A83C0}">
      <dgm:prSet phldrT="[Texto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es-CO" sz="800" b="1" i="0" u="none">
              <a:solidFill>
                <a:srgbClr val="000000"/>
              </a:solidFill>
              <a:latin typeface="+mj-lt"/>
            </a:rPr>
            <a:t>ZOONOSIS Y AGRESIONES POR ANIMALES  - </a:t>
          </a:r>
          <a:r>
            <a:rPr lang="es-CO" sz="800" b="1">
              <a:solidFill>
                <a:srgbClr val="000000"/>
              </a:solidFill>
              <a:latin typeface="+mj-lt"/>
            </a:rPr>
            <a:t>151 </a:t>
          </a:r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206C8287-BBC0-4FA5-98B6-D799E172A267}" type="parTrans" cxnId="{618AD459-03F9-4E10-AED3-35B3D61D1A5B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6C7EAFAD-2F47-4E46-9374-35ADBACCCCE3}" type="sibTrans" cxnId="{618AD459-03F9-4E10-AED3-35B3D61D1A5B}">
      <dgm:prSet/>
      <dgm:spPr/>
      <dgm:t>
        <a:bodyPr/>
        <a:lstStyle/>
        <a:p>
          <a:endParaRPr lang="es-ES" sz="800" b="1">
            <a:solidFill>
              <a:srgbClr val="000000"/>
            </a:solidFill>
            <a:latin typeface="+mj-lt"/>
          </a:endParaRPr>
        </a:p>
      </dgm:t>
    </dgm:pt>
    <dgm:pt modelId="{B2646D6A-FA79-421D-BAD4-2C9904BEE0AD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rtl="0"/>
          <a:r>
            <a:rPr lang="es-CO" sz="800" b="1" i="0" u="none" kern="1200">
              <a:solidFill>
                <a:srgbClr val="000000"/>
              </a:solidFill>
              <a:latin typeface="+mj-lt"/>
            </a:rPr>
            <a:t>  ENFERMEDADES TRANSMITIDAS POR VECTORES - 133</a:t>
          </a:r>
        </a:p>
      </dgm:t>
    </dgm:pt>
    <dgm:pt modelId="{A57BE3C5-833F-4B1A-9F4F-B003F9CD2C6B}" type="parTrans" cxnId="{E00E0C6F-5440-4A81-94BF-EAD678A04375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 sz="800">
            <a:latin typeface="+mj-lt"/>
          </a:endParaRPr>
        </a:p>
      </dgm:t>
    </dgm:pt>
    <dgm:pt modelId="{8B4D0B7A-CE7E-40DC-AF24-D5563F5A9787}" type="sibTrans" cxnId="{E00E0C6F-5440-4A81-94BF-EAD678A04375}">
      <dgm:prSet/>
      <dgm:spPr/>
      <dgm:t>
        <a:bodyPr/>
        <a:lstStyle/>
        <a:p>
          <a:endParaRPr lang="es-CO" sz="800">
            <a:latin typeface="+mj-lt"/>
          </a:endParaRPr>
        </a:p>
      </dgm:t>
    </dgm:pt>
    <dgm:pt modelId="{B3A19323-6979-4B08-AB32-9B1F678385C6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 ENFERMEDADES CRÓNICAS NO TRANSMISIBLES - 127</a:t>
          </a:r>
          <a:endParaRPr lang="es-CO" sz="800" b="1" i="0" u="none" kern="1200">
            <a:solidFill>
              <a:srgbClr val="000000"/>
            </a:solidFill>
            <a:latin typeface="+mj-lt"/>
            <a:ea typeface="+mn-ea"/>
            <a:cs typeface="+mn-cs"/>
          </a:endParaRPr>
        </a:p>
      </dgm:t>
    </dgm:pt>
    <dgm:pt modelId="{76F5F00B-9CF5-4A8A-A6C8-E27E78F1E49D}" type="parTrans" cxnId="{C4B121F7-2129-45D9-9A10-2BA50A7BBC5E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 sz="800">
            <a:latin typeface="+mj-lt"/>
          </a:endParaRPr>
        </a:p>
      </dgm:t>
    </dgm:pt>
    <dgm:pt modelId="{66356D92-D83E-493A-94A4-558F02A8E0E6}" type="sibTrans" cxnId="{C4B121F7-2129-45D9-9A10-2BA50A7BBC5E}">
      <dgm:prSet/>
      <dgm:spPr/>
      <dgm:t>
        <a:bodyPr/>
        <a:lstStyle/>
        <a:p>
          <a:endParaRPr lang="es-CO" sz="800">
            <a:latin typeface="+mj-lt"/>
          </a:endParaRPr>
        </a:p>
      </dgm:t>
    </dgm:pt>
    <dgm:pt modelId="{F77139D1-5F25-44BD-A19A-71AC59486D2B}">
      <dgm:prSet phldr="0"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LESIONES DE CAUSA EXTERNA Y SALUD MENTAL - 67</a:t>
          </a:r>
        </a:p>
      </dgm:t>
    </dgm:pt>
    <dgm:pt modelId="{012D122A-FDE4-4963-9050-D9BC55ED785E}" type="parTrans" cxnId="{741DA7B3-DB5D-4502-B869-666693A8E59E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 sz="800">
            <a:latin typeface="+mj-lt"/>
          </a:endParaRPr>
        </a:p>
      </dgm:t>
    </dgm:pt>
    <dgm:pt modelId="{C6258058-C5C3-4D5E-B0FC-60F0126070DD}" type="sibTrans" cxnId="{741DA7B3-DB5D-4502-B869-666693A8E59E}">
      <dgm:prSet/>
      <dgm:spPr/>
      <dgm:t>
        <a:bodyPr/>
        <a:lstStyle/>
        <a:p>
          <a:endParaRPr lang="es-CO" sz="800">
            <a:latin typeface="+mj-lt"/>
          </a:endParaRPr>
        </a:p>
      </dgm:t>
    </dgm:pt>
    <dgm:pt modelId="{5EDBFD90-DA62-4C92-9479-17CF80342654}">
      <dgm:prSet phldr="0"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rtl="0"/>
          <a:r>
            <a:rPr lang="es-CO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MATERNIDAD SEGURA - 20</a:t>
          </a:r>
        </a:p>
      </dgm:t>
    </dgm:pt>
    <dgm:pt modelId="{84C3B9E9-91F0-402E-BAC2-84387FE62FD1}" type="parTrans" cxnId="{C908A8D3-645D-4892-A3D1-B35DC3E01E81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 sz="800">
            <a:latin typeface="+mj-lt"/>
          </a:endParaRPr>
        </a:p>
      </dgm:t>
    </dgm:pt>
    <dgm:pt modelId="{A2A2F2A4-AC16-4A73-982D-601707662F6E}" type="sibTrans" cxnId="{C908A8D3-645D-4892-A3D1-B35DC3E01E81}">
      <dgm:prSet/>
      <dgm:spPr/>
      <dgm:t>
        <a:bodyPr/>
        <a:lstStyle/>
        <a:p>
          <a:endParaRPr lang="es-CO" sz="800">
            <a:latin typeface="+mj-lt"/>
          </a:endParaRPr>
        </a:p>
      </dgm:t>
    </dgm:pt>
    <dgm:pt modelId="{9A5738DA-9BF7-40FE-8D3D-732F781D0193}" type="pres">
      <dgm:prSet presAssocID="{676D947E-2893-4C34-A827-F0400688DC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B66409-5E11-408E-94AE-CF8F20107D1A}" type="pres">
      <dgm:prSet presAssocID="{A61CC692-5D53-4E14-9D9C-E2793F5C5BB7}" presName="hierRoot1" presStyleCnt="0">
        <dgm:presLayoutVars>
          <dgm:hierBranch val="init"/>
        </dgm:presLayoutVars>
      </dgm:prSet>
      <dgm:spPr/>
    </dgm:pt>
    <dgm:pt modelId="{7770AB01-97C6-4D0A-BAAF-1ED05E033A6B}" type="pres">
      <dgm:prSet presAssocID="{A61CC692-5D53-4E14-9D9C-E2793F5C5BB7}" presName="rootComposite1" presStyleCnt="0"/>
      <dgm:spPr/>
    </dgm:pt>
    <dgm:pt modelId="{0B5E6071-02EE-4AB9-8013-84B304E5FCA3}" type="pres">
      <dgm:prSet presAssocID="{A61CC692-5D53-4E14-9D9C-E2793F5C5BB7}" presName="rootText1" presStyleLbl="node0" presStyleIdx="0" presStyleCnt="1" custScaleX="45086" custScaleY="55405" custLinFactNeighborX="4157" custLinFactNeighborY="2941">
        <dgm:presLayoutVars>
          <dgm:chPref val="3"/>
        </dgm:presLayoutVars>
      </dgm:prSet>
      <dgm:spPr>
        <a:prstGeom prst="roundRect">
          <a:avLst/>
        </a:prstGeom>
      </dgm:spPr>
    </dgm:pt>
    <dgm:pt modelId="{2FEE3ED1-B416-42DC-BB79-82643DB446F3}" type="pres">
      <dgm:prSet presAssocID="{A61CC692-5D53-4E14-9D9C-E2793F5C5BB7}" presName="rootConnector1" presStyleLbl="node1" presStyleIdx="0" presStyleCnt="0"/>
      <dgm:spPr/>
    </dgm:pt>
    <dgm:pt modelId="{F0BCE77A-B6C7-47D0-A4AF-93BD61E23D3C}" type="pres">
      <dgm:prSet presAssocID="{A61CC692-5D53-4E14-9D9C-E2793F5C5BB7}" presName="hierChild2" presStyleCnt="0"/>
      <dgm:spPr/>
    </dgm:pt>
    <dgm:pt modelId="{F38B4A34-A0C7-46E2-8024-FBEADF6D9A20}" type="pres">
      <dgm:prSet presAssocID="{206C8287-BBC0-4FA5-98B6-D799E172A267}" presName="Name64" presStyleLbl="parChTrans1D2" presStyleIdx="0" presStyleCnt="5"/>
      <dgm:spPr/>
    </dgm:pt>
    <dgm:pt modelId="{A9AD3957-E861-4DE6-901A-20324EAC6B81}" type="pres">
      <dgm:prSet presAssocID="{D16D140D-48DF-4B8B-B35C-41FF946A83C0}" presName="hierRoot2" presStyleCnt="0">
        <dgm:presLayoutVars>
          <dgm:hierBranch val="init"/>
        </dgm:presLayoutVars>
      </dgm:prSet>
      <dgm:spPr/>
    </dgm:pt>
    <dgm:pt modelId="{5F32A1A1-FBB7-406F-9E10-04C7989A3594}" type="pres">
      <dgm:prSet presAssocID="{D16D140D-48DF-4B8B-B35C-41FF946A83C0}" presName="rootComposite" presStyleCnt="0"/>
      <dgm:spPr/>
    </dgm:pt>
    <dgm:pt modelId="{E101D406-7006-49E3-B89F-24EC377B93FD}" type="pres">
      <dgm:prSet presAssocID="{D16D140D-48DF-4B8B-B35C-41FF946A83C0}" presName="rootText" presStyleLbl="node2" presStyleIdx="0" presStyleCnt="5" custScaleX="48383" custScaleY="30923" custLinFactNeighborX="-1187" custLinFactNeighborY="69264">
        <dgm:presLayoutVars>
          <dgm:chPref val="3"/>
        </dgm:presLayoutVars>
      </dgm:prSet>
      <dgm:spPr>
        <a:prstGeom prst="roundRect">
          <a:avLst/>
        </a:prstGeom>
      </dgm:spPr>
    </dgm:pt>
    <dgm:pt modelId="{E8553C1E-EF07-4F99-80A5-7042D8F9F410}" type="pres">
      <dgm:prSet presAssocID="{D16D140D-48DF-4B8B-B35C-41FF946A83C0}" presName="rootConnector" presStyleLbl="node2" presStyleIdx="0" presStyleCnt="5"/>
      <dgm:spPr/>
    </dgm:pt>
    <dgm:pt modelId="{A876B816-0726-40D7-80B8-FACC8994F3F7}" type="pres">
      <dgm:prSet presAssocID="{D16D140D-48DF-4B8B-B35C-41FF946A83C0}" presName="hierChild4" presStyleCnt="0"/>
      <dgm:spPr/>
    </dgm:pt>
    <dgm:pt modelId="{36DBF658-B83D-4232-A455-C517B0661EFD}" type="pres">
      <dgm:prSet presAssocID="{D16D140D-48DF-4B8B-B35C-41FF946A83C0}" presName="hierChild5" presStyleCnt="0"/>
      <dgm:spPr/>
    </dgm:pt>
    <dgm:pt modelId="{79EB2BBE-ECF5-4965-B92A-261162E0B745}" type="pres">
      <dgm:prSet presAssocID="{A57BE3C5-833F-4B1A-9F4F-B003F9CD2C6B}" presName="Name64" presStyleLbl="parChTrans1D2" presStyleIdx="1" presStyleCnt="5"/>
      <dgm:spPr/>
    </dgm:pt>
    <dgm:pt modelId="{12417D02-92EC-425E-8F14-71C0ADA4DDB9}" type="pres">
      <dgm:prSet presAssocID="{B2646D6A-FA79-421D-BAD4-2C9904BEE0AD}" presName="hierRoot2" presStyleCnt="0">
        <dgm:presLayoutVars>
          <dgm:hierBranch val="init"/>
        </dgm:presLayoutVars>
      </dgm:prSet>
      <dgm:spPr/>
    </dgm:pt>
    <dgm:pt modelId="{497D4F91-2367-4F81-9226-8CC434ACC670}" type="pres">
      <dgm:prSet presAssocID="{B2646D6A-FA79-421D-BAD4-2C9904BEE0AD}" presName="rootComposite" presStyleCnt="0"/>
      <dgm:spPr/>
    </dgm:pt>
    <dgm:pt modelId="{3A32CB6C-8379-4594-97AE-4A6A3ED23199}" type="pres">
      <dgm:prSet presAssocID="{B2646D6A-FA79-421D-BAD4-2C9904BEE0AD}" presName="rootText" presStyleLbl="node2" presStyleIdx="1" presStyleCnt="5" custScaleX="90358" custScaleY="31634" custLinFactNeighborX="-900" custLinFactNeighborY="41870">
        <dgm:presLayoutVars>
          <dgm:chPref val="3"/>
        </dgm:presLayoutVars>
      </dgm:prSet>
      <dgm:spPr>
        <a:xfrm>
          <a:off x="1644192" y="1006346"/>
          <a:ext cx="2115884" cy="231869"/>
        </a:xfrm>
        <a:prstGeom prst="roundRect">
          <a:avLst/>
        </a:prstGeom>
      </dgm:spPr>
    </dgm:pt>
    <dgm:pt modelId="{F1FAD63B-16EE-4645-B859-FC0F2777DBA5}" type="pres">
      <dgm:prSet presAssocID="{B2646D6A-FA79-421D-BAD4-2C9904BEE0AD}" presName="rootConnector" presStyleLbl="node2" presStyleIdx="1" presStyleCnt="5"/>
      <dgm:spPr/>
    </dgm:pt>
    <dgm:pt modelId="{8FEB52BB-8A6A-4939-A6CA-B7C2D63E19F6}" type="pres">
      <dgm:prSet presAssocID="{B2646D6A-FA79-421D-BAD4-2C9904BEE0AD}" presName="hierChild4" presStyleCnt="0"/>
      <dgm:spPr/>
    </dgm:pt>
    <dgm:pt modelId="{9DC091AD-64D4-48E8-81C1-F74AF60E3ECC}" type="pres">
      <dgm:prSet presAssocID="{B2646D6A-FA79-421D-BAD4-2C9904BEE0AD}" presName="hierChild5" presStyleCnt="0"/>
      <dgm:spPr/>
    </dgm:pt>
    <dgm:pt modelId="{E20D1009-21A6-4404-BDE2-BE3A9A675453}" type="pres">
      <dgm:prSet presAssocID="{76F5F00B-9CF5-4A8A-A6C8-E27E78F1E49D}" presName="Name64" presStyleLbl="parChTrans1D2" presStyleIdx="2" presStyleCnt="5"/>
      <dgm:spPr/>
    </dgm:pt>
    <dgm:pt modelId="{264728AF-D2AE-48C0-8C0F-BCCCA7EF8905}" type="pres">
      <dgm:prSet presAssocID="{B3A19323-6979-4B08-AB32-9B1F678385C6}" presName="hierRoot2" presStyleCnt="0">
        <dgm:presLayoutVars>
          <dgm:hierBranch val="init"/>
        </dgm:presLayoutVars>
      </dgm:prSet>
      <dgm:spPr/>
    </dgm:pt>
    <dgm:pt modelId="{D0EA0D39-AEAF-449A-B07E-7F455B803268}" type="pres">
      <dgm:prSet presAssocID="{B3A19323-6979-4B08-AB32-9B1F678385C6}" presName="rootComposite" presStyleCnt="0"/>
      <dgm:spPr/>
    </dgm:pt>
    <dgm:pt modelId="{CA246A8D-A052-4EFB-8FAC-2FD2DF06ABD3}" type="pres">
      <dgm:prSet presAssocID="{B3A19323-6979-4B08-AB32-9B1F678385C6}" presName="rootText" presStyleLbl="node2" presStyleIdx="2" presStyleCnt="5" custScaleX="127831" custScaleY="31567" custLinFactNeighborX="-1169" custLinFactNeighborY="9683">
        <dgm:presLayoutVars>
          <dgm:chPref val="3"/>
        </dgm:presLayoutVars>
      </dgm:prSet>
      <dgm:spPr>
        <a:xfrm>
          <a:off x="1644192" y="1321766"/>
          <a:ext cx="3042264" cy="234605"/>
        </a:xfrm>
        <a:prstGeom prst="roundRect">
          <a:avLst/>
        </a:prstGeom>
      </dgm:spPr>
    </dgm:pt>
    <dgm:pt modelId="{7689F4B8-6A4C-4F8E-947C-CC982C5E05A9}" type="pres">
      <dgm:prSet presAssocID="{B3A19323-6979-4B08-AB32-9B1F678385C6}" presName="rootConnector" presStyleLbl="node2" presStyleIdx="2" presStyleCnt="5"/>
      <dgm:spPr/>
    </dgm:pt>
    <dgm:pt modelId="{C6F6FFF4-0C3A-4DC9-97E3-5322ADF4357A}" type="pres">
      <dgm:prSet presAssocID="{B3A19323-6979-4B08-AB32-9B1F678385C6}" presName="hierChild4" presStyleCnt="0"/>
      <dgm:spPr/>
    </dgm:pt>
    <dgm:pt modelId="{9ADD3375-05A9-45A5-BBA6-2EFE4CDBA28C}" type="pres">
      <dgm:prSet presAssocID="{B3A19323-6979-4B08-AB32-9B1F678385C6}" presName="hierChild5" presStyleCnt="0"/>
      <dgm:spPr/>
    </dgm:pt>
    <dgm:pt modelId="{A09820CC-C7DA-4747-9D31-0921DD8D244B}" type="pres">
      <dgm:prSet presAssocID="{012D122A-FDE4-4963-9050-D9BC55ED785E}" presName="Name64" presStyleLbl="parChTrans1D2" presStyleIdx="3" presStyleCnt="5"/>
      <dgm:spPr/>
    </dgm:pt>
    <dgm:pt modelId="{F11DAC46-91B3-4113-BA0D-B91A011F5B69}" type="pres">
      <dgm:prSet presAssocID="{F77139D1-5F25-44BD-A19A-71AC59486D2B}" presName="hierRoot2" presStyleCnt="0">
        <dgm:presLayoutVars>
          <dgm:hierBranch val="init"/>
        </dgm:presLayoutVars>
      </dgm:prSet>
      <dgm:spPr/>
    </dgm:pt>
    <dgm:pt modelId="{574B3F99-BB12-41E8-9C7B-BAF38861E6F0}" type="pres">
      <dgm:prSet presAssocID="{F77139D1-5F25-44BD-A19A-71AC59486D2B}" presName="rootComposite" presStyleCnt="0"/>
      <dgm:spPr/>
    </dgm:pt>
    <dgm:pt modelId="{6BD09D5D-89FE-4AEB-B4E9-13745E9F9134}" type="pres">
      <dgm:prSet presAssocID="{F77139D1-5F25-44BD-A19A-71AC59486D2B}" presName="rootText" presStyleLbl="node2" presStyleIdx="3" presStyleCnt="5" custScaleX="136482" custScaleY="29521" custLinFactNeighborX="-1287" custLinFactNeighborY="-25065">
        <dgm:presLayoutVars>
          <dgm:chPref val="3"/>
        </dgm:presLayoutVars>
      </dgm:prSet>
      <dgm:spPr>
        <a:xfrm>
          <a:off x="1644192" y="1639922"/>
          <a:ext cx="3293196" cy="269517"/>
        </a:xfrm>
        <a:prstGeom prst="roundRect">
          <a:avLst/>
        </a:prstGeom>
      </dgm:spPr>
    </dgm:pt>
    <dgm:pt modelId="{F248F29D-0EFB-404B-B4F8-75717F6651C5}" type="pres">
      <dgm:prSet presAssocID="{F77139D1-5F25-44BD-A19A-71AC59486D2B}" presName="rootConnector" presStyleLbl="node2" presStyleIdx="3" presStyleCnt="5"/>
      <dgm:spPr/>
    </dgm:pt>
    <dgm:pt modelId="{1C702DCF-4875-4AF1-A5C1-083C6699711B}" type="pres">
      <dgm:prSet presAssocID="{F77139D1-5F25-44BD-A19A-71AC59486D2B}" presName="hierChild4" presStyleCnt="0"/>
      <dgm:spPr/>
    </dgm:pt>
    <dgm:pt modelId="{D0CC9EE5-6237-4FFA-9A7D-27E8E9FAB2D4}" type="pres">
      <dgm:prSet presAssocID="{F77139D1-5F25-44BD-A19A-71AC59486D2B}" presName="hierChild5" presStyleCnt="0"/>
      <dgm:spPr/>
    </dgm:pt>
    <dgm:pt modelId="{2B7D9A18-30A6-4F93-A943-4A1F4883716F}" type="pres">
      <dgm:prSet presAssocID="{84C3B9E9-91F0-402E-BAC2-84387FE62FD1}" presName="Name64" presStyleLbl="parChTrans1D2" presStyleIdx="4" presStyleCnt="5"/>
      <dgm:spPr/>
    </dgm:pt>
    <dgm:pt modelId="{EC9791A2-CFFD-4B60-87F7-15C005A22FE9}" type="pres">
      <dgm:prSet presAssocID="{5EDBFD90-DA62-4C92-9479-17CF80342654}" presName="hierRoot2" presStyleCnt="0">
        <dgm:presLayoutVars>
          <dgm:hierBranch val="init"/>
        </dgm:presLayoutVars>
      </dgm:prSet>
      <dgm:spPr/>
    </dgm:pt>
    <dgm:pt modelId="{0FBD1794-BAC8-4299-88D7-46E418179695}" type="pres">
      <dgm:prSet presAssocID="{5EDBFD90-DA62-4C92-9479-17CF80342654}" presName="rootComposite" presStyleCnt="0"/>
      <dgm:spPr/>
    </dgm:pt>
    <dgm:pt modelId="{5E19FF5A-6D7F-466E-9AF9-7B7F2F043376}" type="pres">
      <dgm:prSet presAssocID="{5EDBFD90-DA62-4C92-9479-17CF80342654}" presName="rootText" presStyleLbl="node2" presStyleIdx="4" presStyleCnt="5" custScaleX="84646" custScaleY="32913" custLinFactNeighborX="-1090" custLinFactNeighborY="-57588">
        <dgm:presLayoutVars>
          <dgm:chPref val="3"/>
        </dgm:presLayoutVars>
      </dgm:prSet>
      <dgm:spPr>
        <a:xfrm>
          <a:off x="1644192" y="1992989"/>
          <a:ext cx="2162872" cy="249827"/>
        </a:xfrm>
        <a:prstGeom prst="roundRect">
          <a:avLst/>
        </a:prstGeom>
      </dgm:spPr>
    </dgm:pt>
    <dgm:pt modelId="{BDF98924-36F5-413D-A4B1-265341AE0AFB}" type="pres">
      <dgm:prSet presAssocID="{5EDBFD90-DA62-4C92-9479-17CF80342654}" presName="rootConnector" presStyleLbl="node2" presStyleIdx="4" presStyleCnt="5"/>
      <dgm:spPr/>
    </dgm:pt>
    <dgm:pt modelId="{5605139F-39A8-40C7-8720-DFC62001B6E6}" type="pres">
      <dgm:prSet presAssocID="{5EDBFD90-DA62-4C92-9479-17CF80342654}" presName="hierChild4" presStyleCnt="0"/>
      <dgm:spPr/>
    </dgm:pt>
    <dgm:pt modelId="{44047D1B-6E75-492A-9B37-A1DC9859B828}" type="pres">
      <dgm:prSet presAssocID="{5EDBFD90-DA62-4C92-9479-17CF80342654}" presName="hierChild5" presStyleCnt="0"/>
      <dgm:spPr/>
    </dgm:pt>
    <dgm:pt modelId="{085AC250-3402-4CE2-B6CE-8A372020CD6E}" type="pres">
      <dgm:prSet presAssocID="{A61CC692-5D53-4E14-9D9C-E2793F5C5BB7}" presName="hierChild3" presStyleCnt="0"/>
      <dgm:spPr/>
    </dgm:pt>
  </dgm:ptLst>
  <dgm:cxnLst>
    <dgm:cxn modelId="{C7364A07-3782-4E55-958F-C72303A49C78}" type="presOf" srcId="{D16D140D-48DF-4B8B-B35C-41FF946A83C0}" destId="{E8553C1E-EF07-4F99-80A5-7042D8F9F410}" srcOrd="1" destOrd="0" presId="urn:microsoft.com/office/officeart/2009/3/layout/HorizontalOrganizationChart"/>
    <dgm:cxn modelId="{BE31680A-9B7D-4D59-B4DD-4B765F760EBA}" type="presOf" srcId="{76F5F00B-9CF5-4A8A-A6C8-E27E78F1E49D}" destId="{E20D1009-21A6-4404-BDE2-BE3A9A675453}" srcOrd="0" destOrd="0" presId="urn:microsoft.com/office/officeart/2009/3/layout/HorizontalOrganizationChart"/>
    <dgm:cxn modelId="{1AD55E15-77B0-472E-94E1-82948FCEFE67}" type="presOf" srcId="{5EDBFD90-DA62-4C92-9479-17CF80342654}" destId="{5E19FF5A-6D7F-466E-9AF9-7B7F2F043376}" srcOrd="0" destOrd="0" presId="urn:microsoft.com/office/officeart/2009/3/layout/HorizontalOrganizationChart"/>
    <dgm:cxn modelId="{42A2CA17-A8D9-476A-85A2-8FEC38859826}" type="presOf" srcId="{B2646D6A-FA79-421D-BAD4-2C9904BEE0AD}" destId="{3A32CB6C-8379-4594-97AE-4A6A3ED23199}" srcOrd="0" destOrd="0" presId="urn:microsoft.com/office/officeart/2009/3/layout/HorizontalOrganizationChart"/>
    <dgm:cxn modelId="{E241CE27-2DF5-40B3-9959-6EE3978D50C5}" type="presOf" srcId="{A61CC692-5D53-4E14-9D9C-E2793F5C5BB7}" destId="{0B5E6071-02EE-4AB9-8013-84B304E5FCA3}" srcOrd="0" destOrd="0" presId="urn:microsoft.com/office/officeart/2009/3/layout/HorizontalOrganizationChart"/>
    <dgm:cxn modelId="{E1C2692C-4C98-4B71-B0A4-7075740854FE}" type="presOf" srcId="{B3A19323-6979-4B08-AB32-9B1F678385C6}" destId="{7689F4B8-6A4C-4F8E-947C-CC982C5E05A9}" srcOrd="1" destOrd="0" presId="urn:microsoft.com/office/officeart/2009/3/layout/HorizontalOrganizationChart"/>
    <dgm:cxn modelId="{5AD3B834-EB50-4049-8651-7EEFEDBCAA19}" type="presOf" srcId="{A57BE3C5-833F-4B1A-9F4F-B003F9CD2C6B}" destId="{79EB2BBE-ECF5-4965-B92A-261162E0B745}" srcOrd="0" destOrd="0" presId="urn:microsoft.com/office/officeart/2009/3/layout/HorizontalOrganizationChart"/>
    <dgm:cxn modelId="{4C54DD61-6A11-410A-8D2A-825E4D7BE237}" type="presOf" srcId="{012D122A-FDE4-4963-9050-D9BC55ED785E}" destId="{A09820CC-C7DA-4747-9D31-0921DD8D244B}" srcOrd="0" destOrd="0" presId="urn:microsoft.com/office/officeart/2009/3/layout/HorizontalOrganizationChart"/>
    <dgm:cxn modelId="{E00E0C6F-5440-4A81-94BF-EAD678A04375}" srcId="{A61CC692-5D53-4E14-9D9C-E2793F5C5BB7}" destId="{B2646D6A-FA79-421D-BAD4-2C9904BEE0AD}" srcOrd="1" destOrd="0" parTransId="{A57BE3C5-833F-4B1A-9F4F-B003F9CD2C6B}" sibTransId="{8B4D0B7A-CE7E-40DC-AF24-D5563F5A9787}"/>
    <dgm:cxn modelId="{2433BC70-16CB-466E-949A-361822A83175}" type="presOf" srcId="{84C3B9E9-91F0-402E-BAC2-84387FE62FD1}" destId="{2B7D9A18-30A6-4F93-A943-4A1F4883716F}" srcOrd="0" destOrd="0" presId="urn:microsoft.com/office/officeart/2009/3/layout/HorizontalOrganizationChart"/>
    <dgm:cxn modelId="{39DB5776-9FCA-4EB2-8724-9D66D3F759B7}" type="presOf" srcId="{5EDBFD90-DA62-4C92-9479-17CF80342654}" destId="{BDF98924-36F5-413D-A4B1-265341AE0AFB}" srcOrd="1" destOrd="0" presId="urn:microsoft.com/office/officeart/2009/3/layout/HorizontalOrganizationChart"/>
    <dgm:cxn modelId="{78896979-610C-4332-B2BA-DF24966171CE}" srcId="{676D947E-2893-4C34-A827-F0400688DCFF}" destId="{A61CC692-5D53-4E14-9D9C-E2793F5C5BB7}" srcOrd="0" destOrd="0" parTransId="{DEAB9155-3189-46A0-876C-FE4F1B075A2D}" sibTransId="{C80D1585-563F-462E-B0E8-E4CDD8A38F5A}"/>
    <dgm:cxn modelId="{618AD459-03F9-4E10-AED3-35B3D61D1A5B}" srcId="{A61CC692-5D53-4E14-9D9C-E2793F5C5BB7}" destId="{D16D140D-48DF-4B8B-B35C-41FF946A83C0}" srcOrd="0" destOrd="0" parTransId="{206C8287-BBC0-4FA5-98B6-D799E172A267}" sibTransId="{6C7EAFAD-2F47-4E46-9374-35ADBACCCCE3}"/>
    <dgm:cxn modelId="{B676AE88-DACB-4680-9223-4D6B93DAE0F4}" type="presOf" srcId="{F77139D1-5F25-44BD-A19A-71AC59486D2B}" destId="{F248F29D-0EFB-404B-B4F8-75717F6651C5}" srcOrd="1" destOrd="0" presId="urn:microsoft.com/office/officeart/2009/3/layout/HorizontalOrganizationChart"/>
    <dgm:cxn modelId="{F6014E8E-FBC3-42FE-B928-444F8F256564}" type="presOf" srcId="{A61CC692-5D53-4E14-9D9C-E2793F5C5BB7}" destId="{2FEE3ED1-B416-42DC-BB79-82643DB446F3}" srcOrd="1" destOrd="0" presId="urn:microsoft.com/office/officeart/2009/3/layout/HorizontalOrganizationChart"/>
    <dgm:cxn modelId="{741DA7B3-DB5D-4502-B869-666693A8E59E}" srcId="{A61CC692-5D53-4E14-9D9C-E2793F5C5BB7}" destId="{F77139D1-5F25-44BD-A19A-71AC59486D2B}" srcOrd="3" destOrd="0" parTransId="{012D122A-FDE4-4963-9050-D9BC55ED785E}" sibTransId="{C6258058-C5C3-4D5E-B0FC-60F0126070DD}"/>
    <dgm:cxn modelId="{8A738EB4-6EF3-4029-83CF-7609DEAACA79}" type="presOf" srcId="{F77139D1-5F25-44BD-A19A-71AC59486D2B}" destId="{6BD09D5D-89FE-4AEB-B4E9-13745E9F9134}" srcOrd="0" destOrd="0" presId="urn:microsoft.com/office/officeart/2009/3/layout/HorizontalOrganizationChart"/>
    <dgm:cxn modelId="{4CB48BB8-4961-476C-A5A8-B22D3F305BC4}" type="presOf" srcId="{B3A19323-6979-4B08-AB32-9B1F678385C6}" destId="{CA246A8D-A052-4EFB-8FAC-2FD2DF06ABD3}" srcOrd="0" destOrd="0" presId="urn:microsoft.com/office/officeart/2009/3/layout/HorizontalOrganizationChart"/>
    <dgm:cxn modelId="{ECCF6ECD-F02C-40C1-BE8B-3AA939D288E4}" type="presOf" srcId="{676D947E-2893-4C34-A827-F0400688DCFF}" destId="{9A5738DA-9BF7-40FE-8D3D-732F781D0193}" srcOrd="0" destOrd="0" presId="urn:microsoft.com/office/officeart/2009/3/layout/HorizontalOrganizationChart"/>
    <dgm:cxn modelId="{C908A8D3-645D-4892-A3D1-B35DC3E01E81}" srcId="{A61CC692-5D53-4E14-9D9C-E2793F5C5BB7}" destId="{5EDBFD90-DA62-4C92-9479-17CF80342654}" srcOrd="4" destOrd="0" parTransId="{84C3B9E9-91F0-402E-BAC2-84387FE62FD1}" sibTransId="{A2A2F2A4-AC16-4A73-982D-601707662F6E}"/>
    <dgm:cxn modelId="{2A2FA6F2-0643-4C73-A305-55A040A1CE98}" type="presOf" srcId="{D16D140D-48DF-4B8B-B35C-41FF946A83C0}" destId="{E101D406-7006-49E3-B89F-24EC377B93FD}" srcOrd="0" destOrd="0" presId="urn:microsoft.com/office/officeart/2009/3/layout/HorizontalOrganizationChart"/>
    <dgm:cxn modelId="{C4B121F7-2129-45D9-9A10-2BA50A7BBC5E}" srcId="{A61CC692-5D53-4E14-9D9C-E2793F5C5BB7}" destId="{B3A19323-6979-4B08-AB32-9B1F678385C6}" srcOrd="2" destOrd="0" parTransId="{76F5F00B-9CF5-4A8A-A6C8-E27E78F1E49D}" sibTransId="{66356D92-D83E-493A-94A4-558F02A8E0E6}"/>
    <dgm:cxn modelId="{A52739FB-8602-4B07-9FB1-C65A28F9EC3C}" type="presOf" srcId="{206C8287-BBC0-4FA5-98B6-D799E172A267}" destId="{F38B4A34-A0C7-46E2-8024-FBEADF6D9A20}" srcOrd="0" destOrd="0" presId="urn:microsoft.com/office/officeart/2009/3/layout/HorizontalOrganizationChart"/>
    <dgm:cxn modelId="{88D5AFFD-CF46-498F-9EE3-A9708C7504D2}" type="presOf" srcId="{B2646D6A-FA79-421D-BAD4-2C9904BEE0AD}" destId="{F1FAD63B-16EE-4645-B859-FC0F2777DBA5}" srcOrd="1" destOrd="0" presId="urn:microsoft.com/office/officeart/2009/3/layout/HorizontalOrganizationChart"/>
    <dgm:cxn modelId="{4409AA46-1355-4EE7-9B51-45F5C9DA7079}" type="presParOf" srcId="{9A5738DA-9BF7-40FE-8D3D-732F781D0193}" destId="{F0B66409-5E11-408E-94AE-CF8F20107D1A}" srcOrd="0" destOrd="0" presId="urn:microsoft.com/office/officeart/2009/3/layout/HorizontalOrganizationChart"/>
    <dgm:cxn modelId="{A91349A5-8B57-4212-A339-658EAC735E62}" type="presParOf" srcId="{F0B66409-5E11-408E-94AE-CF8F20107D1A}" destId="{7770AB01-97C6-4D0A-BAAF-1ED05E033A6B}" srcOrd="0" destOrd="0" presId="urn:microsoft.com/office/officeart/2009/3/layout/HorizontalOrganizationChart"/>
    <dgm:cxn modelId="{496B3567-95BA-4130-B6FB-68011DED39C8}" type="presParOf" srcId="{7770AB01-97C6-4D0A-BAAF-1ED05E033A6B}" destId="{0B5E6071-02EE-4AB9-8013-84B304E5FCA3}" srcOrd="0" destOrd="0" presId="urn:microsoft.com/office/officeart/2009/3/layout/HorizontalOrganizationChart"/>
    <dgm:cxn modelId="{23BFC8E3-A2A5-40D0-B701-E7FA9A2DDE6C}" type="presParOf" srcId="{7770AB01-97C6-4D0A-BAAF-1ED05E033A6B}" destId="{2FEE3ED1-B416-42DC-BB79-82643DB446F3}" srcOrd="1" destOrd="0" presId="urn:microsoft.com/office/officeart/2009/3/layout/HorizontalOrganizationChart"/>
    <dgm:cxn modelId="{6C298D94-6701-4A43-A200-997275DD4DDF}" type="presParOf" srcId="{F0B66409-5E11-408E-94AE-CF8F20107D1A}" destId="{F0BCE77A-B6C7-47D0-A4AF-93BD61E23D3C}" srcOrd="1" destOrd="0" presId="urn:microsoft.com/office/officeart/2009/3/layout/HorizontalOrganizationChart"/>
    <dgm:cxn modelId="{6FF63367-491A-4A89-B677-6B26606EEBB2}" type="presParOf" srcId="{F0BCE77A-B6C7-47D0-A4AF-93BD61E23D3C}" destId="{F38B4A34-A0C7-46E2-8024-FBEADF6D9A20}" srcOrd="0" destOrd="0" presId="urn:microsoft.com/office/officeart/2009/3/layout/HorizontalOrganizationChart"/>
    <dgm:cxn modelId="{1A4423B8-AEAA-458A-94B1-7D4C647A46A4}" type="presParOf" srcId="{F0BCE77A-B6C7-47D0-A4AF-93BD61E23D3C}" destId="{A9AD3957-E861-4DE6-901A-20324EAC6B81}" srcOrd="1" destOrd="0" presId="urn:microsoft.com/office/officeart/2009/3/layout/HorizontalOrganizationChart"/>
    <dgm:cxn modelId="{2B10CD12-B10F-4719-9E63-D7CD33246063}" type="presParOf" srcId="{A9AD3957-E861-4DE6-901A-20324EAC6B81}" destId="{5F32A1A1-FBB7-406F-9E10-04C7989A3594}" srcOrd="0" destOrd="0" presId="urn:microsoft.com/office/officeart/2009/3/layout/HorizontalOrganizationChart"/>
    <dgm:cxn modelId="{B8F07229-2C04-4F28-B652-DDBE5E35B7F5}" type="presParOf" srcId="{5F32A1A1-FBB7-406F-9E10-04C7989A3594}" destId="{E101D406-7006-49E3-B89F-24EC377B93FD}" srcOrd="0" destOrd="0" presId="urn:microsoft.com/office/officeart/2009/3/layout/HorizontalOrganizationChart"/>
    <dgm:cxn modelId="{22F07337-9591-44D1-B781-BB3C5345BA09}" type="presParOf" srcId="{5F32A1A1-FBB7-406F-9E10-04C7989A3594}" destId="{E8553C1E-EF07-4F99-80A5-7042D8F9F410}" srcOrd="1" destOrd="0" presId="urn:microsoft.com/office/officeart/2009/3/layout/HorizontalOrganizationChart"/>
    <dgm:cxn modelId="{1AB003C0-EC2B-49C8-B05B-46BAA6FC51CB}" type="presParOf" srcId="{A9AD3957-E861-4DE6-901A-20324EAC6B81}" destId="{A876B816-0726-40D7-80B8-FACC8994F3F7}" srcOrd="1" destOrd="0" presId="urn:microsoft.com/office/officeart/2009/3/layout/HorizontalOrganizationChart"/>
    <dgm:cxn modelId="{F2F4B972-2E2D-44DE-9C43-0775F57A95AE}" type="presParOf" srcId="{A9AD3957-E861-4DE6-901A-20324EAC6B81}" destId="{36DBF658-B83D-4232-A455-C517B0661EFD}" srcOrd="2" destOrd="0" presId="urn:microsoft.com/office/officeart/2009/3/layout/HorizontalOrganizationChart"/>
    <dgm:cxn modelId="{264F7616-192B-45E1-B60E-61E127E60EE9}" type="presParOf" srcId="{F0BCE77A-B6C7-47D0-A4AF-93BD61E23D3C}" destId="{79EB2BBE-ECF5-4965-B92A-261162E0B745}" srcOrd="2" destOrd="0" presId="urn:microsoft.com/office/officeart/2009/3/layout/HorizontalOrganizationChart"/>
    <dgm:cxn modelId="{C436B417-C542-43A9-9B63-3A1114672B5F}" type="presParOf" srcId="{F0BCE77A-B6C7-47D0-A4AF-93BD61E23D3C}" destId="{12417D02-92EC-425E-8F14-71C0ADA4DDB9}" srcOrd="3" destOrd="0" presId="urn:microsoft.com/office/officeart/2009/3/layout/HorizontalOrganizationChart"/>
    <dgm:cxn modelId="{B5FF35B0-763A-47E5-8A76-93193F98B016}" type="presParOf" srcId="{12417D02-92EC-425E-8F14-71C0ADA4DDB9}" destId="{497D4F91-2367-4F81-9226-8CC434ACC670}" srcOrd="0" destOrd="0" presId="urn:microsoft.com/office/officeart/2009/3/layout/HorizontalOrganizationChart"/>
    <dgm:cxn modelId="{091AB60B-1A6A-41F3-A518-E9784BB4A867}" type="presParOf" srcId="{497D4F91-2367-4F81-9226-8CC434ACC670}" destId="{3A32CB6C-8379-4594-97AE-4A6A3ED23199}" srcOrd="0" destOrd="0" presId="urn:microsoft.com/office/officeart/2009/3/layout/HorizontalOrganizationChart"/>
    <dgm:cxn modelId="{1CF011E0-8ADC-4F94-AAAA-DBC34D9C68E9}" type="presParOf" srcId="{497D4F91-2367-4F81-9226-8CC434ACC670}" destId="{F1FAD63B-16EE-4645-B859-FC0F2777DBA5}" srcOrd="1" destOrd="0" presId="urn:microsoft.com/office/officeart/2009/3/layout/HorizontalOrganizationChart"/>
    <dgm:cxn modelId="{CFC88B65-3347-4ABB-8CA2-DC2CA11CFFC0}" type="presParOf" srcId="{12417D02-92EC-425E-8F14-71C0ADA4DDB9}" destId="{8FEB52BB-8A6A-4939-A6CA-B7C2D63E19F6}" srcOrd="1" destOrd="0" presId="urn:microsoft.com/office/officeart/2009/3/layout/HorizontalOrganizationChart"/>
    <dgm:cxn modelId="{615C31FD-3C38-40C3-BA2A-7B6F534B5018}" type="presParOf" srcId="{12417D02-92EC-425E-8F14-71C0ADA4DDB9}" destId="{9DC091AD-64D4-48E8-81C1-F74AF60E3ECC}" srcOrd="2" destOrd="0" presId="urn:microsoft.com/office/officeart/2009/3/layout/HorizontalOrganizationChart"/>
    <dgm:cxn modelId="{E0B30F27-8154-41A8-AA51-51D3D2D63057}" type="presParOf" srcId="{F0BCE77A-B6C7-47D0-A4AF-93BD61E23D3C}" destId="{E20D1009-21A6-4404-BDE2-BE3A9A675453}" srcOrd="4" destOrd="0" presId="urn:microsoft.com/office/officeart/2009/3/layout/HorizontalOrganizationChart"/>
    <dgm:cxn modelId="{7B9C7718-7AED-4598-8A45-5EFDA6E80DE8}" type="presParOf" srcId="{F0BCE77A-B6C7-47D0-A4AF-93BD61E23D3C}" destId="{264728AF-D2AE-48C0-8C0F-BCCCA7EF8905}" srcOrd="5" destOrd="0" presId="urn:microsoft.com/office/officeart/2009/3/layout/HorizontalOrganizationChart"/>
    <dgm:cxn modelId="{27611B66-5BE2-482A-9E94-2C5C52E63D3F}" type="presParOf" srcId="{264728AF-D2AE-48C0-8C0F-BCCCA7EF8905}" destId="{D0EA0D39-AEAF-449A-B07E-7F455B803268}" srcOrd="0" destOrd="0" presId="urn:microsoft.com/office/officeart/2009/3/layout/HorizontalOrganizationChart"/>
    <dgm:cxn modelId="{FF69E5F0-9D83-46AA-81EA-7B63E6643B32}" type="presParOf" srcId="{D0EA0D39-AEAF-449A-B07E-7F455B803268}" destId="{CA246A8D-A052-4EFB-8FAC-2FD2DF06ABD3}" srcOrd="0" destOrd="0" presId="urn:microsoft.com/office/officeart/2009/3/layout/HorizontalOrganizationChart"/>
    <dgm:cxn modelId="{86505BB9-78E2-441E-AFF9-44DE40B53DBA}" type="presParOf" srcId="{D0EA0D39-AEAF-449A-B07E-7F455B803268}" destId="{7689F4B8-6A4C-4F8E-947C-CC982C5E05A9}" srcOrd="1" destOrd="0" presId="urn:microsoft.com/office/officeart/2009/3/layout/HorizontalOrganizationChart"/>
    <dgm:cxn modelId="{C487FB53-994B-4A92-82A6-E6BA629B24F5}" type="presParOf" srcId="{264728AF-D2AE-48C0-8C0F-BCCCA7EF8905}" destId="{C6F6FFF4-0C3A-4DC9-97E3-5322ADF4357A}" srcOrd="1" destOrd="0" presId="urn:microsoft.com/office/officeart/2009/3/layout/HorizontalOrganizationChart"/>
    <dgm:cxn modelId="{C5C3F7B7-F633-49BB-80BD-7B2CAE3D2B3C}" type="presParOf" srcId="{264728AF-D2AE-48C0-8C0F-BCCCA7EF8905}" destId="{9ADD3375-05A9-45A5-BBA6-2EFE4CDBA28C}" srcOrd="2" destOrd="0" presId="urn:microsoft.com/office/officeart/2009/3/layout/HorizontalOrganizationChart"/>
    <dgm:cxn modelId="{C1B8AE6D-1FD4-4999-8275-722F46669F02}" type="presParOf" srcId="{F0BCE77A-B6C7-47D0-A4AF-93BD61E23D3C}" destId="{A09820CC-C7DA-4747-9D31-0921DD8D244B}" srcOrd="6" destOrd="0" presId="urn:microsoft.com/office/officeart/2009/3/layout/HorizontalOrganizationChart"/>
    <dgm:cxn modelId="{7703DCFF-FAC9-4AB8-86A6-220EDBEB9D5C}" type="presParOf" srcId="{F0BCE77A-B6C7-47D0-A4AF-93BD61E23D3C}" destId="{F11DAC46-91B3-4113-BA0D-B91A011F5B69}" srcOrd="7" destOrd="0" presId="urn:microsoft.com/office/officeart/2009/3/layout/HorizontalOrganizationChart"/>
    <dgm:cxn modelId="{B265BA2C-A72B-42EA-B441-082A98CBA6B2}" type="presParOf" srcId="{F11DAC46-91B3-4113-BA0D-B91A011F5B69}" destId="{574B3F99-BB12-41E8-9C7B-BAF38861E6F0}" srcOrd="0" destOrd="0" presId="urn:microsoft.com/office/officeart/2009/3/layout/HorizontalOrganizationChart"/>
    <dgm:cxn modelId="{3B7FA7EB-14B3-4053-9989-401BC29B0F49}" type="presParOf" srcId="{574B3F99-BB12-41E8-9C7B-BAF38861E6F0}" destId="{6BD09D5D-89FE-4AEB-B4E9-13745E9F9134}" srcOrd="0" destOrd="0" presId="urn:microsoft.com/office/officeart/2009/3/layout/HorizontalOrganizationChart"/>
    <dgm:cxn modelId="{1DCCCFAA-5F94-4F18-9DC8-7F9A516B3A13}" type="presParOf" srcId="{574B3F99-BB12-41E8-9C7B-BAF38861E6F0}" destId="{F248F29D-0EFB-404B-B4F8-75717F6651C5}" srcOrd="1" destOrd="0" presId="urn:microsoft.com/office/officeart/2009/3/layout/HorizontalOrganizationChart"/>
    <dgm:cxn modelId="{8C9AE089-A089-4820-9F63-7F35B1826D9E}" type="presParOf" srcId="{F11DAC46-91B3-4113-BA0D-B91A011F5B69}" destId="{1C702DCF-4875-4AF1-A5C1-083C6699711B}" srcOrd="1" destOrd="0" presId="urn:microsoft.com/office/officeart/2009/3/layout/HorizontalOrganizationChart"/>
    <dgm:cxn modelId="{EED54604-2593-4E8B-BF60-0E58F1CC02CC}" type="presParOf" srcId="{F11DAC46-91B3-4113-BA0D-B91A011F5B69}" destId="{D0CC9EE5-6237-4FFA-9A7D-27E8E9FAB2D4}" srcOrd="2" destOrd="0" presId="urn:microsoft.com/office/officeart/2009/3/layout/HorizontalOrganizationChart"/>
    <dgm:cxn modelId="{0848005F-7915-4D5D-994C-C13373CE8AB3}" type="presParOf" srcId="{F0BCE77A-B6C7-47D0-A4AF-93BD61E23D3C}" destId="{2B7D9A18-30A6-4F93-A943-4A1F4883716F}" srcOrd="8" destOrd="0" presId="urn:microsoft.com/office/officeart/2009/3/layout/HorizontalOrganizationChart"/>
    <dgm:cxn modelId="{4F2EBC24-8D0D-4ADD-B250-55DF584F1F10}" type="presParOf" srcId="{F0BCE77A-B6C7-47D0-A4AF-93BD61E23D3C}" destId="{EC9791A2-CFFD-4B60-87F7-15C005A22FE9}" srcOrd="9" destOrd="0" presId="urn:microsoft.com/office/officeart/2009/3/layout/HorizontalOrganizationChart"/>
    <dgm:cxn modelId="{6B103182-7CD0-457C-AF36-74908DFFC4C7}" type="presParOf" srcId="{EC9791A2-CFFD-4B60-87F7-15C005A22FE9}" destId="{0FBD1794-BAC8-4299-88D7-46E418179695}" srcOrd="0" destOrd="0" presId="urn:microsoft.com/office/officeart/2009/3/layout/HorizontalOrganizationChart"/>
    <dgm:cxn modelId="{12DFC767-0BBD-4AB4-875A-C1B7DD9357E9}" type="presParOf" srcId="{0FBD1794-BAC8-4299-88D7-46E418179695}" destId="{5E19FF5A-6D7F-466E-9AF9-7B7F2F043376}" srcOrd="0" destOrd="0" presId="urn:microsoft.com/office/officeart/2009/3/layout/HorizontalOrganizationChart"/>
    <dgm:cxn modelId="{2A264F79-82E7-4EC3-AD92-2401DC0F6900}" type="presParOf" srcId="{0FBD1794-BAC8-4299-88D7-46E418179695}" destId="{BDF98924-36F5-413D-A4B1-265341AE0AFB}" srcOrd="1" destOrd="0" presId="urn:microsoft.com/office/officeart/2009/3/layout/HorizontalOrganizationChart"/>
    <dgm:cxn modelId="{FFFBFEC9-7D2F-4D89-8C22-1A65B261690E}" type="presParOf" srcId="{EC9791A2-CFFD-4B60-87F7-15C005A22FE9}" destId="{5605139F-39A8-40C7-8720-DFC62001B6E6}" srcOrd="1" destOrd="0" presId="urn:microsoft.com/office/officeart/2009/3/layout/HorizontalOrganizationChart"/>
    <dgm:cxn modelId="{3D09B517-AB91-4F1E-9F17-09E0D2325160}" type="presParOf" srcId="{EC9791A2-CFFD-4B60-87F7-15C005A22FE9}" destId="{44047D1B-6E75-492A-9B37-A1DC9859B828}" srcOrd="2" destOrd="0" presId="urn:microsoft.com/office/officeart/2009/3/layout/HorizontalOrganizationChart"/>
    <dgm:cxn modelId="{71F1094D-7145-4255-A00F-C7708454DB9B}" type="presParOf" srcId="{F0B66409-5E11-408E-94AE-CF8F20107D1A}" destId="{085AC250-3402-4CE2-B6CE-8A372020CD6E}" srcOrd="2" destOrd="0" presId="urn:microsoft.com/office/officeart/2009/3/layout/Horizontal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6D947E-2893-4C34-A827-F0400688DCF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61CC692-5D53-4E14-9D9C-E2793F5C5BB7}">
      <dgm:prSet phldrT="[Texto]"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s-CO" sz="900" b="1">
              <a:solidFill>
                <a:schemeClr val="bg1"/>
              </a:solidFill>
              <a:latin typeface="+mj-lt"/>
            </a:rPr>
            <a:t>Atención Primaria en Salud</a:t>
          </a:r>
          <a:endParaRPr lang="es-ES" sz="900" b="1">
            <a:solidFill>
              <a:schemeClr val="bg1"/>
            </a:solidFill>
            <a:latin typeface="+mj-lt"/>
          </a:endParaRPr>
        </a:p>
      </dgm:t>
    </dgm:pt>
    <dgm:pt modelId="{DEAB9155-3189-46A0-876C-FE4F1B075A2D}" type="parTrans" cxnId="{78896979-610C-4332-B2BA-DF24966171CE}">
      <dgm:prSet/>
      <dgm:spPr/>
      <dgm:t>
        <a:bodyPr/>
        <a:lstStyle/>
        <a:p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C80D1585-563F-462E-B0E8-E4CDD8A38F5A}" type="sibTrans" cxnId="{78896979-610C-4332-B2BA-DF24966171CE}">
      <dgm:prSet/>
      <dgm:spPr/>
      <dgm:t>
        <a:bodyPr/>
        <a:lstStyle/>
        <a:p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D16D140D-48DF-4B8B-B35C-41FF946A83C0}">
      <dgm:prSet phldrT="[Texto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s-CO" sz="900" b="1">
              <a:solidFill>
                <a:schemeClr val="tx1"/>
              </a:solidFill>
              <a:latin typeface="+mj-lt"/>
            </a:rPr>
            <a:t>PRIMERA INFANCIA  - 1994</a:t>
          </a:r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206C8287-BBC0-4FA5-98B6-D799E172A267}" type="parTrans" cxnId="{618AD459-03F9-4E10-AED3-35B3D61D1A5B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6C7EAFAD-2F47-4E46-9374-35ADBACCCCE3}" type="sibTrans" cxnId="{618AD459-03F9-4E10-AED3-35B3D61D1A5B}">
      <dgm:prSet/>
      <dgm:spPr/>
      <dgm:t>
        <a:bodyPr/>
        <a:lstStyle/>
        <a:p>
          <a:endParaRPr lang="es-ES" sz="900" b="1">
            <a:solidFill>
              <a:schemeClr val="tx1"/>
            </a:solidFill>
            <a:latin typeface="+mj-lt"/>
          </a:endParaRPr>
        </a:p>
      </dgm:t>
    </dgm:pt>
    <dgm:pt modelId="{7D7A68BF-3C92-47AB-89B6-814848A1E16D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INFANCIA</a:t>
          </a:r>
          <a:r>
            <a:rPr lang="es-CO" sz="900" b="1" kern="1200">
              <a:solidFill>
                <a:schemeClr val="tx1"/>
              </a:solidFill>
              <a:latin typeface="+mj-lt"/>
            </a:rPr>
            <a:t>  - 3976</a:t>
          </a:r>
        </a:p>
      </dgm:t>
    </dgm:pt>
    <dgm:pt modelId="{32889FB7-1DEA-4242-8165-5D06B15A85DE}" type="parTrans" cxnId="{4ABD2699-3168-4B73-8492-286E00E2EBB6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356B6482-2071-4A22-8AB5-14579F5C91F5}" type="sibTrans" cxnId="{4ABD2699-3168-4B73-8492-286E00E2EBB6}">
      <dgm:prSet/>
      <dgm:spPr/>
      <dgm:t>
        <a:bodyPr/>
        <a:lstStyle/>
        <a:p>
          <a:endParaRPr lang="es-CO"/>
        </a:p>
      </dgm:t>
    </dgm:pt>
    <dgm:pt modelId="{D1A5E9AA-D707-4F18-9416-A1FD0C34F82F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ADOLESCENCIA  - 6119</a:t>
          </a:r>
        </a:p>
      </dgm:t>
    </dgm:pt>
    <dgm:pt modelId="{D41A34E6-4143-4562-BC2E-18D5F150F50A}" type="parTrans" cxnId="{45B5BBD7-C911-4D45-8F8F-919CA01BA383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FD73528C-34C8-43A9-AE93-CE7A5BBF2F76}" type="sibTrans" cxnId="{45B5BBD7-C911-4D45-8F8F-919CA01BA383}">
      <dgm:prSet/>
      <dgm:spPr/>
      <dgm:t>
        <a:bodyPr/>
        <a:lstStyle/>
        <a:p>
          <a:endParaRPr lang="es-CO"/>
        </a:p>
      </dgm:t>
    </dgm:pt>
    <dgm:pt modelId="{2A273A5F-1AB2-4172-A90D-ACBAEE52A47B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JUVENTUD - 8764</a:t>
          </a:r>
        </a:p>
      </dgm:t>
    </dgm:pt>
    <dgm:pt modelId="{D11CAC29-9FB2-4B18-8188-D160F6D1894C}" type="parTrans" cxnId="{B0A0407D-868D-46DF-9FE7-623450DE3153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73EEC4CF-A6C0-4140-B907-8BE6C4B1B169}" type="sibTrans" cxnId="{B0A0407D-868D-46DF-9FE7-623450DE3153}">
      <dgm:prSet/>
      <dgm:spPr/>
      <dgm:t>
        <a:bodyPr/>
        <a:lstStyle/>
        <a:p>
          <a:endParaRPr lang="es-CO"/>
        </a:p>
      </dgm:t>
    </dgm:pt>
    <dgm:pt modelId="{77B0A329-22B1-463A-B1AB-6685BCF96855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ADULTEZ  - 40200</a:t>
          </a:r>
        </a:p>
      </dgm:t>
    </dgm:pt>
    <dgm:pt modelId="{AB74F386-1797-4096-A932-780F2B3F7FFF}" type="parTrans" cxnId="{1157CAB4-67D2-453F-9747-1DC14B9ADED1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1333A0AB-BABB-47F4-B869-F9F5DE6FBA29}" type="sibTrans" cxnId="{1157CAB4-67D2-453F-9747-1DC14B9ADED1}">
      <dgm:prSet/>
      <dgm:spPr/>
      <dgm:t>
        <a:bodyPr/>
        <a:lstStyle/>
        <a:p>
          <a:endParaRPr lang="es-CO"/>
        </a:p>
      </dgm:t>
    </dgm:pt>
    <dgm:pt modelId="{B6D42D0E-D34C-46FF-AC70-1819EA2230F6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VEJEZ  - 35363</a:t>
          </a:r>
        </a:p>
      </dgm:t>
    </dgm:pt>
    <dgm:pt modelId="{ADE51A59-421D-42DD-929E-A1F651218932}" type="parTrans" cxnId="{6EB95218-15A9-41FD-A589-B4BF6EA2A5DA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191E8B31-21E1-4BC7-93C9-C3ACCE836268}" type="sibTrans" cxnId="{6EB95218-15A9-41FD-A589-B4BF6EA2A5DA}">
      <dgm:prSet/>
      <dgm:spPr/>
      <dgm:t>
        <a:bodyPr/>
        <a:lstStyle/>
        <a:p>
          <a:endParaRPr lang="es-CO"/>
        </a:p>
      </dgm:t>
    </dgm:pt>
    <dgm:pt modelId="{4C02FAF6-03FD-446E-804B-B85EA64113C3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MATERNO PERINATAL  - 159</a:t>
          </a:r>
        </a:p>
      </dgm:t>
    </dgm:pt>
    <dgm:pt modelId="{6280E292-416D-4DE0-AF4D-01BCEEEACA60}" type="parTrans" cxnId="{B2E1D8F6-5B08-4EB4-B639-76F67823DF87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052CB776-7E56-4F4A-8A05-E078B5A24326}" type="sibTrans" cxnId="{B2E1D8F6-5B08-4EB4-B639-76F67823DF87}">
      <dgm:prSet/>
      <dgm:spPr/>
      <dgm:t>
        <a:bodyPr/>
        <a:lstStyle/>
        <a:p>
          <a:endParaRPr lang="es-CO"/>
        </a:p>
      </dgm:t>
    </dgm:pt>
    <dgm:pt modelId="{7BEA33CE-C217-45FC-B0AF-1562F1B2818F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SALUD MENTAL  - 4262</a:t>
          </a:r>
        </a:p>
      </dgm:t>
    </dgm:pt>
    <dgm:pt modelId="{CB81BEA1-2216-46FA-9370-67841EB444F5}" type="parTrans" cxnId="{8EAB42A2-C4CE-4CBB-9AEE-2769A4286483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A8183663-805D-46F6-B266-46DF8F233255}" type="sibTrans" cxnId="{8EAB42A2-C4CE-4CBB-9AEE-2769A4286483}">
      <dgm:prSet/>
      <dgm:spPr/>
      <dgm:t>
        <a:bodyPr/>
        <a:lstStyle/>
        <a:p>
          <a:endParaRPr lang="es-CO"/>
        </a:p>
      </dgm:t>
    </dgm:pt>
    <dgm:pt modelId="{2FE78838-5F71-4F71-9D1F-35FCF3190700}">
      <dgm:prSet custT="1"/>
      <dgm:spPr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gm:spPr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ENFOQUE DIFERENCIAL - DISCAPACIDAD (585) - VCA (20019) -  ETNOEDUCADORES - 235</a:t>
          </a:r>
        </a:p>
      </dgm:t>
    </dgm:pt>
    <dgm:pt modelId="{96DFA5F3-1045-40AE-8B79-EECC2E1677D4}" type="parTrans" cxnId="{67CC9439-068F-41B0-B761-CB6BDC64BC62}">
      <dgm:prSet/>
      <dgm:spPr>
        <a:ln>
          <a:solidFill>
            <a:srgbClr val="000000"/>
          </a:solidFill>
        </a:ln>
      </dgm:spPr>
      <dgm:t>
        <a:bodyPr/>
        <a:lstStyle/>
        <a:p>
          <a:endParaRPr lang="es-CO"/>
        </a:p>
      </dgm:t>
    </dgm:pt>
    <dgm:pt modelId="{95DEB494-AF9C-41BD-B436-3C233923758F}" type="sibTrans" cxnId="{67CC9439-068F-41B0-B761-CB6BDC64BC62}">
      <dgm:prSet/>
      <dgm:spPr/>
      <dgm:t>
        <a:bodyPr/>
        <a:lstStyle/>
        <a:p>
          <a:endParaRPr lang="es-CO"/>
        </a:p>
      </dgm:t>
    </dgm:pt>
    <dgm:pt modelId="{9A5738DA-9BF7-40FE-8D3D-732F781D0193}" type="pres">
      <dgm:prSet presAssocID="{676D947E-2893-4C34-A827-F0400688DC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B66409-5E11-408E-94AE-CF8F20107D1A}" type="pres">
      <dgm:prSet presAssocID="{A61CC692-5D53-4E14-9D9C-E2793F5C5BB7}" presName="hierRoot1" presStyleCnt="0">
        <dgm:presLayoutVars>
          <dgm:hierBranch val="init"/>
        </dgm:presLayoutVars>
      </dgm:prSet>
      <dgm:spPr/>
    </dgm:pt>
    <dgm:pt modelId="{7770AB01-97C6-4D0A-BAAF-1ED05E033A6B}" type="pres">
      <dgm:prSet presAssocID="{A61CC692-5D53-4E14-9D9C-E2793F5C5BB7}" presName="rootComposite1" presStyleCnt="0"/>
      <dgm:spPr/>
    </dgm:pt>
    <dgm:pt modelId="{0B5E6071-02EE-4AB9-8013-84B304E5FCA3}" type="pres">
      <dgm:prSet presAssocID="{A61CC692-5D53-4E14-9D9C-E2793F5C5BB7}" presName="rootText1" presStyleLbl="node0" presStyleIdx="0" presStyleCnt="1" custScaleX="179313" custScaleY="153758">
        <dgm:presLayoutVars>
          <dgm:chPref val="3"/>
        </dgm:presLayoutVars>
      </dgm:prSet>
      <dgm:spPr>
        <a:prstGeom prst="roundRect">
          <a:avLst/>
        </a:prstGeom>
      </dgm:spPr>
    </dgm:pt>
    <dgm:pt modelId="{2FEE3ED1-B416-42DC-BB79-82643DB446F3}" type="pres">
      <dgm:prSet presAssocID="{A61CC692-5D53-4E14-9D9C-E2793F5C5BB7}" presName="rootConnector1" presStyleLbl="node1" presStyleIdx="0" presStyleCnt="0"/>
      <dgm:spPr/>
    </dgm:pt>
    <dgm:pt modelId="{F0BCE77A-B6C7-47D0-A4AF-93BD61E23D3C}" type="pres">
      <dgm:prSet presAssocID="{A61CC692-5D53-4E14-9D9C-E2793F5C5BB7}" presName="hierChild2" presStyleCnt="0"/>
      <dgm:spPr/>
    </dgm:pt>
    <dgm:pt modelId="{F38B4A34-A0C7-46E2-8024-FBEADF6D9A20}" type="pres">
      <dgm:prSet presAssocID="{206C8287-BBC0-4FA5-98B6-D799E172A267}" presName="Name64" presStyleLbl="parChTrans1D2" presStyleIdx="0" presStyleCnt="9"/>
      <dgm:spPr/>
    </dgm:pt>
    <dgm:pt modelId="{A9AD3957-E861-4DE6-901A-20324EAC6B81}" type="pres">
      <dgm:prSet presAssocID="{D16D140D-48DF-4B8B-B35C-41FF946A83C0}" presName="hierRoot2" presStyleCnt="0">
        <dgm:presLayoutVars>
          <dgm:hierBranch val="init"/>
        </dgm:presLayoutVars>
      </dgm:prSet>
      <dgm:spPr/>
    </dgm:pt>
    <dgm:pt modelId="{5F32A1A1-FBB7-406F-9E10-04C7989A3594}" type="pres">
      <dgm:prSet presAssocID="{D16D140D-48DF-4B8B-B35C-41FF946A83C0}" presName="rootComposite" presStyleCnt="0"/>
      <dgm:spPr/>
    </dgm:pt>
    <dgm:pt modelId="{E101D406-7006-49E3-B89F-24EC377B93FD}" type="pres">
      <dgm:prSet presAssocID="{D16D140D-48DF-4B8B-B35C-41FF946A83C0}" presName="rootText" presStyleLbl="node2" presStyleIdx="0" presStyleCnt="9" custScaleX="240321" custScaleY="93308">
        <dgm:presLayoutVars>
          <dgm:chPref val="3"/>
        </dgm:presLayoutVars>
      </dgm:prSet>
      <dgm:spPr>
        <a:prstGeom prst="roundRect">
          <a:avLst/>
        </a:prstGeom>
      </dgm:spPr>
    </dgm:pt>
    <dgm:pt modelId="{E8553C1E-EF07-4F99-80A5-7042D8F9F410}" type="pres">
      <dgm:prSet presAssocID="{D16D140D-48DF-4B8B-B35C-41FF946A83C0}" presName="rootConnector" presStyleLbl="node2" presStyleIdx="0" presStyleCnt="9"/>
      <dgm:spPr/>
    </dgm:pt>
    <dgm:pt modelId="{A876B816-0726-40D7-80B8-FACC8994F3F7}" type="pres">
      <dgm:prSet presAssocID="{D16D140D-48DF-4B8B-B35C-41FF946A83C0}" presName="hierChild4" presStyleCnt="0"/>
      <dgm:spPr/>
    </dgm:pt>
    <dgm:pt modelId="{36DBF658-B83D-4232-A455-C517B0661EFD}" type="pres">
      <dgm:prSet presAssocID="{D16D140D-48DF-4B8B-B35C-41FF946A83C0}" presName="hierChild5" presStyleCnt="0"/>
      <dgm:spPr/>
    </dgm:pt>
    <dgm:pt modelId="{D1DC7B75-F2D6-405F-AE19-48D8BAF5E7ED}" type="pres">
      <dgm:prSet presAssocID="{32889FB7-1DEA-4242-8165-5D06B15A85DE}" presName="Name64" presStyleLbl="parChTrans1D2" presStyleIdx="1" presStyleCnt="9"/>
      <dgm:spPr/>
    </dgm:pt>
    <dgm:pt modelId="{9C9D2050-25EC-4E43-9DA4-359B3200E2ED}" type="pres">
      <dgm:prSet presAssocID="{7D7A68BF-3C92-47AB-89B6-814848A1E16D}" presName="hierRoot2" presStyleCnt="0">
        <dgm:presLayoutVars>
          <dgm:hierBranch val="init"/>
        </dgm:presLayoutVars>
      </dgm:prSet>
      <dgm:spPr/>
    </dgm:pt>
    <dgm:pt modelId="{14CCF40A-EE49-4045-B497-EF0C25EF2044}" type="pres">
      <dgm:prSet presAssocID="{7D7A68BF-3C92-47AB-89B6-814848A1E16D}" presName="rootComposite" presStyleCnt="0"/>
      <dgm:spPr/>
    </dgm:pt>
    <dgm:pt modelId="{BD9E89E4-242C-4F5A-876D-9CDF8C4839C8}" type="pres">
      <dgm:prSet presAssocID="{7D7A68BF-3C92-47AB-89B6-814848A1E16D}" presName="rootText" presStyleLbl="node2" presStyleIdx="1" presStyleCnt="9" custScaleX="175380">
        <dgm:presLayoutVars>
          <dgm:chPref val="3"/>
        </dgm:presLayoutVars>
      </dgm:prSet>
      <dgm:spPr>
        <a:xfrm>
          <a:off x="1656890" y="318078"/>
          <a:ext cx="1356736" cy="235947"/>
        </a:xfrm>
        <a:prstGeom prst="roundRect">
          <a:avLst/>
        </a:prstGeom>
      </dgm:spPr>
    </dgm:pt>
    <dgm:pt modelId="{83D57533-8C51-420F-820B-6F0382DAB88C}" type="pres">
      <dgm:prSet presAssocID="{7D7A68BF-3C92-47AB-89B6-814848A1E16D}" presName="rootConnector" presStyleLbl="node2" presStyleIdx="1" presStyleCnt="9"/>
      <dgm:spPr/>
    </dgm:pt>
    <dgm:pt modelId="{788F53B3-A9D6-405D-888E-3F617DF17C6D}" type="pres">
      <dgm:prSet presAssocID="{7D7A68BF-3C92-47AB-89B6-814848A1E16D}" presName="hierChild4" presStyleCnt="0"/>
      <dgm:spPr/>
    </dgm:pt>
    <dgm:pt modelId="{9F3E061D-8775-4AF2-8EFA-13C9B57C18A6}" type="pres">
      <dgm:prSet presAssocID="{7D7A68BF-3C92-47AB-89B6-814848A1E16D}" presName="hierChild5" presStyleCnt="0"/>
      <dgm:spPr/>
    </dgm:pt>
    <dgm:pt modelId="{441287E9-7A2B-487B-A203-92E8025457F7}" type="pres">
      <dgm:prSet presAssocID="{D41A34E6-4143-4562-BC2E-18D5F150F50A}" presName="Name64" presStyleLbl="parChTrans1D2" presStyleIdx="2" presStyleCnt="9"/>
      <dgm:spPr/>
    </dgm:pt>
    <dgm:pt modelId="{8DA7587E-497C-4276-8BFA-B322D95505BB}" type="pres">
      <dgm:prSet presAssocID="{D1A5E9AA-D707-4F18-9416-A1FD0C34F82F}" presName="hierRoot2" presStyleCnt="0">
        <dgm:presLayoutVars>
          <dgm:hierBranch val="init"/>
        </dgm:presLayoutVars>
      </dgm:prSet>
      <dgm:spPr/>
    </dgm:pt>
    <dgm:pt modelId="{580F85B7-2F87-430A-BCF5-31BAD35D9B39}" type="pres">
      <dgm:prSet presAssocID="{D1A5E9AA-D707-4F18-9416-A1FD0C34F82F}" presName="rootComposite" presStyleCnt="0"/>
      <dgm:spPr/>
    </dgm:pt>
    <dgm:pt modelId="{59E230EC-E291-4E38-B094-FD3112F45571}" type="pres">
      <dgm:prSet presAssocID="{D1A5E9AA-D707-4F18-9416-A1FD0C34F82F}" presName="rootText" presStyleLbl="node2" presStyleIdx="2" presStyleCnt="9" custScaleX="225247">
        <dgm:presLayoutVars>
          <dgm:chPref val="3"/>
        </dgm:presLayoutVars>
      </dgm:prSet>
      <dgm:spPr>
        <a:xfrm>
          <a:off x="1656890" y="650726"/>
          <a:ext cx="1742507" cy="235947"/>
        </a:xfrm>
        <a:prstGeom prst="roundRect">
          <a:avLst/>
        </a:prstGeom>
      </dgm:spPr>
    </dgm:pt>
    <dgm:pt modelId="{F001C382-3F7C-4ADF-963B-D01F40AA0A6A}" type="pres">
      <dgm:prSet presAssocID="{D1A5E9AA-D707-4F18-9416-A1FD0C34F82F}" presName="rootConnector" presStyleLbl="node2" presStyleIdx="2" presStyleCnt="9"/>
      <dgm:spPr/>
    </dgm:pt>
    <dgm:pt modelId="{DB69076C-FF90-4314-8C8F-6BF1EC4FD2C5}" type="pres">
      <dgm:prSet presAssocID="{D1A5E9AA-D707-4F18-9416-A1FD0C34F82F}" presName="hierChild4" presStyleCnt="0"/>
      <dgm:spPr/>
    </dgm:pt>
    <dgm:pt modelId="{EEC23378-19D1-40B0-8B26-4C657A53E778}" type="pres">
      <dgm:prSet presAssocID="{D1A5E9AA-D707-4F18-9416-A1FD0C34F82F}" presName="hierChild5" presStyleCnt="0"/>
      <dgm:spPr/>
    </dgm:pt>
    <dgm:pt modelId="{2A3F7EC4-8A5C-41E1-8521-A3BB983773AB}" type="pres">
      <dgm:prSet presAssocID="{D11CAC29-9FB2-4B18-8188-D160F6D1894C}" presName="Name64" presStyleLbl="parChTrans1D2" presStyleIdx="3" presStyleCnt="9"/>
      <dgm:spPr/>
    </dgm:pt>
    <dgm:pt modelId="{11F5FB8A-D837-4615-AE09-6DC30AC7F853}" type="pres">
      <dgm:prSet presAssocID="{2A273A5F-1AB2-4172-A90D-ACBAEE52A47B}" presName="hierRoot2" presStyleCnt="0">
        <dgm:presLayoutVars>
          <dgm:hierBranch val="init"/>
        </dgm:presLayoutVars>
      </dgm:prSet>
      <dgm:spPr/>
    </dgm:pt>
    <dgm:pt modelId="{3C09B691-BF5A-4460-9BD7-908A5518C90F}" type="pres">
      <dgm:prSet presAssocID="{2A273A5F-1AB2-4172-A90D-ACBAEE52A47B}" presName="rootComposite" presStyleCnt="0"/>
      <dgm:spPr/>
    </dgm:pt>
    <dgm:pt modelId="{D7D4A4F6-3CE0-4474-9CB7-C8A760A59360}" type="pres">
      <dgm:prSet presAssocID="{2A273A5F-1AB2-4172-A90D-ACBAEE52A47B}" presName="rootText" presStyleLbl="node2" presStyleIdx="3" presStyleCnt="9" custScaleX="175380">
        <dgm:presLayoutVars>
          <dgm:chPref val="3"/>
        </dgm:presLayoutVars>
      </dgm:prSet>
      <dgm:spPr>
        <a:xfrm>
          <a:off x="1656890" y="983373"/>
          <a:ext cx="1356736" cy="235947"/>
        </a:xfrm>
        <a:prstGeom prst="roundRect">
          <a:avLst/>
        </a:prstGeom>
      </dgm:spPr>
    </dgm:pt>
    <dgm:pt modelId="{B5D2C369-D629-4CDC-8620-89096A4F198E}" type="pres">
      <dgm:prSet presAssocID="{2A273A5F-1AB2-4172-A90D-ACBAEE52A47B}" presName="rootConnector" presStyleLbl="node2" presStyleIdx="3" presStyleCnt="9"/>
      <dgm:spPr/>
    </dgm:pt>
    <dgm:pt modelId="{54D9C603-8267-4FF2-8C7B-7C1A41EA4487}" type="pres">
      <dgm:prSet presAssocID="{2A273A5F-1AB2-4172-A90D-ACBAEE52A47B}" presName="hierChild4" presStyleCnt="0"/>
      <dgm:spPr/>
    </dgm:pt>
    <dgm:pt modelId="{1FA10A05-11FE-4A96-8CAD-E35CD3A9E847}" type="pres">
      <dgm:prSet presAssocID="{2A273A5F-1AB2-4172-A90D-ACBAEE52A47B}" presName="hierChild5" presStyleCnt="0"/>
      <dgm:spPr/>
    </dgm:pt>
    <dgm:pt modelId="{83919BED-B9D5-4E20-987B-5BFA2254337D}" type="pres">
      <dgm:prSet presAssocID="{AB74F386-1797-4096-A932-780F2B3F7FFF}" presName="Name64" presStyleLbl="parChTrans1D2" presStyleIdx="4" presStyleCnt="9"/>
      <dgm:spPr/>
    </dgm:pt>
    <dgm:pt modelId="{D30F51E0-A797-430D-B8A3-0912DE7FCC7D}" type="pres">
      <dgm:prSet presAssocID="{77B0A329-22B1-463A-B1AB-6685BCF96855}" presName="hierRoot2" presStyleCnt="0">
        <dgm:presLayoutVars>
          <dgm:hierBranch val="init"/>
        </dgm:presLayoutVars>
      </dgm:prSet>
      <dgm:spPr/>
    </dgm:pt>
    <dgm:pt modelId="{10526E91-8BE2-45BC-98FE-10CFBBF0BE36}" type="pres">
      <dgm:prSet presAssocID="{77B0A329-22B1-463A-B1AB-6685BCF96855}" presName="rootComposite" presStyleCnt="0"/>
      <dgm:spPr/>
    </dgm:pt>
    <dgm:pt modelId="{2EB8DD57-C373-48A4-A89C-E037EEAA1DCC}" type="pres">
      <dgm:prSet presAssocID="{77B0A329-22B1-463A-B1AB-6685BCF96855}" presName="rootText" presStyleLbl="node2" presStyleIdx="4" presStyleCnt="9" custScaleX="175380">
        <dgm:presLayoutVars>
          <dgm:chPref val="3"/>
        </dgm:presLayoutVars>
      </dgm:prSet>
      <dgm:spPr>
        <a:xfrm>
          <a:off x="1656890" y="1316020"/>
          <a:ext cx="1356736" cy="235947"/>
        </a:xfrm>
        <a:prstGeom prst="roundRect">
          <a:avLst/>
        </a:prstGeom>
      </dgm:spPr>
    </dgm:pt>
    <dgm:pt modelId="{D5159349-E355-4D19-800B-E77F3411DADA}" type="pres">
      <dgm:prSet presAssocID="{77B0A329-22B1-463A-B1AB-6685BCF96855}" presName="rootConnector" presStyleLbl="node2" presStyleIdx="4" presStyleCnt="9"/>
      <dgm:spPr/>
    </dgm:pt>
    <dgm:pt modelId="{41A0B6D2-CA0D-46EA-B3B1-19D676843C21}" type="pres">
      <dgm:prSet presAssocID="{77B0A329-22B1-463A-B1AB-6685BCF96855}" presName="hierChild4" presStyleCnt="0"/>
      <dgm:spPr/>
    </dgm:pt>
    <dgm:pt modelId="{3C285380-E19B-47FE-936B-92101BD09F3B}" type="pres">
      <dgm:prSet presAssocID="{77B0A329-22B1-463A-B1AB-6685BCF96855}" presName="hierChild5" presStyleCnt="0"/>
      <dgm:spPr/>
    </dgm:pt>
    <dgm:pt modelId="{63E6F30D-242B-4EF2-991C-1F263CB1D4B4}" type="pres">
      <dgm:prSet presAssocID="{ADE51A59-421D-42DD-929E-A1F651218932}" presName="Name64" presStyleLbl="parChTrans1D2" presStyleIdx="5" presStyleCnt="9"/>
      <dgm:spPr/>
    </dgm:pt>
    <dgm:pt modelId="{96666A5E-DB4A-4C4A-A8F3-6C606F7F8543}" type="pres">
      <dgm:prSet presAssocID="{B6D42D0E-D34C-46FF-AC70-1819EA2230F6}" presName="hierRoot2" presStyleCnt="0">
        <dgm:presLayoutVars>
          <dgm:hierBranch val="init"/>
        </dgm:presLayoutVars>
      </dgm:prSet>
      <dgm:spPr/>
    </dgm:pt>
    <dgm:pt modelId="{F9934081-2924-4BC6-A403-3D726FE188BC}" type="pres">
      <dgm:prSet presAssocID="{B6D42D0E-D34C-46FF-AC70-1819EA2230F6}" presName="rootComposite" presStyleCnt="0"/>
      <dgm:spPr/>
    </dgm:pt>
    <dgm:pt modelId="{0F3B82EE-884B-42D0-82AD-92CEFBD819E7}" type="pres">
      <dgm:prSet presAssocID="{B6D42D0E-D34C-46FF-AC70-1819EA2230F6}" presName="rootText" presStyleLbl="node2" presStyleIdx="5" presStyleCnt="9" custScaleX="139091">
        <dgm:presLayoutVars>
          <dgm:chPref val="3"/>
        </dgm:presLayoutVars>
      </dgm:prSet>
      <dgm:spPr>
        <a:xfrm>
          <a:off x="1656890" y="1648668"/>
          <a:ext cx="1076005" cy="235947"/>
        </a:xfrm>
        <a:prstGeom prst="roundRect">
          <a:avLst/>
        </a:prstGeom>
      </dgm:spPr>
    </dgm:pt>
    <dgm:pt modelId="{8776C395-A10E-477D-8088-4CDB0B61695A}" type="pres">
      <dgm:prSet presAssocID="{B6D42D0E-D34C-46FF-AC70-1819EA2230F6}" presName="rootConnector" presStyleLbl="node2" presStyleIdx="5" presStyleCnt="9"/>
      <dgm:spPr/>
    </dgm:pt>
    <dgm:pt modelId="{D8E340C5-A31E-4E4C-857F-4A59584C569F}" type="pres">
      <dgm:prSet presAssocID="{B6D42D0E-D34C-46FF-AC70-1819EA2230F6}" presName="hierChild4" presStyleCnt="0"/>
      <dgm:spPr/>
    </dgm:pt>
    <dgm:pt modelId="{E24A6766-3A63-479C-90DA-1D0F4CA9EFF8}" type="pres">
      <dgm:prSet presAssocID="{B6D42D0E-D34C-46FF-AC70-1819EA2230F6}" presName="hierChild5" presStyleCnt="0"/>
      <dgm:spPr/>
    </dgm:pt>
    <dgm:pt modelId="{4C5F791C-F387-4EA0-862A-BD5F820BBF57}" type="pres">
      <dgm:prSet presAssocID="{6280E292-416D-4DE0-AF4D-01BCEEEACA60}" presName="Name64" presStyleLbl="parChTrans1D2" presStyleIdx="6" presStyleCnt="9"/>
      <dgm:spPr/>
    </dgm:pt>
    <dgm:pt modelId="{99A78CDC-5C1D-42F2-8E71-04BC57E7F622}" type="pres">
      <dgm:prSet presAssocID="{4C02FAF6-03FD-446E-804B-B85EA64113C3}" presName="hierRoot2" presStyleCnt="0">
        <dgm:presLayoutVars>
          <dgm:hierBranch val="init"/>
        </dgm:presLayoutVars>
      </dgm:prSet>
      <dgm:spPr/>
    </dgm:pt>
    <dgm:pt modelId="{16DB166A-259D-4E5C-B83E-9EA5C670FE2B}" type="pres">
      <dgm:prSet presAssocID="{4C02FAF6-03FD-446E-804B-B85EA64113C3}" presName="rootComposite" presStyleCnt="0"/>
      <dgm:spPr/>
    </dgm:pt>
    <dgm:pt modelId="{55B63C35-1FF8-4268-A334-9598322BD421}" type="pres">
      <dgm:prSet presAssocID="{4C02FAF6-03FD-446E-804B-B85EA64113C3}" presName="rootText" presStyleLbl="node2" presStyleIdx="6" presStyleCnt="9" custScaleX="253422">
        <dgm:presLayoutVars>
          <dgm:chPref val="3"/>
        </dgm:presLayoutVars>
      </dgm:prSet>
      <dgm:spPr>
        <a:xfrm>
          <a:off x="1656890" y="1981315"/>
          <a:ext cx="1960468" cy="235947"/>
        </a:xfrm>
        <a:prstGeom prst="roundRect">
          <a:avLst/>
        </a:prstGeom>
      </dgm:spPr>
    </dgm:pt>
    <dgm:pt modelId="{ED8C6952-5F38-4DD6-8D1A-D382D0BB51C0}" type="pres">
      <dgm:prSet presAssocID="{4C02FAF6-03FD-446E-804B-B85EA64113C3}" presName="rootConnector" presStyleLbl="node2" presStyleIdx="6" presStyleCnt="9"/>
      <dgm:spPr/>
    </dgm:pt>
    <dgm:pt modelId="{4A86C70C-5D93-4CE4-97BE-163D9D96EBC7}" type="pres">
      <dgm:prSet presAssocID="{4C02FAF6-03FD-446E-804B-B85EA64113C3}" presName="hierChild4" presStyleCnt="0"/>
      <dgm:spPr/>
    </dgm:pt>
    <dgm:pt modelId="{DF8C23DD-76CC-47CF-A6B6-E0DDB9ECEB58}" type="pres">
      <dgm:prSet presAssocID="{4C02FAF6-03FD-446E-804B-B85EA64113C3}" presName="hierChild5" presStyleCnt="0"/>
      <dgm:spPr/>
    </dgm:pt>
    <dgm:pt modelId="{4E1D95B6-2BD7-4C42-AB69-2874784493E4}" type="pres">
      <dgm:prSet presAssocID="{CB81BEA1-2216-46FA-9370-67841EB444F5}" presName="Name64" presStyleLbl="parChTrans1D2" presStyleIdx="7" presStyleCnt="9"/>
      <dgm:spPr/>
    </dgm:pt>
    <dgm:pt modelId="{6C0AAE78-7F76-4F94-A33A-62919A2C5884}" type="pres">
      <dgm:prSet presAssocID="{7BEA33CE-C217-45FC-B0AF-1562F1B2818F}" presName="hierRoot2" presStyleCnt="0">
        <dgm:presLayoutVars>
          <dgm:hierBranch val="init"/>
        </dgm:presLayoutVars>
      </dgm:prSet>
      <dgm:spPr/>
    </dgm:pt>
    <dgm:pt modelId="{EC7E77A3-C397-4EEC-82F9-046C5215BB43}" type="pres">
      <dgm:prSet presAssocID="{7BEA33CE-C217-45FC-B0AF-1562F1B2818F}" presName="rootComposite" presStyleCnt="0"/>
      <dgm:spPr/>
    </dgm:pt>
    <dgm:pt modelId="{D87F2AC5-5B39-4F04-9797-467ABA291C38}" type="pres">
      <dgm:prSet presAssocID="{7BEA33CE-C217-45FC-B0AF-1562F1B2818F}" presName="rootText" presStyleLbl="node2" presStyleIdx="7" presStyleCnt="9" custScaleX="214025">
        <dgm:presLayoutVars>
          <dgm:chPref val="3"/>
        </dgm:presLayoutVars>
      </dgm:prSet>
      <dgm:spPr>
        <a:xfrm>
          <a:off x="1656890" y="2313962"/>
          <a:ext cx="1655693" cy="235947"/>
        </a:xfrm>
        <a:prstGeom prst="roundRect">
          <a:avLst/>
        </a:prstGeom>
      </dgm:spPr>
    </dgm:pt>
    <dgm:pt modelId="{1240A6E4-D59A-4A87-9F05-A58BA0A0B6C2}" type="pres">
      <dgm:prSet presAssocID="{7BEA33CE-C217-45FC-B0AF-1562F1B2818F}" presName="rootConnector" presStyleLbl="node2" presStyleIdx="7" presStyleCnt="9"/>
      <dgm:spPr/>
    </dgm:pt>
    <dgm:pt modelId="{ABB99C8C-5DDA-4F23-BE04-28AEE3199B30}" type="pres">
      <dgm:prSet presAssocID="{7BEA33CE-C217-45FC-B0AF-1562F1B2818F}" presName="hierChild4" presStyleCnt="0"/>
      <dgm:spPr/>
    </dgm:pt>
    <dgm:pt modelId="{011835B4-6A2F-44D7-967B-AE52A333B2E8}" type="pres">
      <dgm:prSet presAssocID="{7BEA33CE-C217-45FC-B0AF-1562F1B2818F}" presName="hierChild5" presStyleCnt="0"/>
      <dgm:spPr/>
    </dgm:pt>
    <dgm:pt modelId="{994501A2-4ABB-4369-9052-AF9BC27492B9}" type="pres">
      <dgm:prSet presAssocID="{96DFA5F3-1045-40AE-8B79-EECC2E1677D4}" presName="Name64" presStyleLbl="parChTrans1D2" presStyleIdx="8" presStyleCnt="9"/>
      <dgm:spPr/>
    </dgm:pt>
    <dgm:pt modelId="{7A1BEB21-06B5-4B02-87C7-7654E4435730}" type="pres">
      <dgm:prSet presAssocID="{2FE78838-5F71-4F71-9D1F-35FCF3190700}" presName="hierRoot2" presStyleCnt="0">
        <dgm:presLayoutVars>
          <dgm:hierBranch val="init"/>
        </dgm:presLayoutVars>
      </dgm:prSet>
      <dgm:spPr/>
    </dgm:pt>
    <dgm:pt modelId="{8202EC13-5AFF-4DF9-8AE3-6832DAD32346}" type="pres">
      <dgm:prSet presAssocID="{2FE78838-5F71-4F71-9D1F-35FCF3190700}" presName="rootComposite" presStyleCnt="0"/>
      <dgm:spPr/>
    </dgm:pt>
    <dgm:pt modelId="{49B2A60B-C46C-420F-8C5B-22B1E8B661D5}" type="pres">
      <dgm:prSet presAssocID="{2FE78838-5F71-4F71-9D1F-35FCF3190700}" presName="rootText" presStyleLbl="node2" presStyleIdx="8" presStyleCnt="9" custScaleX="287799">
        <dgm:presLayoutVars>
          <dgm:chPref val="3"/>
        </dgm:presLayoutVars>
      </dgm:prSet>
      <dgm:spPr>
        <a:xfrm>
          <a:off x="1656890" y="2646610"/>
          <a:ext cx="2226408" cy="235947"/>
        </a:xfrm>
        <a:prstGeom prst="roundRect">
          <a:avLst/>
        </a:prstGeom>
      </dgm:spPr>
    </dgm:pt>
    <dgm:pt modelId="{97700918-D63D-47E2-8506-971181646F39}" type="pres">
      <dgm:prSet presAssocID="{2FE78838-5F71-4F71-9D1F-35FCF3190700}" presName="rootConnector" presStyleLbl="node2" presStyleIdx="8" presStyleCnt="9"/>
      <dgm:spPr/>
    </dgm:pt>
    <dgm:pt modelId="{101C19CD-0517-464B-A33A-24177EE0C45C}" type="pres">
      <dgm:prSet presAssocID="{2FE78838-5F71-4F71-9D1F-35FCF3190700}" presName="hierChild4" presStyleCnt="0"/>
      <dgm:spPr/>
    </dgm:pt>
    <dgm:pt modelId="{A2222A6B-BE16-4007-8574-CA36F175597C}" type="pres">
      <dgm:prSet presAssocID="{2FE78838-5F71-4F71-9D1F-35FCF3190700}" presName="hierChild5" presStyleCnt="0"/>
      <dgm:spPr/>
    </dgm:pt>
    <dgm:pt modelId="{085AC250-3402-4CE2-B6CE-8A372020CD6E}" type="pres">
      <dgm:prSet presAssocID="{A61CC692-5D53-4E14-9D9C-E2793F5C5BB7}" presName="hierChild3" presStyleCnt="0"/>
      <dgm:spPr/>
    </dgm:pt>
  </dgm:ptLst>
  <dgm:cxnLst>
    <dgm:cxn modelId="{CD784703-8B37-4835-AD26-230D83DEAA7C}" type="presOf" srcId="{7D7A68BF-3C92-47AB-89B6-814848A1E16D}" destId="{BD9E89E4-242C-4F5A-876D-9CDF8C4839C8}" srcOrd="0" destOrd="0" presId="urn:microsoft.com/office/officeart/2009/3/layout/HorizontalOrganizationChart"/>
    <dgm:cxn modelId="{C7364A07-3782-4E55-958F-C72303A49C78}" type="presOf" srcId="{D16D140D-48DF-4B8B-B35C-41FF946A83C0}" destId="{E8553C1E-EF07-4F99-80A5-7042D8F9F410}" srcOrd="1" destOrd="0" presId="urn:microsoft.com/office/officeart/2009/3/layout/HorizontalOrganizationChart"/>
    <dgm:cxn modelId="{211AF50A-61A6-4BD6-AB72-6CAAAC91507F}" type="presOf" srcId="{77B0A329-22B1-463A-B1AB-6685BCF96855}" destId="{2EB8DD57-C373-48A4-A89C-E037EEAA1DCC}" srcOrd="0" destOrd="0" presId="urn:microsoft.com/office/officeart/2009/3/layout/HorizontalOrganizationChart"/>
    <dgm:cxn modelId="{6EB95218-15A9-41FD-A589-B4BF6EA2A5DA}" srcId="{A61CC692-5D53-4E14-9D9C-E2793F5C5BB7}" destId="{B6D42D0E-D34C-46FF-AC70-1819EA2230F6}" srcOrd="5" destOrd="0" parTransId="{ADE51A59-421D-42DD-929E-A1F651218932}" sibTransId="{191E8B31-21E1-4BC7-93C9-C3ACCE836268}"/>
    <dgm:cxn modelId="{5BC0461E-C48D-4111-A9D0-51E94B34E294}" type="presOf" srcId="{2FE78838-5F71-4F71-9D1F-35FCF3190700}" destId="{49B2A60B-C46C-420F-8C5B-22B1E8B661D5}" srcOrd="0" destOrd="0" presId="urn:microsoft.com/office/officeart/2009/3/layout/HorizontalOrganizationChart"/>
    <dgm:cxn modelId="{E241CE27-2DF5-40B3-9959-6EE3978D50C5}" type="presOf" srcId="{A61CC692-5D53-4E14-9D9C-E2793F5C5BB7}" destId="{0B5E6071-02EE-4AB9-8013-84B304E5FCA3}" srcOrd="0" destOrd="0" presId="urn:microsoft.com/office/officeart/2009/3/layout/HorizontalOrganizationChart"/>
    <dgm:cxn modelId="{F7E6462E-A768-485E-80A6-472F4221AF6F}" type="presOf" srcId="{D11CAC29-9FB2-4B18-8188-D160F6D1894C}" destId="{2A3F7EC4-8A5C-41E1-8521-A3BB983773AB}" srcOrd="0" destOrd="0" presId="urn:microsoft.com/office/officeart/2009/3/layout/HorizontalOrganizationChart"/>
    <dgm:cxn modelId="{518BE335-A744-4C46-806D-65E834842D35}" type="presOf" srcId="{D41A34E6-4143-4562-BC2E-18D5F150F50A}" destId="{441287E9-7A2B-487B-A203-92E8025457F7}" srcOrd="0" destOrd="0" presId="urn:microsoft.com/office/officeart/2009/3/layout/HorizontalOrganizationChart"/>
    <dgm:cxn modelId="{C9546F36-2C4F-4483-B5B8-920E7229E056}" type="presOf" srcId="{96DFA5F3-1045-40AE-8B79-EECC2E1677D4}" destId="{994501A2-4ABB-4369-9052-AF9BC27492B9}" srcOrd="0" destOrd="0" presId="urn:microsoft.com/office/officeart/2009/3/layout/HorizontalOrganizationChart"/>
    <dgm:cxn modelId="{CE87E136-6F17-4789-8042-6F5AAD5EFA69}" type="presOf" srcId="{2A273A5F-1AB2-4172-A90D-ACBAEE52A47B}" destId="{B5D2C369-D629-4CDC-8620-89096A4F198E}" srcOrd="1" destOrd="0" presId="urn:microsoft.com/office/officeart/2009/3/layout/HorizontalOrganizationChart"/>
    <dgm:cxn modelId="{67CC9439-068F-41B0-B761-CB6BDC64BC62}" srcId="{A61CC692-5D53-4E14-9D9C-E2793F5C5BB7}" destId="{2FE78838-5F71-4F71-9D1F-35FCF3190700}" srcOrd="8" destOrd="0" parTransId="{96DFA5F3-1045-40AE-8B79-EECC2E1677D4}" sibTransId="{95DEB494-AF9C-41BD-B436-3C233923758F}"/>
    <dgm:cxn modelId="{D1C3485B-9C86-41AA-9368-A94B68B6F6A7}" type="presOf" srcId="{CB81BEA1-2216-46FA-9370-67841EB444F5}" destId="{4E1D95B6-2BD7-4C42-AB69-2874784493E4}" srcOrd="0" destOrd="0" presId="urn:microsoft.com/office/officeart/2009/3/layout/HorizontalOrganizationChart"/>
    <dgm:cxn modelId="{3A056869-CB93-412F-B333-1EC193D1363D}" type="presOf" srcId="{6280E292-416D-4DE0-AF4D-01BCEEEACA60}" destId="{4C5F791C-F387-4EA0-862A-BD5F820BBF57}" srcOrd="0" destOrd="0" presId="urn:microsoft.com/office/officeart/2009/3/layout/HorizontalOrganizationChart"/>
    <dgm:cxn modelId="{47DFF84B-A227-49A4-B943-D105BD0BFFB5}" type="presOf" srcId="{D1A5E9AA-D707-4F18-9416-A1FD0C34F82F}" destId="{F001C382-3F7C-4ADF-963B-D01F40AA0A6A}" srcOrd="1" destOrd="0" presId="urn:microsoft.com/office/officeart/2009/3/layout/HorizontalOrganizationChart"/>
    <dgm:cxn modelId="{4B64BC73-DB05-4378-892E-308276C7045D}" type="presOf" srcId="{D1A5E9AA-D707-4F18-9416-A1FD0C34F82F}" destId="{59E230EC-E291-4E38-B094-FD3112F45571}" srcOrd="0" destOrd="0" presId="urn:microsoft.com/office/officeart/2009/3/layout/HorizontalOrganizationChart"/>
    <dgm:cxn modelId="{59364775-3858-4EE0-BF56-3E521CEB5131}" type="presOf" srcId="{B6D42D0E-D34C-46FF-AC70-1819EA2230F6}" destId="{8776C395-A10E-477D-8088-4CDB0B61695A}" srcOrd="1" destOrd="0" presId="urn:microsoft.com/office/officeart/2009/3/layout/HorizontalOrganizationChart"/>
    <dgm:cxn modelId="{BA682D57-0CEA-4DB0-91B3-D25FF28CAB55}" type="presOf" srcId="{7BEA33CE-C217-45FC-B0AF-1562F1B2818F}" destId="{D87F2AC5-5B39-4F04-9797-467ABA291C38}" srcOrd="0" destOrd="0" presId="urn:microsoft.com/office/officeart/2009/3/layout/HorizontalOrganizationChart"/>
    <dgm:cxn modelId="{8B509057-7444-4043-B353-556629FF8A62}" type="presOf" srcId="{B6D42D0E-D34C-46FF-AC70-1819EA2230F6}" destId="{0F3B82EE-884B-42D0-82AD-92CEFBD819E7}" srcOrd="0" destOrd="0" presId="urn:microsoft.com/office/officeart/2009/3/layout/HorizontalOrganizationChart"/>
    <dgm:cxn modelId="{CDD1A878-EE32-4FB0-8150-D9293DF7FD56}" type="presOf" srcId="{2A273A5F-1AB2-4172-A90D-ACBAEE52A47B}" destId="{D7D4A4F6-3CE0-4474-9CB7-C8A760A59360}" srcOrd="0" destOrd="0" presId="urn:microsoft.com/office/officeart/2009/3/layout/HorizontalOrganizationChart"/>
    <dgm:cxn modelId="{78896979-610C-4332-B2BA-DF24966171CE}" srcId="{676D947E-2893-4C34-A827-F0400688DCFF}" destId="{A61CC692-5D53-4E14-9D9C-E2793F5C5BB7}" srcOrd="0" destOrd="0" parTransId="{DEAB9155-3189-46A0-876C-FE4F1B075A2D}" sibTransId="{C80D1585-563F-462E-B0E8-E4CDD8A38F5A}"/>
    <dgm:cxn modelId="{618AD459-03F9-4E10-AED3-35B3D61D1A5B}" srcId="{A61CC692-5D53-4E14-9D9C-E2793F5C5BB7}" destId="{D16D140D-48DF-4B8B-B35C-41FF946A83C0}" srcOrd="0" destOrd="0" parTransId="{206C8287-BBC0-4FA5-98B6-D799E172A267}" sibTransId="{6C7EAFAD-2F47-4E46-9374-35ADBACCCCE3}"/>
    <dgm:cxn modelId="{B0A0407D-868D-46DF-9FE7-623450DE3153}" srcId="{A61CC692-5D53-4E14-9D9C-E2793F5C5BB7}" destId="{2A273A5F-1AB2-4172-A90D-ACBAEE52A47B}" srcOrd="3" destOrd="0" parTransId="{D11CAC29-9FB2-4B18-8188-D160F6D1894C}" sibTransId="{73EEC4CF-A6C0-4140-B907-8BE6C4B1B169}"/>
    <dgm:cxn modelId="{F23E358B-A22A-4D19-8F02-842A9A2276FA}" type="presOf" srcId="{4C02FAF6-03FD-446E-804B-B85EA64113C3}" destId="{ED8C6952-5F38-4DD6-8D1A-D382D0BB51C0}" srcOrd="1" destOrd="0" presId="urn:microsoft.com/office/officeart/2009/3/layout/HorizontalOrganizationChart"/>
    <dgm:cxn modelId="{F6014E8E-FBC3-42FE-B928-444F8F256564}" type="presOf" srcId="{A61CC692-5D53-4E14-9D9C-E2793F5C5BB7}" destId="{2FEE3ED1-B416-42DC-BB79-82643DB446F3}" srcOrd="1" destOrd="0" presId="urn:microsoft.com/office/officeart/2009/3/layout/HorizontalOrganizationChart"/>
    <dgm:cxn modelId="{4ABD2699-3168-4B73-8492-286E00E2EBB6}" srcId="{A61CC692-5D53-4E14-9D9C-E2793F5C5BB7}" destId="{7D7A68BF-3C92-47AB-89B6-814848A1E16D}" srcOrd="1" destOrd="0" parTransId="{32889FB7-1DEA-4242-8165-5D06B15A85DE}" sibTransId="{356B6482-2071-4A22-8AB5-14579F5C91F5}"/>
    <dgm:cxn modelId="{A8E4C69D-C15F-40DB-A271-D1D824878296}" type="presOf" srcId="{7D7A68BF-3C92-47AB-89B6-814848A1E16D}" destId="{83D57533-8C51-420F-820B-6F0382DAB88C}" srcOrd="1" destOrd="0" presId="urn:microsoft.com/office/officeart/2009/3/layout/HorizontalOrganizationChart"/>
    <dgm:cxn modelId="{8EAB42A2-C4CE-4CBB-9AEE-2769A4286483}" srcId="{A61CC692-5D53-4E14-9D9C-E2793F5C5BB7}" destId="{7BEA33CE-C217-45FC-B0AF-1562F1B2818F}" srcOrd="7" destOrd="0" parTransId="{CB81BEA1-2216-46FA-9370-67841EB444F5}" sibTransId="{A8183663-805D-46F6-B266-46DF8F233255}"/>
    <dgm:cxn modelId="{ED9776AD-C0DB-481D-A622-8AE18EC95C11}" type="presOf" srcId="{4C02FAF6-03FD-446E-804B-B85EA64113C3}" destId="{55B63C35-1FF8-4268-A334-9598322BD421}" srcOrd="0" destOrd="0" presId="urn:microsoft.com/office/officeart/2009/3/layout/HorizontalOrganizationChart"/>
    <dgm:cxn modelId="{1157CAB4-67D2-453F-9747-1DC14B9ADED1}" srcId="{A61CC692-5D53-4E14-9D9C-E2793F5C5BB7}" destId="{77B0A329-22B1-463A-B1AB-6685BCF96855}" srcOrd="4" destOrd="0" parTransId="{AB74F386-1797-4096-A932-780F2B3F7FFF}" sibTransId="{1333A0AB-BABB-47F4-B869-F9F5DE6FBA29}"/>
    <dgm:cxn modelId="{485F29BC-7B3F-4A6A-B684-EA7FFAE204EB}" type="presOf" srcId="{32889FB7-1DEA-4242-8165-5D06B15A85DE}" destId="{D1DC7B75-F2D6-405F-AE19-48D8BAF5E7ED}" srcOrd="0" destOrd="0" presId="urn:microsoft.com/office/officeart/2009/3/layout/HorizontalOrganizationChart"/>
    <dgm:cxn modelId="{ECCF6ECD-F02C-40C1-BE8B-3AA939D288E4}" type="presOf" srcId="{676D947E-2893-4C34-A827-F0400688DCFF}" destId="{9A5738DA-9BF7-40FE-8D3D-732F781D0193}" srcOrd="0" destOrd="0" presId="urn:microsoft.com/office/officeart/2009/3/layout/HorizontalOrganizationChart"/>
    <dgm:cxn modelId="{10339CD5-7447-4460-94EC-7E4C22826B6F}" type="presOf" srcId="{ADE51A59-421D-42DD-929E-A1F651218932}" destId="{63E6F30D-242B-4EF2-991C-1F263CB1D4B4}" srcOrd="0" destOrd="0" presId="urn:microsoft.com/office/officeart/2009/3/layout/HorizontalOrganizationChart"/>
    <dgm:cxn modelId="{45B5BBD7-C911-4D45-8F8F-919CA01BA383}" srcId="{A61CC692-5D53-4E14-9D9C-E2793F5C5BB7}" destId="{D1A5E9AA-D707-4F18-9416-A1FD0C34F82F}" srcOrd="2" destOrd="0" parTransId="{D41A34E6-4143-4562-BC2E-18D5F150F50A}" sibTransId="{FD73528C-34C8-43A9-AE93-CE7A5BBF2F76}"/>
    <dgm:cxn modelId="{7A3F7FD9-CF2D-4B17-8043-1956F7DFD2D2}" type="presOf" srcId="{77B0A329-22B1-463A-B1AB-6685BCF96855}" destId="{D5159349-E355-4D19-800B-E77F3411DADA}" srcOrd="1" destOrd="0" presId="urn:microsoft.com/office/officeart/2009/3/layout/HorizontalOrganizationChart"/>
    <dgm:cxn modelId="{2C7551E1-B02D-4DA5-B71C-A912E9CDE554}" type="presOf" srcId="{7BEA33CE-C217-45FC-B0AF-1562F1B2818F}" destId="{1240A6E4-D59A-4A87-9F05-A58BA0A0B6C2}" srcOrd="1" destOrd="0" presId="urn:microsoft.com/office/officeart/2009/3/layout/HorizontalOrganizationChart"/>
    <dgm:cxn modelId="{A221FCED-4FC0-47D2-BB79-779DA79E9582}" type="presOf" srcId="{2FE78838-5F71-4F71-9D1F-35FCF3190700}" destId="{97700918-D63D-47E2-8506-971181646F39}" srcOrd="1" destOrd="0" presId="urn:microsoft.com/office/officeart/2009/3/layout/HorizontalOrganizationChart"/>
    <dgm:cxn modelId="{74A85EF0-F4A5-43E0-A7F9-9F9D3201F1B3}" type="presOf" srcId="{AB74F386-1797-4096-A932-780F2B3F7FFF}" destId="{83919BED-B9D5-4E20-987B-5BFA2254337D}" srcOrd="0" destOrd="0" presId="urn:microsoft.com/office/officeart/2009/3/layout/HorizontalOrganizationChart"/>
    <dgm:cxn modelId="{2A2FA6F2-0643-4C73-A305-55A040A1CE98}" type="presOf" srcId="{D16D140D-48DF-4B8B-B35C-41FF946A83C0}" destId="{E101D406-7006-49E3-B89F-24EC377B93FD}" srcOrd="0" destOrd="0" presId="urn:microsoft.com/office/officeart/2009/3/layout/HorizontalOrganizationChart"/>
    <dgm:cxn modelId="{B2E1D8F6-5B08-4EB4-B639-76F67823DF87}" srcId="{A61CC692-5D53-4E14-9D9C-E2793F5C5BB7}" destId="{4C02FAF6-03FD-446E-804B-B85EA64113C3}" srcOrd="6" destOrd="0" parTransId="{6280E292-416D-4DE0-AF4D-01BCEEEACA60}" sibTransId="{052CB776-7E56-4F4A-8A05-E078B5A24326}"/>
    <dgm:cxn modelId="{A52739FB-8602-4B07-9FB1-C65A28F9EC3C}" type="presOf" srcId="{206C8287-BBC0-4FA5-98B6-D799E172A267}" destId="{F38B4A34-A0C7-46E2-8024-FBEADF6D9A20}" srcOrd="0" destOrd="0" presId="urn:microsoft.com/office/officeart/2009/3/layout/HorizontalOrganizationChart"/>
    <dgm:cxn modelId="{4409AA46-1355-4EE7-9B51-45F5C9DA7079}" type="presParOf" srcId="{9A5738DA-9BF7-40FE-8D3D-732F781D0193}" destId="{F0B66409-5E11-408E-94AE-CF8F20107D1A}" srcOrd="0" destOrd="0" presId="urn:microsoft.com/office/officeart/2009/3/layout/HorizontalOrganizationChart"/>
    <dgm:cxn modelId="{A91349A5-8B57-4212-A339-658EAC735E62}" type="presParOf" srcId="{F0B66409-5E11-408E-94AE-CF8F20107D1A}" destId="{7770AB01-97C6-4D0A-BAAF-1ED05E033A6B}" srcOrd="0" destOrd="0" presId="urn:microsoft.com/office/officeart/2009/3/layout/HorizontalOrganizationChart"/>
    <dgm:cxn modelId="{496B3567-95BA-4130-B6FB-68011DED39C8}" type="presParOf" srcId="{7770AB01-97C6-4D0A-BAAF-1ED05E033A6B}" destId="{0B5E6071-02EE-4AB9-8013-84B304E5FCA3}" srcOrd="0" destOrd="0" presId="urn:microsoft.com/office/officeart/2009/3/layout/HorizontalOrganizationChart"/>
    <dgm:cxn modelId="{23BFC8E3-A2A5-40D0-B701-E7FA9A2DDE6C}" type="presParOf" srcId="{7770AB01-97C6-4D0A-BAAF-1ED05E033A6B}" destId="{2FEE3ED1-B416-42DC-BB79-82643DB446F3}" srcOrd="1" destOrd="0" presId="urn:microsoft.com/office/officeart/2009/3/layout/HorizontalOrganizationChart"/>
    <dgm:cxn modelId="{6C298D94-6701-4A43-A200-997275DD4DDF}" type="presParOf" srcId="{F0B66409-5E11-408E-94AE-CF8F20107D1A}" destId="{F0BCE77A-B6C7-47D0-A4AF-93BD61E23D3C}" srcOrd="1" destOrd="0" presId="urn:microsoft.com/office/officeart/2009/3/layout/HorizontalOrganizationChart"/>
    <dgm:cxn modelId="{6FF63367-491A-4A89-B677-6B26606EEBB2}" type="presParOf" srcId="{F0BCE77A-B6C7-47D0-A4AF-93BD61E23D3C}" destId="{F38B4A34-A0C7-46E2-8024-FBEADF6D9A20}" srcOrd="0" destOrd="0" presId="urn:microsoft.com/office/officeart/2009/3/layout/HorizontalOrganizationChart"/>
    <dgm:cxn modelId="{1A4423B8-AEAA-458A-94B1-7D4C647A46A4}" type="presParOf" srcId="{F0BCE77A-B6C7-47D0-A4AF-93BD61E23D3C}" destId="{A9AD3957-E861-4DE6-901A-20324EAC6B81}" srcOrd="1" destOrd="0" presId="urn:microsoft.com/office/officeart/2009/3/layout/HorizontalOrganizationChart"/>
    <dgm:cxn modelId="{2B10CD12-B10F-4719-9E63-D7CD33246063}" type="presParOf" srcId="{A9AD3957-E861-4DE6-901A-20324EAC6B81}" destId="{5F32A1A1-FBB7-406F-9E10-04C7989A3594}" srcOrd="0" destOrd="0" presId="urn:microsoft.com/office/officeart/2009/3/layout/HorizontalOrganizationChart"/>
    <dgm:cxn modelId="{B8F07229-2C04-4F28-B652-DDBE5E35B7F5}" type="presParOf" srcId="{5F32A1A1-FBB7-406F-9E10-04C7989A3594}" destId="{E101D406-7006-49E3-B89F-24EC377B93FD}" srcOrd="0" destOrd="0" presId="urn:microsoft.com/office/officeart/2009/3/layout/HorizontalOrganizationChart"/>
    <dgm:cxn modelId="{22F07337-9591-44D1-B781-BB3C5345BA09}" type="presParOf" srcId="{5F32A1A1-FBB7-406F-9E10-04C7989A3594}" destId="{E8553C1E-EF07-4F99-80A5-7042D8F9F410}" srcOrd="1" destOrd="0" presId="urn:microsoft.com/office/officeart/2009/3/layout/HorizontalOrganizationChart"/>
    <dgm:cxn modelId="{1AB003C0-EC2B-49C8-B05B-46BAA6FC51CB}" type="presParOf" srcId="{A9AD3957-E861-4DE6-901A-20324EAC6B81}" destId="{A876B816-0726-40D7-80B8-FACC8994F3F7}" srcOrd="1" destOrd="0" presId="urn:microsoft.com/office/officeart/2009/3/layout/HorizontalOrganizationChart"/>
    <dgm:cxn modelId="{F2F4B972-2E2D-44DE-9C43-0775F57A95AE}" type="presParOf" srcId="{A9AD3957-E861-4DE6-901A-20324EAC6B81}" destId="{36DBF658-B83D-4232-A455-C517B0661EFD}" srcOrd="2" destOrd="0" presId="urn:microsoft.com/office/officeart/2009/3/layout/HorizontalOrganizationChart"/>
    <dgm:cxn modelId="{51893242-0D6C-4021-8DB5-BBDA1CDF94C8}" type="presParOf" srcId="{F0BCE77A-B6C7-47D0-A4AF-93BD61E23D3C}" destId="{D1DC7B75-F2D6-405F-AE19-48D8BAF5E7ED}" srcOrd="2" destOrd="0" presId="urn:microsoft.com/office/officeart/2009/3/layout/HorizontalOrganizationChart"/>
    <dgm:cxn modelId="{3202740F-7CB8-4495-9888-7720759EF8B0}" type="presParOf" srcId="{F0BCE77A-B6C7-47D0-A4AF-93BD61E23D3C}" destId="{9C9D2050-25EC-4E43-9DA4-359B3200E2ED}" srcOrd="3" destOrd="0" presId="urn:microsoft.com/office/officeart/2009/3/layout/HorizontalOrganizationChart"/>
    <dgm:cxn modelId="{64E5E1B7-5AFB-48B2-AD84-3081FEDAC273}" type="presParOf" srcId="{9C9D2050-25EC-4E43-9DA4-359B3200E2ED}" destId="{14CCF40A-EE49-4045-B497-EF0C25EF2044}" srcOrd="0" destOrd="0" presId="urn:microsoft.com/office/officeart/2009/3/layout/HorizontalOrganizationChart"/>
    <dgm:cxn modelId="{F89139D4-5B7F-4CF9-9282-8AF9E7ECA84D}" type="presParOf" srcId="{14CCF40A-EE49-4045-B497-EF0C25EF2044}" destId="{BD9E89E4-242C-4F5A-876D-9CDF8C4839C8}" srcOrd="0" destOrd="0" presId="urn:microsoft.com/office/officeart/2009/3/layout/HorizontalOrganizationChart"/>
    <dgm:cxn modelId="{5A0BC64B-7EF5-4BFF-BBB3-1EDA0E295B7A}" type="presParOf" srcId="{14CCF40A-EE49-4045-B497-EF0C25EF2044}" destId="{83D57533-8C51-420F-820B-6F0382DAB88C}" srcOrd="1" destOrd="0" presId="urn:microsoft.com/office/officeart/2009/3/layout/HorizontalOrganizationChart"/>
    <dgm:cxn modelId="{FCAF3998-E645-437A-A197-AC9FBE2FEA54}" type="presParOf" srcId="{9C9D2050-25EC-4E43-9DA4-359B3200E2ED}" destId="{788F53B3-A9D6-405D-888E-3F617DF17C6D}" srcOrd="1" destOrd="0" presId="urn:microsoft.com/office/officeart/2009/3/layout/HorizontalOrganizationChart"/>
    <dgm:cxn modelId="{B8416A2D-80D5-4A59-BC6F-141D0517AADA}" type="presParOf" srcId="{9C9D2050-25EC-4E43-9DA4-359B3200E2ED}" destId="{9F3E061D-8775-4AF2-8EFA-13C9B57C18A6}" srcOrd="2" destOrd="0" presId="urn:microsoft.com/office/officeart/2009/3/layout/HorizontalOrganizationChart"/>
    <dgm:cxn modelId="{60A60052-FD9D-4F62-9680-6D11C0D98261}" type="presParOf" srcId="{F0BCE77A-B6C7-47D0-A4AF-93BD61E23D3C}" destId="{441287E9-7A2B-487B-A203-92E8025457F7}" srcOrd="4" destOrd="0" presId="urn:microsoft.com/office/officeart/2009/3/layout/HorizontalOrganizationChart"/>
    <dgm:cxn modelId="{CB140C5B-F472-4D85-A23C-E845088ADCC7}" type="presParOf" srcId="{F0BCE77A-B6C7-47D0-A4AF-93BD61E23D3C}" destId="{8DA7587E-497C-4276-8BFA-B322D95505BB}" srcOrd="5" destOrd="0" presId="urn:microsoft.com/office/officeart/2009/3/layout/HorizontalOrganizationChart"/>
    <dgm:cxn modelId="{6197D36D-857D-4B77-B1BB-38EB38C7B7F0}" type="presParOf" srcId="{8DA7587E-497C-4276-8BFA-B322D95505BB}" destId="{580F85B7-2F87-430A-BCF5-31BAD35D9B39}" srcOrd="0" destOrd="0" presId="urn:microsoft.com/office/officeart/2009/3/layout/HorizontalOrganizationChart"/>
    <dgm:cxn modelId="{D5BD8C17-DE9D-4F0F-99F6-1C14BB43AF3E}" type="presParOf" srcId="{580F85B7-2F87-430A-BCF5-31BAD35D9B39}" destId="{59E230EC-E291-4E38-B094-FD3112F45571}" srcOrd="0" destOrd="0" presId="urn:microsoft.com/office/officeart/2009/3/layout/HorizontalOrganizationChart"/>
    <dgm:cxn modelId="{C79AE6CA-51D8-488C-BA91-F4CAA61AD0EF}" type="presParOf" srcId="{580F85B7-2F87-430A-BCF5-31BAD35D9B39}" destId="{F001C382-3F7C-4ADF-963B-D01F40AA0A6A}" srcOrd="1" destOrd="0" presId="urn:microsoft.com/office/officeart/2009/3/layout/HorizontalOrganizationChart"/>
    <dgm:cxn modelId="{C7BD4752-2B4A-4324-84A6-A35E56A06631}" type="presParOf" srcId="{8DA7587E-497C-4276-8BFA-B322D95505BB}" destId="{DB69076C-FF90-4314-8C8F-6BF1EC4FD2C5}" srcOrd="1" destOrd="0" presId="urn:microsoft.com/office/officeart/2009/3/layout/HorizontalOrganizationChart"/>
    <dgm:cxn modelId="{A3223E9D-FF5E-40D1-ABC7-74D52FBDC976}" type="presParOf" srcId="{8DA7587E-497C-4276-8BFA-B322D95505BB}" destId="{EEC23378-19D1-40B0-8B26-4C657A53E778}" srcOrd="2" destOrd="0" presId="urn:microsoft.com/office/officeart/2009/3/layout/HorizontalOrganizationChart"/>
    <dgm:cxn modelId="{32B83C01-5DF1-465A-B089-59276B1A25CB}" type="presParOf" srcId="{F0BCE77A-B6C7-47D0-A4AF-93BD61E23D3C}" destId="{2A3F7EC4-8A5C-41E1-8521-A3BB983773AB}" srcOrd="6" destOrd="0" presId="urn:microsoft.com/office/officeart/2009/3/layout/HorizontalOrganizationChart"/>
    <dgm:cxn modelId="{D481167B-421A-4C38-AD83-D4DB1EA8BD1D}" type="presParOf" srcId="{F0BCE77A-B6C7-47D0-A4AF-93BD61E23D3C}" destId="{11F5FB8A-D837-4615-AE09-6DC30AC7F853}" srcOrd="7" destOrd="0" presId="urn:microsoft.com/office/officeart/2009/3/layout/HorizontalOrganizationChart"/>
    <dgm:cxn modelId="{ADF52802-7F43-43E4-8A49-673BEF049FB0}" type="presParOf" srcId="{11F5FB8A-D837-4615-AE09-6DC30AC7F853}" destId="{3C09B691-BF5A-4460-9BD7-908A5518C90F}" srcOrd="0" destOrd="0" presId="urn:microsoft.com/office/officeart/2009/3/layout/HorizontalOrganizationChart"/>
    <dgm:cxn modelId="{9A35CEC9-0182-4D21-99E0-4AB3F294279A}" type="presParOf" srcId="{3C09B691-BF5A-4460-9BD7-908A5518C90F}" destId="{D7D4A4F6-3CE0-4474-9CB7-C8A760A59360}" srcOrd="0" destOrd="0" presId="urn:microsoft.com/office/officeart/2009/3/layout/HorizontalOrganizationChart"/>
    <dgm:cxn modelId="{8ABED651-BC9C-4D45-BEF1-1A5621A72A4E}" type="presParOf" srcId="{3C09B691-BF5A-4460-9BD7-908A5518C90F}" destId="{B5D2C369-D629-4CDC-8620-89096A4F198E}" srcOrd="1" destOrd="0" presId="urn:microsoft.com/office/officeart/2009/3/layout/HorizontalOrganizationChart"/>
    <dgm:cxn modelId="{0E2057E2-0810-41D3-95D2-5D7FCB15590E}" type="presParOf" srcId="{11F5FB8A-D837-4615-AE09-6DC30AC7F853}" destId="{54D9C603-8267-4FF2-8C7B-7C1A41EA4487}" srcOrd="1" destOrd="0" presId="urn:microsoft.com/office/officeart/2009/3/layout/HorizontalOrganizationChart"/>
    <dgm:cxn modelId="{E66543A3-1C06-455E-9DF8-B904E499EC91}" type="presParOf" srcId="{11F5FB8A-D837-4615-AE09-6DC30AC7F853}" destId="{1FA10A05-11FE-4A96-8CAD-E35CD3A9E847}" srcOrd="2" destOrd="0" presId="urn:microsoft.com/office/officeart/2009/3/layout/HorizontalOrganizationChart"/>
    <dgm:cxn modelId="{E3513B83-CEA9-49D9-A9D7-0B3E851CF3A0}" type="presParOf" srcId="{F0BCE77A-B6C7-47D0-A4AF-93BD61E23D3C}" destId="{83919BED-B9D5-4E20-987B-5BFA2254337D}" srcOrd="8" destOrd="0" presId="urn:microsoft.com/office/officeart/2009/3/layout/HorizontalOrganizationChart"/>
    <dgm:cxn modelId="{04E80F21-049E-482C-A42E-E4A5E68E4704}" type="presParOf" srcId="{F0BCE77A-B6C7-47D0-A4AF-93BD61E23D3C}" destId="{D30F51E0-A797-430D-B8A3-0912DE7FCC7D}" srcOrd="9" destOrd="0" presId="urn:microsoft.com/office/officeart/2009/3/layout/HorizontalOrganizationChart"/>
    <dgm:cxn modelId="{CD508A1E-3F95-4F2C-BE4B-616C8F3B6DAE}" type="presParOf" srcId="{D30F51E0-A797-430D-B8A3-0912DE7FCC7D}" destId="{10526E91-8BE2-45BC-98FE-10CFBBF0BE36}" srcOrd="0" destOrd="0" presId="urn:microsoft.com/office/officeart/2009/3/layout/HorizontalOrganizationChart"/>
    <dgm:cxn modelId="{8B87B50C-BF73-446F-8F81-41318A17BE6A}" type="presParOf" srcId="{10526E91-8BE2-45BC-98FE-10CFBBF0BE36}" destId="{2EB8DD57-C373-48A4-A89C-E037EEAA1DCC}" srcOrd="0" destOrd="0" presId="urn:microsoft.com/office/officeart/2009/3/layout/HorizontalOrganizationChart"/>
    <dgm:cxn modelId="{4F432FAC-8C27-4465-9B6C-48B26AD2CF6A}" type="presParOf" srcId="{10526E91-8BE2-45BC-98FE-10CFBBF0BE36}" destId="{D5159349-E355-4D19-800B-E77F3411DADA}" srcOrd="1" destOrd="0" presId="urn:microsoft.com/office/officeart/2009/3/layout/HorizontalOrganizationChart"/>
    <dgm:cxn modelId="{11599707-31F8-454A-8CEA-ABAAF9C25907}" type="presParOf" srcId="{D30F51E0-A797-430D-B8A3-0912DE7FCC7D}" destId="{41A0B6D2-CA0D-46EA-B3B1-19D676843C21}" srcOrd="1" destOrd="0" presId="urn:microsoft.com/office/officeart/2009/3/layout/HorizontalOrganizationChart"/>
    <dgm:cxn modelId="{27041ACD-26F6-4DE1-BB35-82E4ADB880DA}" type="presParOf" srcId="{D30F51E0-A797-430D-B8A3-0912DE7FCC7D}" destId="{3C285380-E19B-47FE-936B-92101BD09F3B}" srcOrd="2" destOrd="0" presId="urn:microsoft.com/office/officeart/2009/3/layout/HorizontalOrganizationChart"/>
    <dgm:cxn modelId="{6F305905-D7A0-4579-8E7B-9AA986E389E5}" type="presParOf" srcId="{F0BCE77A-B6C7-47D0-A4AF-93BD61E23D3C}" destId="{63E6F30D-242B-4EF2-991C-1F263CB1D4B4}" srcOrd="10" destOrd="0" presId="urn:microsoft.com/office/officeart/2009/3/layout/HorizontalOrganizationChart"/>
    <dgm:cxn modelId="{2AEA72BE-4030-45CF-8EC7-83B0FE65CA90}" type="presParOf" srcId="{F0BCE77A-B6C7-47D0-A4AF-93BD61E23D3C}" destId="{96666A5E-DB4A-4C4A-A8F3-6C606F7F8543}" srcOrd="11" destOrd="0" presId="urn:microsoft.com/office/officeart/2009/3/layout/HorizontalOrganizationChart"/>
    <dgm:cxn modelId="{BAA7F97F-EAA0-4DB6-841E-A8EB96851E18}" type="presParOf" srcId="{96666A5E-DB4A-4C4A-A8F3-6C606F7F8543}" destId="{F9934081-2924-4BC6-A403-3D726FE188BC}" srcOrd="0" destOrd="0" presId="urn:microsoft.com/office/officeart/2009/3/layout/HorizontalOrganizationChart"/>
    <dgm:cxn modelId="{FE449CF1-BECB-497D-BFEA-337B4B6EE4D9}" type="presParOf" srcId="{F9934081-2924-4BC6-A403-3D726FE188BC}" destId="{0F3B82EE-884B-42D0-82AD-92CEFBD819E7}" srcOrd="0" destOrd="0" presId="urn:microsoft.com/office/officeart/2009/3/layout/HorizontalOrganizationChart"/>
    <dgm:cxn modelId="{BEAA40C8-E3FB-4DD0-838A-A2F1F2749C33}" type="presParOf" srcId="{F9934081-2924-4BC6-A403-3D726FE188BC}" destId="{8776C395-A10E-477D-8088-4CDB0B61695A}" srcOrd="1" destOrd="0" presId="urn:microsoft.com/office/officeart/2009/3/layout/HorizontalOrganizationChart"/>
    <dgm:cxn modelId="{ADEDF3C4-3032-4A6D-952F-22EA7E7D755F}" type="presParOf" srcId="{96666A5E-DB4A-4C4A-A8F3-6C606F7F8543}" destId="{D8E340C5-A31E-4E4C-857F-4A59584C569F}" srcOrd="1" destOrd="0" presId="urn:microsoft.com/office/officeart/2009/3/layout/HorizontalOrganizationChart"/>
    <dgm:cxn modelId="{76F84411-190B-44A1-8B42-C0463917243E}" type="presParOf" srcId="{96666A5E-DB4A-4C4A-A8F3-6C606F7F8543}" destId="{E24A6766-3A63-479C-90DA-1D0F4CA9EFF8}" srcOrd="2" destOrd="0" presId="urn:microsoft.com/office/officeart/2009/3/layout/HorizontalOrganizationChart"/>
    <dgm:cxn modelId="{3886BEE0-493B-478A-A4D7-3381864F0B05}" type="presParOf" srcId="{F0BCE77A-B6C7-47D0-A4AF-93BD61E23D3C}" destId="{4C5F791C-F387-4EA0-862A-BD5F820BBF57}" srcOrd="12" destOrd="0" presId="urn:microsoft.com/office/officeart/2009/3/layout/HorizontalOrganizationChart"/>
    <dgm:cxn modelId="{FF1718E5-C7F1-4E44-B86A-33981458F7AB}" type="presParOf" srcId="{F0BCE77A-B6C7-47D0-A4AF-93BD61E23D3C}" destId="{99A78CDC-5C1D-42F2-8E71-04BC57E7F622}" srcOrd="13" destOrd="0" presId="urn:microsoft.com/office/officeart/2009/3/layout/HorizontalOrganizationChart"/>
    <dgm:cxn modelId="{FD5A0A37-6F89-432A-88CF-3AA3B02A842D}" type="presParOf" srcId="{99A78CDC-5C1D-42F2-8E71-04BC57E7F622}" destId="{16DB166A-259D-4E5C-B83E-9EA5C670FE2B}" srcOrd="0" destOrd="0" presId="urn:microsoft.com/office/officeart/2009/3/layout/HorizontalOrganizationChart"/>
    <dgm:cxn modelId="{0127D650-7067-4542-ABFC-4AC5F592CB4F}" type="presParOf" srcId="{16DB166A-259D-4E5C-B83E-9EA5C670FE2B}" destId="{55B63C35-1FF8-4268-A334-9598322BD421}" srcOrd="0" destOrd="0" presId="urn:microsoft.com/office/officeart/2009/3/layout/HorizontalOrganizationChart"/>
    <dgm:cxn modelId="{0B596B83-5999-4F41-91CE-031A7E8A50C0}" type="presParOf" srcId="{16DB166A-259D-4E5C-B83E-9EA5C670FE2B}" destId="{ED8C6952-5F38-4DD6-8D1A-D382D0BB51C0}" srcOrd="1" destOrd="0" presId="urn:microsoft.com/office/officeart/2009/3/layout/HorizontalOrganizationChart"/>
    <dgm:cxn modelId="{F94EEF77-DE17-4C5F-A6E3-EB7F20C29B33}" type="presParOf" srcId="{99A78CDC-5C1D-42F2-8E71-04BC57E7F622}" destId="{4A86C70C-5D93-4CE4-97BE-163D9D96EBC7}" srcOrd="1" destOrd="0" presId="urn:microsoft.com/office/officeart/2009/3/layout/HorizontalOrganizationChart"/>
    <dgm:cxn modelId="{1DEAD3A8-C3F7-4B05-A996-9D1A7A50FE5B}" type="presParOf" srcId="{99A78CDC-5C1D-42F2-8E71-04BC57E7F622}" destId="{DF8C23DD-76CC-47CF-A6B6-E0DDB9ECEB58}" srcOrd="2" destOrd="0" presId="urn:microsoft.com/office/officeart/2009/3/layout/HorizontalOrganizationChart"/>
    <dgm:cxn modelId="{176E7060-6B35-4109-A370-9F2223668293}" type="presParOf" srcId="{F0BCE77A-B6C7-47D0-A4AF-93BD61E23D3C}" destId="{4E1D95B6-2BD7-4C42-AB69-2874784493E4}" srcOrd="14" destOrd="0" presId="urn:microsoft.com/office/officeart/2009/3/layout/HorizontalOrganizationChart"/>
    <dgm:cxn modelId="{E5B08956-8ED1-489B-A690-29EAAC467639}" type="presParOf" srcId="{F0BCE77A-B6C7-47D0-A4AF-93BD61E23D3C}" destId="{6C0AAE78-7F76-4F94-A33A-62919A2C5884}" srcOrd="15" destOrd="0" presId="urn:microsoft.com/office/officeart/2009/3/layout/HorizontalOrganizationChart"/>
    <dgm:cxn modelId="{BE90686E-765C-4ADB-9386-DDF9D2063175}" type="presParOf" srcId="{6C0AAE78-7F76-4F94-A33A-62919A2C5884}" destId="{EC7E77A3-C397-4EEC-82F9-046C5215BB43}" srcOrd="0" destOrd="0" presId="urn:microsoft.com/office/officeart/2009/3/layout/HorizontalOrganizationChart"/>
    <dgm:cxn modelId="{F3400FC4-A299-4F68-863B-7D1168DCAA5A}" type="presParOf" srcId="{EC7E77A3-C397-4EEC-82F9-046C5215BB43}" destId="{D87F2AC5-5B39-4F04-9797-467ABA291C38}" srcOrd="0" destOrd="0" presId="urn:microsoft.com/office/officeart/2009/3/layout/HorizontalOrganizationChart"/>
    <dgm:cxn modelId="{F47612DD-FE08-408D-B0DF-90985A670F8C}" type="presParOf" srcId="{EC7E77A3-C397-4EEC-82F9-046C5215BB43}" destId="{1240A6E4-D59A-4A87-9F05-A58BA0A0B6C2}" srcOrd="1" destOrd="0" presId="urn:microsoft.com/office/officeart/2009/3/layout/HorizontalOrganizationChart"/>
    <dgm:cxn modelId="{CC81E4A5-A626-4DD3-830D-CB29718CF515}" type="presParOf" srcId="{6C0AAE78-7F76-4F94-A33A-62919A2C5884}" destId="{ABB99C8C-5DDA-4F23-BE04-28AEE3199B30}" srcOrd="1" destOrd="0" presId="urn:microsoft.com/office/officeart/2009/3/layout/HorizontalOrganizationChart"/>
    <dgm:cxn modelId="{68060236-E49B-41E7-9868-5DA78A45CA75}" type="presParOf" srcId="{6C0AAE78-7F76-4F94-A33A-62919A2C5884}" destId="{011835B4-6A2F-44D7-967B-AE52A333B2E8}" srcOrd="2" destOrd="0" presId="urn:microsoft.com/office/officeart/2009/3/layout/HorizontalOrganizationChart"/>
    <dgm:cxn modelId="{DE1136AC-0589-4865-953C-C0BBD5D56B7A}" type="presParOf" srcId="{F0BCE77A-B6C7-47D0-A4AF-93BD61E23D3C}" destId="{994501A2-4ABB-4369-9052-AF9BC27492B9}" srcOrd="16" destOrd="0" presId="urn:microsoft.com/office/officeart/2009/3/layout/HorizontalOrganizationChart"/>
    <dgm:cxn modelId="{920765BD-1FFF-4ED2-B8BC-3169107C2DB0}" type="presParOf" srcId="{F0BCE77A-B6C7-47D0-A4AF-93BD61E23D3C}" destId="{7A1BEB21-06B5-4B02-87C7-7654E4435730}" srcOrd="17" destOrd="0" presId="urn:microsoft.com/office/officeart/2009/3/layout/HorizontalOrganizationChart"/>
    <dgm:cxn modelId="{41A05EF3-2BF5-40E0-9F7C-F374C193EA2E}" type="presParOf" srcId="{7A1BEB21-06B5-4B02-87C7-7654E4435730}" destId="{8202EC13-5AFF-4DF9-8AE3-6832DAD32346}" srcOrd="0" destOrd="0" presId="urn:microsoft.com/office/officeart/2009/3/layout/HorizontalOrganizationChart"/>
    <dgm:cxn modelId="{ED7FFAE4-026C-4CE3-8396-4BF85FA7FA1D}" type="presParOf" srcId="{8202EC13-5AFF-4DF9-8AE3-6832DAD32346}" destId="{49B2A60B-C46C-420F-8C5B-22B1E8B661D5}" srcOrd="0" destOrd="0" presId="urn:microsoft.com/office/officeart/2009/3/layout/HorizontalOrganizationChart"/>
    <dgm:cxn modelId="{EC4A9D38-EC85-4A68-BE03-19946063E66D}" type="presParOf" srcId="{8202EC13-5AFF-4DF9-8AE3-6832DAD32346}" destId="{97700918-D63D-47E2-8506-971181646F39}" srcOrd="1" destOrd="0" presId="urn:microsoft.com/office/officeart/2009/3/layout/HorizontalOrganizationChart"/>
    <dgm:cxn modelId="{B4D45E04-8EB9-444A-90A7-C7282257196B}" type="presParOf" srcId="{7A1BEB21-06B5-4B02-87C7-7654E4435730}" destId="{101C19CD-0517-464B-A33A-24177EE0C45C}" srcOrd="1" destOrd="0" presId="urn:microsoft.com/office/officeart/2009/3/layout/HorizontalOrganizationChart"/>
    <dgm:cxn modelId="{BF1EBB67-9DCD-4D07-8A78-BC3B6C37903D}" type="presParOf" srcId="{7A1BEB21-06B5-4B02-87C7-7654E4435730}" destId="{A2222A6B-BE16-4007-8574-CA36F175597C}" srcOrd="2" destOrd="0" presId="urn:microsoft.com/office/officeart/2009/3/layout/HorizontalOrganizationChart"/>
    <dgm:cxn modelId="{71F1094D-7145-4255-A00F-C7708454DB9B}" type="presParOf" srcId="{F0B66409-5E11-408E-94AE-CF8F20107D1A}" destId="{085AC250-3402-4CE2-B6CE-8A372020CD6E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B955A-9871-498F-BB1F-A30AEDA029DA}">
      <dsp:nvSpPr>
        <dsp:cNvPr id="0" name=""/>
        <dsp:cNvSpPr/>
      </dsp:nvSpPr>
      <dsp:spPr>
        <a:xfrm>
          <a:off x="2283571" y="1577349"/>
          <a:ext cx="392433" cy="373889"/>
        </a:xfrm>
        <a:custGeom>
          <a:avLst/>
          <a:gdLst/>
          <a:ahLst/>
          <a:cxnLst/>
          <a:rect l="0" t="0" r="0" b="0"/>
          <a:pathLst>
            <a:path>
              <a:moveTo>
                <a:pt x="392433" y="0"/>
              </a:moveTo>
              <a:lnTo>
                <a:pt x="196216" y="0"/>
              </a:lnTo>
              <a:lnTo>
                <a:pt x="196216" y="373889"/>
              </a:lnTo>
              <a:lnTo>
                <a:pt x="0" y="373889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>
            <a:solidFill>
              <a:schemeClr val="tx1"/>
            </a:solidFill>
          </a:endParaRPr>
        </a:p>
      </dsp:txBody>
      <dsp:txXfrm>
        <a:off x="2466237" y="1750742"/>
        <a:ext cx="27101" cy="27101"/>
      </dsp:txXfrm>
    </dsp:sp>
    <dsp:sp modelId="{A89A9DC0-31B9-4EFA-B1B3-77DE1854D97C}">
      <dsp:nvSpPr>
        <dsp:cNvPr id="0" name=""/>
        <dsp:cNvSpPr/>
      </dsp:nvSpPr>
      <dsp:spPr>
        <a:xfrm>
          <a:off x="2283571" y="1203459"/>
          <a:ext cx="392433" cy="373889"/>
        </a:xfrm>
        <a:custGeom>
          <a:avLst/>
          <a:gdLst/>
          <a:ahLst/>
          <a:cxnLst/>
          <a:rect l="0" t="0" r="0" b="0"/>
          <a:pathLst>
            <a:path>
              <a:moveTo>
                <a:pt x="392433" y="373889"/>
              </a:moveTo>
              <a:lnTo>
                <a:pt x="196216" y="373889"/>
              </a:lnTo>
              <a:lnTo>
                <a:pt x="196216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>
            <a:solidFill>
              <a:schemeClr val="tx1"/>
            </a:solidFill>
          </a:endParaRPr>
        </a:p>
      </dsp:txBody>
      <dsp:txXfrm>
        <a:off x="2466237" y="1376853"/>
        <a:ext cx="27101" cy="27101"/>
      </dsp:txXfrm>
    </dsp:sp>
    <dsp:sp modelId="{1FE6C685-A12F-4C1E-AC66-0EB7BF6A55F0}">
      <dsp:nvSpPr>
        <dsp:cNvPr id="0" name=""/>
        <dsp:cNvSpPr/>
      </dsp:nvSpPr>
      <dsp:spPr>
        <a:xfrm rot="5400000">
          <a:off x="1843437" y="995592"/>
          <a:ext cx="2828647" cy="1163512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bg1"/>
              </a:solidFill>
              <a:latin typeface="Montserrat"/>
            </a:rPr>
            <a:t>ARQUITECTURA DE PRESTACIÓN DE SERVICIOS</a:t>
          </a:r>
        </a:p>
      </dsp:txBody>
      <dsp:txXfrm>
        <a:off x="1843437" y="995592"/>
        <a:ext cx="2828647" cy="1163512"/>
      </dsp:txXfrm>
    </dsp:sp>
    <dsp:sp modelId="{3DA6DF76-B6EF-47F6-AF86-1D551BC8075C}">
      <dsp:nvSpPr>
        <dsp:cNvPr id="0" name=""/>
        <dsp:cNvSpPr/>
      </dsp:nvSpPr>
      <dsp:spPr>
        <a:xfrm>
          <a:off x="321401" y="904348"/>
          <a:ext cx="1962169" cy="598222"/>
        </a:xfrm>
        <a:prstGeom prst="rect">
          <a:avLst/>
        </a:prstGeom>
        <a:solidFill>
          <a:srgbClr val="FFC00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>
              <a:solidFill>
                <a:schemeClr val="tx1"/>
              </a:solidFill>
              <a:latin typeface="Montserrat"/>
            </a:rPr>
            <a:t>Servicios Complementarios</a:t>
          </a:r>
        </a:p>
      </dsp:txBody>
      <dsp:txXfrm>
        <a:off x="321401" y="904348"/>
        <a:ext cx="1962169" cy="598222"/>
      </dsp:txXfrm>
    </dsp:sp>
    <dsp:sp modelId="{9C263975-E9DB-456C-8CCC-370022831228}">
      <dsp:nvSpPr>
        <dsp:cNvPr id="0" name=""/>
        <dsp:cNvSpPr/>
      </dsp:nvSpPr>
      <dsp:spPr>
        <a:xfrm>
          <a:off x="321401" y="1652126"/>
          <a:ext cx="1962169" cy="598222"/>
        </a:xfrm>
        <a:prstGeom prst="rect">
          <a:avLst/>
        </a:prstGeom>
        <a:solidFill>
          <a:srgbClr val="FFC00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>
              <a:solidFill>
                <a:schemeClr val="tx1"/>
              </a:solidFill>
              <a:latin typeface="Montserrat"/>
            </a:rPr>
            <a:t>Servicios de Alta Especialización</a:t>
          </a:r>
        </a:p>
      </dsp:txBody>
      <dsp:txXfrm>
        <a:off x="321401" y="1652126"/>
        <a:ext cx="1962169" cy="598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16B05-809D-4E11-866F-0D7401A82AEF}">
      <dsp:nvSpPr>
        <dsp:cNvPr id="0" name=""/>
        <dsp:cNvSpPr/>
      </dsp:nvSpPr>
      <dsp:spPr>
        <a:xfrm>
          <a:off x="2362" y="212752"/>
          <a:ext cx="2065502" cy="826200"/>
        </a:xfrm>
        <a:prstGeom prst="homePlate">
          <a:avLst/>
        </a:prstGeom>
        <a:solidFill>
          <a:schemeClr val="accent4">
            <a:alpha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b="1" kern="1200">
              <a:solidFill>
                <a:schemeClr val="bg1"/>
              </a:solidFill>
              <a:latin typeface="Montserrat"/>
            </a:rPr>
            <a:t>Enfermedad laboral</a:t>
          </a:r>
        </a:p>
      </dsp:txBody>
      <dsp:txXfrm>
        <a:off x="2362" y="212752"/>
        <a:ext cx="1858952" cy="826200"/>
      </dsp:txXfrm>
    </dsp:sp>
    <dsp:sp modelId="{3C3B10D9-5624-4A30-9AD4-25334EB437B3}">
      <dsp:nvSpPr>
        <dsp:cNvPr id="0" name=""/>
        <dsp:cNvSpPr/>
      </dsp:nvSpPr>
      <dsp:spPr>
        <a:xfrm>
          <a:off x="1654763" y="212752"/>
          <a:ext cx="2065502" cy="826200"/>
        </a:xfrm>
        <a:prstGeom prst="chevron">
          <a:avLst/>
        </a:prstGeom>
        <a:solidFill>
          <a:schemeClr val="tx1">
            <a:lumMod val="50000"/>
            <a:lumOff val="50000"/>
            <a:alpha val="7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b="1" kern="1200">
              <a:solidFill>
                <a:schemeClr val="bg1"/>
              </a:solidFill>
              <a:latin typeface="Montserrat"/>
            </a:rPr>
            <a:t>Accidentes de trabajo</a:t>
          </a:r>
        </a:p>
      </dsp:txBody>
      <dsp:txXfrm>
        <a:off x="2067863" y="212752"/>
        <a:ext cx="1239302" cy="826200"/>
      </dsp:txXfrm>
    </dsp:sp>
    <dsp:sp modelId="{1D26FF83-D66E-45A4-8C1F-FD0F5EDA968D}">
      <dsp:nvSpPr>
        <dsp:cNvPr id="0" name=""/>
        <dsp:cNvSpPr/>
      </dsp:nvSpPr>
      <dsp:spPr>
        <a:xfrm>
          <a:off x="3307165" y="212752"/>
          <a:ext cx="2065502" cy="826200"/>
        </a:xfrm>
        <a:prstGeom prst="chevron">
          <a:avLst/>
        </a:prstGeom>
        <a:solidFill>
          <a:srgbClr val="338DC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b="1" kern="1200">
              <a:solidFill>
                <a:schemeClr val="bg1"/>
              </a:solidFill>
              <a:latin typeface="Montserrat"/>
            </a:rPr>
            <a:t>Muerte derivada de condiciones de trabajo</a:t>
          </a:r>
        </a:p>
      </dsp:txBody>
      <dsp:txXfrm>
        <a:off x="3720265" y="212752"/>
        <a:ext cx="1239302" cy="826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F337E-E5CC-4D8A-8508-CDC593C98A57}">
      <dsp:nvSpPr>
        <dsp:cNvPr id="0" name=""/>
        <dsp:cNvSpPr/>
      </dsp:nvSpPr>
      <dsp:spPr>
        <a:xfrm rot="5400000">
          <a:off x="7081202" y="-3017817"/>
          <a:ext cx="801705" cy="7041934"/>
        </a:xfrm>
        <a:prstGeom prst="round2SameRect">
          <a:avLst/>
        </a:prstGeom>
        <a:solidFill>
          <a:srgbClr val="0070C0">
            <a:alpha val="90000"/>
          </a:srgbClr>
        </a:solidFill>
        <a:ln w="19050" cap="flat" cmpd="sng" algn="ctr">
          <a:solidFill>
            <a:srgbClr val="0070C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Garantizar la implementación del SG-SST.</a:t>
          </a:r>
        </a:p>
      </dsp:txBody>
      <dsp:txXfrm rot="-5400000">
        <a:off x="3961088" y="141433"/>
        <a:ext cx="7002798" cy="723433"/>
      </dsp:txXfrm>
    </dsp:sp>
    <dsp:sp modelId="{0C3F5095-F462-417D-A08D-165E68F8A989}">
      <dsp:nvSpPr>
        <dsp:cNvPr id="0" name=""/>
        <dsp:cNvSpPr/>
      </dsp:nvSpPr>
      <dsp:spPr>
        <a:xfrm>
          <a:off x="0" y="2083"/>
          <a:ext cx="3961087" cy="1002132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Fiduprevisora</a:t>
          </a:r>
        </a:p>
      </dsp:txBody>
      <dsp:txXfrm>
        <a:off x="48920" y="51003"/>
        <a:ext cx="3863247" cy="904292"/>
      </dsp:txXfrm>
    </dsp:sp>
    <dsp:sp modelId="{7DC2DD67-3C82-4225-BC7A-D991498A9445}">
      <dsp:nvSpPr>
        <dsp:cNvPr id="0" name=""/>
        <dsp:cNvSpPr/>
      </dsp:nvSpPr>
      <dsp:spPr>
        <a:xfrm rot="5400000">
          <a:off x="7081202" y="-1965578"/>
          <a:ext cx="801705" cy="7041934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rgbClr val="FFC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Implementar el SG-SST de las entidades territoriales certificadas.	</a:t>
          </a:r>
        </a:p>
      </dsp:txBody>
      <dsp:txXfrm rot="-5400000">
        <a:off x="3961088" y="1193672"/>
        <a:ext cx="7002798" cy="723433"/>
      </dsp:txXfrm>
    </dsp:sp>
    <dsp:sp modelId="{99E12003-89CC-44CA-A072-4738BE5EDB8F}">
      <dsp:nvSpPr>
        <dsp:cNvPr id="0" name=""/>
        <dsp:cNvSpPr/>
      </dsp:nvSpPr>
      <dsp:spPr>
        <a:xfrm>
          <a:off x="0" y="1054322"/>
          <a:ext cx="3961087" cy="1002132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Prestadores de Salud</a:t>
          </a:r>
        </a:p>
      </dsp:txBody>
      <dsp:txXfrm>
        <a:off x="48920" y="1103242"/>
        <a:ext cx="3863247" cy="904292"/>
      </dsp:txXfrm>
    </dsp:sp>
    <dsp:sp modelId="{9E3D30B1-E789-426C-9144-47D632624B09}">
      <dsp:nvSpPr>
        <dsp:cNvPr id="0" name=""/>
        <dsp:cNvSpPr/>
      </dsp:nvSpPr>
      <dsp:spPr>
        <a:xfrm rot="5400000">
          <a:off x="7081202" y="-913339"/>
          <a:ext cx="801705" cy="7041934"/>
        </a:xfrm>
        <a:prstGeom prst="round2SameRect">
          <a:avLst/>
        </a:prstGeom>
        <a:solidFill>
          <a:schemeClr val="tx1">
            <a:lumMod val="50000"/>
            <a:lumOff val="50000"/>
            <a:alpha val="90000"/>
          </a:schemeClr>
        </a:solidFill>
        <a:ln w="19050" cap="flat" cmpd="sng" algn="ctr">
          <a:solidFill>
            <a:schemeClr val="bg2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Intervenir en la implementación de lineamientos, normas y procedimientos y coordinar autocuidado y participación de los docentes.</a:t>
          </a:r>
        </a:p>
      </dsp:txBody>
      <dsp:txXfrm rot="-5400000">
        <a:off x="3961088" y="2245911"/>
        <a:ext cx="7002798" cy="723433"/>
      </dsp:txXfrm>
    </dsp:sp>
    <dsp:sp modelId="{4FFFC2FD-FDD2-4092-B735-1540DE8FBF65}">
      <dsp:nvSpPr>
        <dsp:cNvPr id="0" name=""/>
        <dsp:cNvSpPr/>
      </dsp:nvSpPr>
      <dsp:spPr>
        <a:xfrm>
          <a:off x="0" y="2106561"/>
          <a:ext cx="3961087" cy="1002132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ETC Educación</a:t>
          </a:r>
        </a:p>
      </dsp:txBody>
      <dsp:txXfrm>
        <a:off x="48920" y="2155481"/>
        <a:ext cx="3863247" cy="904292"/>
      </dsp:txXfrm>
    </dsp:sp>
    <dsp:sp modelId="{F4193558-1650-4014-9C35-E17228131606}">
      <dsp:nvSpPr>
        <dsp:cNvPr id="0" name=""/>
        <dsp:cNvSpPr/>
      </dsp:nvSpPr>
      <dsp:spPr>
        <a:xfrm rot="5400000">
          <a:off x="7081202" y="138899"/>
          <a:ext cx="801705" cy="7041934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4">
              <a:tint val="40000"/>
              <a:alpha val="90000"/>
              <a:hueOff val="6159535"/>
              <a:satOff val="-30669"/>
              <a:lumOff val="-2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Conocer y facilitar la implementación del SG-SST - Apoyar en los planes de intervención y medidas de control de riesgo.</a:t>
          </a:r>
        </a:p>
      </dsp:txBody>
      <dsp:txXfrm rot="-5400000">
        <a:off x="3961088" y="3298149"/>
        <a:ext cx="7002798" cy="723433"/>
      </dsp:txXfrm>
    </dsp:sp>
    <dsp:sp modelId="{BF4A0D1D-70FA-4CB5-BDAB-E0C297A97724}">
      <dsp:nvSpPr>
        <dsp:cNvPr id="0" name=""/>
        <dsp:cNvSpPr/>
      </dsp:nvSpPr>
      <dsp:spPr>
        <a:xfrm>
          <a:off x="0" y="3158800"/>
          <a:ext cx="3961087" cy="1002132"/>
        </a:xfrm>
        <a:prstGeom prst="round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>
              <a:solidFill>
                <a:schemeClr val="bg1"/>
              </a:solidFill>
              <a:latin typeface="Montserrat"/>
            </a:rPr>
            <a:t>Directivos docentes</a:t>
          </a:r>
        </a:p>
      </dsp:txBody>
      <dsp:txXfrm>
        <a:off x="48920" y="3207720"/>
        <a:ext cx="3863247" cy="904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D80326-EE4B-4FE9-B8B0-955E38F9B394}">
      <dsp:nvSpPr>
        <dsp:cNvPr id="0" name=""/>
        <dsp:cNvSpPr/>
      </dsp:nvSpPr>
      <dsp:spPr>
        <a:xfrm>
          <a:off x="735270" y="1283"/>
          <a:ext cx="8462196" cy="97763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0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 realiza Unidad Técnica de Coordinación y Gestión Operativa de la Red y de regulación</a:t>
          </a:r>
          <a:endParaRPr lang="es-ES" sz="3000" kern="1200"/>
        </a:p>
      </dsp:txBody>
      <dsp:txXfrm>
        <a:off x="763904" y="29917"/>
        <a:ext cx="8404928" cy="920367"/>
      </dsp:txXfrm>
    </dsp:sp>
    <dsp:sp modelId="{7AF508A6-624A-42B9-9D06-917E476029A3}">
      <dsp:nvSpPr>
        <dsp:cNvPr id="0" name=""/>
        <dsp:cNvSpPr/>
      </dsp:nvSpPr>
      <dsp:spPr>
        <a:xfrm>
          <a:off x="1277126" y="1239683"/>
          <a:ext cx="820822" cy="67437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22C15D-F839-43D6-8462-93068BCEEA52}">
      <dsp:nvSpPr>
        <dsp:cNvPr id="0" name=""/>
        <dsp:cNvSpPr/>
      </dsp:nvSpPr>
      <dsp:spPr>
        <a:xfrm>
          <a:off x="2441663" y="1101426"/>
          <a:ext cx="6281458" cy="97763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Identificación de prestadores de alta complejidad que pese a la inscripción de servicios de atención primaria en Salud NO garantizaran una atención ambulatoria, pero si ofertan sus servicios habilitados.</a:t>
          </a:r>
          <a:endParaRPr lang="es-ES" sz="2000" kern="1200"/>
        </a:p>
      </dsp:txBody>
      <dsp:txXfrm>
        <a:off x="2489396" y="1149159"/>
        <a:ext cx="6185992" cy="882169"/>
      </dsp:txXfrm>
    </dsp:sp>
    <dsp:sp modelId="{74A8E70E-E875-4FF8-83BE-EDCAD7C3B90C}">
      <dsp:nvSpPr>
        <dsp:cNvPr id="0" name=""/>
        <dsp:cNvSpPr/>
      </dsp:nvSpPr>
      <dsp:spPr>
        <a:xfrm>
          <a:off x="1306980" y="2400214"/>
          <a:ext cx="695372" cy="676895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ACB66D-716B-430D-A93F-2DE798F670C6}">
      <dsp:nvSpPr>
        <dsp:cNvPr id="0" name=""/>
        <dsp:cNvSpPr/>
      </dsp:nvSpPr>
      <dsp:spPr>
        <a:xfrm>
          <a:off x="2384083" y="2169629"/>
          <a:ext cx="6373928" cy="97763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Auditoria precontractual para los nuevos prestadores </a:t>
          </a:r>
          <a:endParaRPr lang="es-ES" sz="2000" kern="1200"/>
        </a:p>
      </dsp:txBody>
      <dsp:txXfrm>
        <a:off x="2431816" y="2217362"/>
        <a:ext cx="6278462" cy="882169"/>
      </dsp:txXfrm>
    </dsp:sp>
    <dsp:sp modelId="{47E8EF71-39DF-4F26-A47C-A17C81C265E0}">
      <dsp:nvSpPr>
        <dsp:cNvPr id="0" name=""/>
        <dsp:cNvSpPr/>
      </dsp:nvSpPr>
      <dsp:spPr>
        <a:xfrm>
          <a:off x="1434844" y="3480536"/>
          <a:ext cx="596259" cy="59920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4208DE-E6FA-4AE5-BBFA-1AF887825271}">
      <dsp:nvSpPr>
        <dsp:cNvPr id="0" name=""/>
        <dsp:cNvSpPr/>
      </dsp:nvSpPr>
      <dsp:spPr>
        <a:xfrm>
          <a:off x="2418606" y="3251217"/>
          <a:ext cx="6350994" cy="97763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Articulación de proceso de Libre elección.</a:t>
          </a:r>
        </a:p>
      </dsp:txBody>
      <dsp:txXfrm>
        <a:off x="2466339" y="3298950"/>
        <a:ext cx="6255528" cy="882169"/>
      </dsp:txXfrm>
    </dsp:sp>
    <dsp:sp modelId="{020520CD-F45C-4D8C-82A5-EC9BB9509369}">
      <dsp:nvSpPr>
        <dsp:cNvPr id="0" name=""/>
        <dsp:cNvSpPr/>
      </dsp:nvSpPr>
      <dsp:spPr>
        <a:xfrm>
          <a:off x="1448214" y="4654441"/>
          <a:ext cx="622998" cy="54824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A010827-94B0-48FB-A237-45FB39893F00}">
      <dsp:nvSpPr>
        <dsp:cNvPr id="0" name=""/>
        <dsp:cNvSpPr/>
      </dsp:nvSpPr>
      <dsp:spPr>
        <a:xfrm>
          <a:off x="2406956" y="4441028"/>
          <a:ext cx="6350994" cy="97763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Evaluación de Tarifas de Zonas de Dispersión Geográfica y Zonas Apartadas</a:t>
          </a:r>
        </a:p>
      </dsp:txBody>
      <dsp:txXfrm>
        <a:off x="2454689" y="4488761"/>
        <a:ext cx="6255528" cy="8821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BA5E7-B96B-4888-BA2C-DBF4D3FCDCDB}">
      <dsp:nvSpPr>
        <dsp:cNvPr id="0" name=""/>
        <dsp:cNvSpPr/>
      </dsp:nvSpPr>
      <dsp:spPr>
        <a:xfrm>
          <a:off x="1446071" y="1441889"/>
          <a:ext cx="201965" cy="13180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3873" y="0"/>
              </a:lnTo>
              <a:lnTo>
                <a:pt x="123873" y="1318009"/>
              </a:lnTo>
              <a:lnTo>
                <a:pt x="201965" y="1318009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B4AF41-B660-4544-8FDD-D6BF62C71B9A}">
      <dsp:nvSpPr>
        <dsp:cNvPr id="0" name=""/>
        <dsp:cNvSpPr/>
      </dsp:nvSpPr>
      <dsp:spPr>
        <a:xfrm>
          <a:off x="1446071" y="1441889"/>
          <a:ext cx="156183" cy="973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091" y="0"/>
              </a:lnTo>
              <a:lnTo>
                <a:pt x="78091" y="973870"/>
              </a:lnTo>
              <a:lnTo>
                <a:pt x="156183" y="97387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416844-A720-4EFE-AD66-F3BCB8BBE5A7}">
      <dsp:nvSpPr>
        <dsp:cNvPr id="0" name=""/>
        <dsp:cNvSpPr/>
      </dsp:nvSpPr>
      <dsp:spPr>
        <a:xfrm>
          <a:off x="1446071" y="1441889"/>
          <a:ext cx="156183" cy="627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091" y="0"/>
              </a:lnTo>
              <a:lnTo>
                <a:pt x="78091" y="627133"/>
              </a:lnTo>
              <a:lnTo>
                <a:pt x="156183" y="627133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1105C8-A028-4583-BBC6-8ACD78A0825F}">
      <dsp:nvSpPr>
        <dsp:cNvPr id="0" name=""/>
        <dsp:cNvSpPr/>
      </dsp:nvSpPr>
      <dsp:spPr>
        <a:xfrm>
          <a:off x="1446071" y="1441889"/>
          <a:ext cx="156183" cy="2913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091" y="0"/>
              </a:lnTo>
              <a:lnTo>
                <a:pt x="78091" y="291337"/>
              </a:lnTo>
              <a:lnTo>
                <a:pt x="156183" y="291337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5E4C4-89E9-45A9-AAE4-CED8B16B35CF}">
      <dsp:nvSpPr>
        <dsp:cNvPr id="0" name=""/>
        <dsp:cNvSpPr/>
      </dsp:nvSpPr>
      <dsp:spPr>
        <a:xfrm>
          <a:off x="1446071" y="1351711"/>
          <a:ext cx="1561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0177"/>
              </a:moveTo>
              <a:lnTo>
                <a:pt x="78091" y="90177"/>
              </a:lnTo>
              <a:lnTo>
                <a:pt x="78091" y="45720"/>
              </a:lnTo>
              <a:lnTo>
                <a:pt x="156183" y="4572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65D075-C143-40A9-ACBB-13D4B7AD6EAD}">
      <dsp:nvSpPr>
        <dsp:cNvPr id="0" name=""/>
        <dsp:cNvSpPr/>
      </dsp:nvSpPr>
      <dsp:spPr>
        <a:xfrm>
          <a:off x="1446071" y="1087182"/>
          <a:ext cx="156183" cy="354706"/>
        </a:xfrm>
        <a:custGeom>
          <a:avLst/>
          <a:gdLst/>
          <a:ahLst/>
          <a:cxnLst/>
          <a:rect l="0" t="0" r="0" b="0"/>
          <a:pathLst>
            <a:path>
              <a:moveTo>
                <a:pt x="0" y="354706"/>
              </a:moveTo>
              <a:lnTo>
                <a:pt x="78091" y="354706"/>
              </a:lnTo>
              <a:lnTo>
                <a:pt x="78091" y="0"/>
              </a:lnTo>
              <a:lnTo>
                <a:pt x="156183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706517-FB5E-45E5-8AF8-655D63C20E52}">
      <dsp:nvSpPr>
        <dsp:cNvPr id="0" name=""/>
        <dsp:cNvSpPr/>
      </dsp:nvSpPr>
      <dsp:spPr>
        <a:xfrm>
          <a:off x="1446071" y="776933"/>
          <a:ext cx="156183" cy="664956"/>
        </a:xfrm>
        <a:custGeom>
          <a:avLst/>
          <a:gdLst/>
          <a:ahLst/>
          <a:cxnLst/>
          <a:rect l="0" t="0" r="0" b="0"/>
          <a:pathLst>
            <a:path>
              <a:moveTo>
                <a:pt x="0" y="664956"/>
              </a:moveTo>
              <a:lnTo>
                <a:pt x="78091" y="664956"/>
              </a:lnTo>
              <a:lnTo>
                <a:pt x="78091" y="0"/>
              </a:lnTo>
              <a:lnTo>
                <a:pt x="156183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49775-D858-4337-9426-AA087936BC4E}">
      <dsp:nvSpPr>
        <dsp:cNvPr id="0" name=""/>
        <dsp:cNvSpPr/>
      </dsp:nvSpPr>
      <dsp:spPr>
        <a:xfrm>
          <a:off x="1446071" y="441137"/>
          <a:ext cx="156183" cy="1000751"/>
        </a:xfrm>
        <a:custGeom>
          <a:avLst/>
          <a:gdLst/>
          <a:ahLst/>
          <a:cxnLst/>
          <a:rect l="0" t="0" r="0" b="0"/>
          <a:pathLst>
            <a:path>
              <a:moveTo>
                <a:pt x="0" y="1000751"/>
              </a:moveTo>
              <a:lnTo>
                <a:pt x="78091" y="1000751"/>
              </a:lnTo>
              <a:lnTo>
                <a:pt x="78091" y="0"/>
              </a:lnTo>
              <a:lnTo>
                <a:pt x="156183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B4A34-A0C7-46E2-8024-FBEADF6D9A20}">
      <dsp:nvSpPr>
        <dsp:cNvPr id="0" name=""/>
        <dsp:cNvSpPr/>
      </dsp:nvSpPr>
      <dsp:spPr>
        <a:xfrm>
          <a:off x="1446071" y="113311"/>
          <a:ext cx="156183" cy="1328577"/>
        </a:xfrm>
        <a:custGeom>
          <a:avLst/>
          <a:gdLst/>
          <a:ahLst/>
          <a:cxnLst/>
          <a:rect l="0" t="0" r="0" b="0"/>
          <a:pathLst>
            <a:path>
              <a:moveTo>
                <a:pt x="0" y="1328577"/>
              </a:moveTo>
              <a:lnTo>
                <a:pt x="78091" y="1328577"/>
              </a:lnTo>
              <a:lnTo>
                <a:pt x="78091" y="0"/>
              </a:lnTo>
              <a:lnTo>
                <a:pt x="156183" y="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0B5E6071-02EE-4AB9-8013-84B304E5FCA3}">
      <dsp:nvSpPr>
        <dsp:cNvPr id="0" name=""/>
        <dsp:cNvSpPr/>
      </dsp:nvSpPr>
      <dsp:spPr>
        <a:xfrm>
          <a:off x="45781" y="1258778"/>
          <a:ext cx="1400290" cy="366221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latin typeface="+mj-lt"/>
            </a:rPr>
            <a:t>Riesgo Intermedio  y Avanzado</a:t>
          </a:r>
          <a:endParaRPr lang="es-ES" sz="900" b="1" kern="1200" dirty="0">
            <a:solidFill>
              <a:schemeClr val="bg1"/>
            </a:solidFill>
            <a:latin typeface="+mj-lt"/>
          </a:endParaRPr>
        </a:p>
      </dsp:txBody>
      <dsp:txXfrm>
        <a:off x="63658" y="1276655"/>
        <a:ext cx="1364536" cy="330467"/>
      </dsp:txXfrm>
    </dsp:sp>
    <dsp:sp modelId="{E101D406-7006-49E3-B89F-24EC377B93FD}">
      <dsp:nvSpPr>
        <dsp:cNvPr id="0" name=""/>
        <dsp:cNvSpPr/>
      </dsp:nvSpPr>
      <dsp:spPr>
        <a:xfrm>
          <a:off x="1602255" y="2191"/>
          <a:ext cx="2145146" cy="222241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RIESGO CARDIOVASCULAR  - 27773</a:t>
          </a:r>
          <a:endParaRPr lang="es-ES" sz="900" b="1" kern="1200" dirty="0">
            <a:solidFill>
              <a:schemeClr val="tx1"/>
            </a:solidFill>
            <a:latin typeface="+mj-lt"/>
          </a:endParaRPr>
        </a:p>
      </dsp:txBody>
      <dsp:txXfrm>
        <a:off x="1613104" y="13040"/>
        <a:ext cx="2123448" cy="200543"/>
      </dsp:txXfrm>
    </dsp:sp>
    <dsp:sp modelId="{7F4FF103-B27B-48A7-9CD8-0FF0CDAA494E}">
      <dsp:nvSpPr>
        <dsp:cNvPr id="0" name=""/>
        <dsp:cNvSpPr/>
      </dsp:nvSpPr>
      <dsp:spPr>
        <a:xfrm>
          <a:off x="1602255" y="322047"/>
          <a:ext cx="1516959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rgbClr val="253546"/>
              </a:solidFill>
              <a:latin typeface="Montserrat"/>
              <a:ea typeface="+mn-ea"/>
              <a:cs typeface="+mn-cs"/>
            </a:rPr>
            <a:t>RESPIRATORIOS</a:t>
          </a:r>
          <a:r>
            <a:rPr lang="es-CO" sz="900" b="1" kern="1200" dirty="0">
              <a:solidFill>
                <a:schemeClr val="tx1"/>
              </a:solidFill>
              <a:latin typeface="+mj-lt"/>
            </a:rPr>
            <a:t>  - 945</a:t>
          </a:r>
        </a:p>
      </dsp:txBody>
      <dsp:txXfrm>
        <a:off x="1613882" y="333674"/>
        <a:ext cx="1493705" cy="214926"/>
      </dsp:txXfrm>
    </dsp:sp>
    <dsp:sp modelId="{08CA7FF1-FE36-4FD4-AA0B-D5EBF376D16F}">
      <dsp:nvSpPr>
        <dsp:cNvPr id="0" name=""/>
        <dsp:cNvSpPr/>
      </dsp:nvSpPr>
      <dsp:spPr>
        <a:xfrm>
          <a:off x="1602255" y="657842"/>
          <a:ext cx="2292326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Montserrat"/>
              <a:ea typeface="+mn-ea"/>
              <a:cs typeface="+mn-cs"/>
            </a:rPr>
            <a:t>OBESIDAD – 1035 Y DESNUTRICIÓN - 2</a:t>
          </a:r>
          <a:endParaRPr lang="es-CO" sz="900" b="1" kern="1200" dirty="0">
            <a:solidFill>
              <a:schemeClr val="tx1"/>
            </a:solidFill>
            <a:latin typeface="+mj-lt"/>
          </a:endParaRPr>
        </a:p>
      </dsp:txBody>
      <dsp:txXfrm>
        <a:off x="1613882" y="669469"/>
        <a:ext cx="2269072" cy="214926"/>
      </dsp:txXfrm>
    </dsp:sp>
    <dsp:sp modelId="{58E48A53-5C88-40B1-8117-09DEEA5B5A71}">
      <dsp:nvSpPr>
        <dsp:cNvPr id="0" name=""/>
        <dsp:cNvSpPr/>
      </dsp:nvSpPr>
      <dsp:spPr>
        <a:xfrm>
          <a:off x="1602255" y="993638"/>
          <a:ext cx="1268369" cy="187088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INFECCINES CRONICAS  - 52</a:t>
          </a:r>
        </a:p>
      </dsp:txBody>
      <dsp:txXfrm>
        <a:off x="1611388" y="1002771"/>
        <a:ext cx="1250103" cy="168822"/>
      </dsp:txXfrm>
    </dsp:sp>
    <dsp:sp modelId="{6ABA944F-2821-440B-998A-57AD731E34DA}">
      <dsp:nvSpPr>
        <dsp:cNvPr id="0" name=""/>
        <dsp:cNvSpPr/>
      </dsp:nvSpPr>
      <dsp:spPr>
        <a:xfrm>
          <a:off x="1602255" y="1278341"/>
          <a:ext cx="1063471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CANCER  - 4312</a:t>
          </a:r>
        </a:p>
      </dsp:txBody>
      <dsp:txXfrm>
        <a:off x="1613882" y="1289968"/>
        <a:ext cx="1040217" cy="214926"/>
      </dsp:txXfrm>
    </dsp:sp>
    <dsp:sp modelId="{8615880D-F0D4-41E5-B322-6F704A13D6AE}">
      <dsp:nvSpPr>
        <dsp:cNvPr id="0" name=""/>
        <dsp:cNvSpPr/>
      </dsp:nvSpPr>
      <dsp:spPr>
        <a:xfrm>
          <a:off x="1602255" y="1614137"/>
          <a:ext cx="1438664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AUTOINMUNE  - 768</a:t>
          </a:r>
        </a:p>
      </dsp:txBody>
      <dsp:txXfrm>
        <a:off x="1613882" y="1625764"/>
        <a:ext cx="1415410" cy="214926"/>
      </dsp:txXfrm>
    </dsp:sp>
    <dsp:sp modelId="{84C238BA-CF16-4600-AC40-6F2A930C2A0A}">
      <dsp:nvSpPr>
        <dsp:cNvPr id="0" name=""/>
        <dsp:cNvSpPr/>
      </dsp:nvSpPr>
      <dsp:spPr>
        <a:xfrm>
          <a:off x="1602255" y="1949932"/>
          <a:ext cx="1110248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HUERFANAS - </a:t>
          </a:r>
          <a:r>
            <a:rPr lang="es-CO" sz="900" b="1" kern="1200" dirty="0">
              <a:solidFill>
                <a:srgbClr val="253546"/>
              </a:solidFill>
              <a:latin typeface="+mj-lt"/>
              <a:ea typeface="+mj-lt"/>
              <a:cs typeface="+mj-lt"/>
            </a:rPr>
            <a:t>198</a:t>
          </a:r>
          <a:endParaRPr lang="es-CO" sz="900" b="1" kern="1200" dirty="0">
            <a:solidFill>
              <a:srgbClr val="253546"/>
            </a:solidFill>
            <a:latin typeface="Montserrat"/>
            <a:ea typeface="+mn-ea"/>
            <a:cs typeface="+mn-cs"/>
          </a:endParaRPr>
        </a:p>
      </dsp:txBody>
      <dsp:txXfrm>
        <a:off x="1613882" y="1961559"/>
        <a:ext cx="1086994" cy="214926"/>
      </dsp:txXfrm>
    </dsp:sp>
    <dsp:sp modelId="{01A2F5A9-4CC9-4869-8251-ED3303A56029}">
      <dsp:nvSpPr>
        <dsp:cNvPr id="0" name=""/>
        <dsp:cNvSpPr/>
      </dsp:nvSpPr>
      <dsp:spPr>
        <a:xfrm>
          <a:off x="1602255" y="2285727"/>
          <a:ext cx="1442967" cy="260064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chemeClr val="tx1"/>
              </a:solidFill>
              <a:latin typeface="+mj-lt"/>
            </a:rPr>
            <a:t>COAGULOPATIAS  - 9</a:t>
          </a:r>
        </a:p>
      </dsp:txBody>
      <dsp:txXfrm>
        <a:off x="1614950" y="2298422"/>
        <a:ext cx="1417577" cy="234674"/>
      </dsp:txXfrm>
    </dsp:sp>
    <dsp:sp modelId="{BF10DEFB-1A88-43F2-AB22-FA76EA848538}">
      <dsp:nvSpPr>
        <dsp:cNvPr id="0" name=""/>
        <dsp:cNvSpPr/>
      </dsp:nvSpPr>
      <dsp:spPr>
        <a:xfrm>
          <a:off x="1648036" y="2640808"/>
          <a:ext cx="2350271" cy="2381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srgbClr val="253546"/>
              </a:solidFill>
              <a:latin typeface="Montserrat"/>
              <a:ea typeface="+mn-ea"/>
              <a:cs typeface="+mn-cs"/>
            </a:rPr>
            <a:t>ENFERMEDAD RENAL CRONICO  - 1741</a:t>
          </a:r>
        </a:p>
      </dsp:txBody>
      <dsp:txXfrm>
        <a:off x="1659663" y="2652435"/>
        <a:ext cx="2327017" cy="2149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D9A18-30A6-4F93-A943-4A1F4883716F}">
      <dsp:nvSpPr>
        <dsp:cNvPr id="0" name=""/>
        <dsp:cNvSpPr/>
      </dsp:nvSpPr>
      <dsp:spPr>
        <a:xfrm>
          <a:off x="1205142" y="1102127"/>
          <a:ext cx="326613" cy="562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5225" y="0"/>
              </a:lnTo>
              <a:lnTo>
                <a:pt x="105225" y="562204"/>
              </a:lnTo>
              <a:lnTo>
                <a:pt x="326613" y="562204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820CC-C7DA-4747-9D31-0921DD8D244B}">
      <dsp:nvSpPr>
        <dsp:cNvPr id="0" name=""/>
        <dsp:cNvSpPr/>
      </dsp:nvSpPr>
      <dsp:spPr>
        <a:xfrm>
          <a:off x="1205142" y="1102127"/>
          <a:ext cx="322252" cy="2942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864" y="0"/>
              </a:lnTo>
              <a:lnTo>
                <a:pt x="100864" y="294287"/>
              </a:lnTo>
              <a:lnTo>
                <a:pt x="322252" y="294287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D1009-21A6-4404-BDE2-BE3A9A675453}">
      <dsp:nvSpPr>
        <dsp:cNvPr id="0" name=""/>
        <dsp:cNvSpPr/>
      </dsp:nvSpPr>
      <dsp:spPr>
        <a:xfrm>
          <a:off x="1205142" y="1056407"/>
          <a:ext cx="3248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3476" y="45720"/>
              </a:lnTo>
              <a:lnTo>
                <a:pt x="103476" y="91659"/>
              </a:lnTo>
              <a:lnTo>
                <a:pt x="324864" y="91659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EB2BBE-ECF5-4965-B92A-261162E0B745}">
      <dsp:nvSpPr>
        <dsp:cNvPr id="0" name=""/>
        <dsp:cNvSpPr/>
      </dsp:nvSpPr>
      <dsp:spPr>
        <a:xfrm>
          <a:off x="1205142" y="875291"/>
          <a:ext cx="330820" cy="226835"/>
        </a:xfrm>
        <a:custGeom>
          <a:avLst/>
          <a:gdLst/>
          <a:ahLst/>
          <a:cxnLst/>
          <a:rect l="0" t="0" r="0" b="0"/>
          <a:pathLst>
            <a:path>
              <a:moveTo>
                <a:pt x="0" y="226835"/>
              </a:moveTo>
              <a:lnTo>
                <a:pt x="109432" y="226835"/>
              </a:lnTo>
              <a:lnTo>
                <a:pt x="109432" y="0"/>
              </a:lnTo>
              <a:lnTo>
                <a:pt x="330820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B4A34-A0C7-46E2-8024-FBEADF6D9A20}">
      <dsp:nvSpPr>
        <dsp:cNvPr id="0" name=""/>
        <dsp:cNvSpPr/>
      </dsp:nvSpPr>
      <dsp:spPr>
        <a:xfrm>
          <a:off x="1205142" y="572327"/>
          <a:ext cx="324466" cy="529799"/>
        </a:xfrm>
        <a:custGeom>
          <a:avLst/>
          <a:gdLst/>
          <a:ahLst/>
          <a:cxnLst/>
          <a:rect l="0" t="0" r="0" b="0"/>
          <a:pathLst>
            <a:path>
              <a:moveTo>
                <a:pt x="0" y="529799"/>
              </a:moveTo>
              <a:lnTo>
                <a:pt x="103078" y="529799"/>
              </a:lnTo>
              <a:lnTo>
                <a:pt x="103078" y="0"/>
              </a:lnTo>
              <a:lnTo>
                <a:pt x="324466" y="0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B5E6071-02EE-4AB9-8013-84B304E5FCA3}">
      <dsp:nvSpPr>
        <dsp:cNvPr id="0" name=""/>
        <dsp:cNvSpPr/>
      </dsp:nvSpPr>
      <dsp:spPr>
        <a:xfrm>
          <a:off x="206991" y="915070"/>
          <a:ext cx="998150" cy="374113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kern="1200">
              <a:latin typeface="+mj-lt"/>
            </a:rPr>
            <a:t>Vigilancia Epidemiológica</a:t>
          </a:r>
          <a:endParaRPr lang="es-ES" sz="800" b="1" kern="1200">
            <a:solidFill>
              <a:srgbClr val="000000"/>
            </a:solidFill>
            <a:latin typeface="+mj-lt"/>
          </a:endParaRPr>
        </a:p>
      </dsp:txBody>
      <dsp:txXfrm>
        <a:off x="225254" y="933333"/>
        <a:ext cx="961624" cy="337587"/>
      </dsp:txXfrm>
    </dsp:sp>
    <dsp:sp modelId="{E101D406-7006-49E3-B89F-24EC377B93FD}">
      <dsp:nvSpPr>
        <dsp:cNvPr id="0" name=""/>
        <dsp:cNvSpPr/>
      </dsp:nvSpPr>
      <dsp:spPr>
        <a:xfrm>
          <a:off x="1529608" y="467925"/>
          <a:ext cx="1071142" cy="208802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i="0" u="none" kern="1200">
              <a:solidFill>
                <a:srgbClr val="000000"/>
              </a:solidFill>
              <a:latin typeface="+mj-lt"/>
            </a:rPr>
            <a:t>ZOONOSIS Y AGRESIONES POR ANIMALES  - </a:t>
          </a:r>
          <a:r>
            <a:rPr lang="es-CO" sz="800" b="1" kern="1200">
              <a:solidFill>
                <a:srgbClr val="000000"/>
              </a:solidFill>
              <a:latin typeface="+mj-lt"/>
            </a:rPr>
            <a:t>151 </a:t>
          </a:r>
          <a:endParaRPr lang="es-ES" sz="800" b="1" kern="1200">
            <a:solidFill>
              <a:srgbClr val="000000"/>
            </a:solidFill>
            <a:latin typeface="+mj-lt"/>
          </a:endParaRPr>
        </a:p>
      </dsp:txBody>
      <dsp:txXfrm>
        <a:off x="1539801" y="478118"/>
        <a:ext cx="1050756" cy="188416"/>
      </dsp:txXfrm>
    </dsp:sp>
    <dsp:sp modelId="{3A32CB6C-8379-4594-97AE-4A6A3ED23199}">
      <dsp:nvSpPr>
        <dsp:cNvPr id="0" name=""/>
        <dsp:cNvSpPr/>
      </dsp:nvSpPr>
      <dsp:spPr>
        <a:xfrm>
          <a:off x="1535962" y="768490"/>
          <a:ext cx="2000418" cy="213603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i="0" u="none" kern="1200">
              <a:solidFill>
                <a:srgbClr val="000000"/>
              </a:solidFill>
              <a:latin typeface="+mj-lt"/>
            </a:rPr>
            <a:t>  ENFERMEDADES TRANSMITIDAS POR VECTORES - 133</a:t>
          </a:r>
        </a:p>
      </dsp:txBody>
      <dsp:txXfrm>
        <a:off x="1546389" y="778917"/>
        <a:ext cx="1979564" cy="192749"/>
      </dsp:txXfrm>
    </dsp:sp>
    <dsp:sp modelId="{CA246A8D-A052-4EFB-8FAC-2FD2DF06ABD3}">
      <dsp:nvSpPr>
        <dsp:cNvPr id="0" name=""/>
        <dsp:cNvSpPr/>
      </dsp:nvSpPr>
      <dsp:spPr>
        <a:xfrm>
          <a:off x="1530006" y="1041491"/>
          <a:ext cx="2830026" cy="213151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 ENFERMEDADES CRÓNICAS NO TRANSMISIBLES - 127</a:t>
          </a:r>
          <a:endParaRPr lang="es-CO" sz="800" b="1" i="0" u="none" kern="1200">
            <a:solidFill>
              <a:srgbClr val="000000"/>
            </a:solidFill>
            <a:latin typeface="+mj-lt"/>
            <a:ea typeface="+mn-ea"/>
            <a:cs typeface="+mn-cs"/>
          </a:endParaRPr>
        </a:p>
      </dsp:txBody>
      <dsp:txXfrm>
        <a:off x="1540411" y="1051896"/>
        <a:ext cx="2809216" cy="192341"/>
      </dsp:txXfrm>
    </dsp:sp>
    <dsp:sp modelId="{6BD09D5D-89FE-4AEB-B4E9-13745E9F9134}">
      <dsp:nvSpPr>
        <dsp:cNvPr id="0" name=""/>
        <dsp:cNvSpPr/>
      </dsp:nvSpPr>
      <dsp:spPr>
        <a:xfrm>
          <a:off x="1527394" y="1296747"/>
          <a:ext cx="3021549" cy="19933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LESIONES DE CAUSA EXTERNA Y SALUD MENTAL - 67</a:t>
          </a:r>
        </a:p>
      </dsp:txBody>
      <dsp:txXfrm>
        <a:off x="1537125" y="1306478"/>
        <a:ext cx="3002087" cy="179873"/>
      </dsp:txXfrm>
    </dsp:sp>
    <dsp:sp modelId="{5E19FF5A-6D7F-466E-9AF9-7B7F2F043376}">
      <dsp:nvSpPr>
        <dsp:cNvPr id="0" name=""/>
        <dsp:cNvSpPr/>
      </dsp:nvSpPr>
      <dsp:spPr>
        <a:xfrm>
          <a:off x="1531755" y="1553211"/>
          <a:ext cx="1873961" cy="222239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i="0" u="none" kern="1200">
              <a:solidFill>
                <a:srgbClr val="000000"/>
              </a:solidFill>
              <a:latin typeface="+mj-lt"/>
              <a:ea typeface="+mn-ea"/>
              <a:cs typeface="+mn-cs"/>
            </a:rPr>
            <a:t>MATERNIDAD SEGURA - 20</a:t>
          </a:r>
        </a:p>
      </dsp:txBody>
      <dsp:txXfrm>
        <a:off x="1542604" y="1564060"/>
        <a:ext cx="1852263" cy="2005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501A2-4ABB-4369-9052-AF9BC27492B9}">
      <dsp:nvSpPr>
        <dsp:cNvPr id="0" name=""/>
        <dsp:cNvSpPr/>
      </dsp:nvSpPr>
      <dsp:spPr>
        <a:xfrm>
          <a:off x="1502171" y="1441889"/>
          <a:ext cx="154719" cy="1322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359" y="0"/>
              </a:lnTo>
              <a:lnTo>
                <a:pt x="77359" y="1322694"/>
              </a:lnTo>
              <a:lnTo>
                <a:pt x="154719" y="1322694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D95B6-2BD7-4C42-AB69-2874784493E4}">
      <dsp:nvSpPr>
        <dsp:cNvPr id="0" name=""/>
        <dsp:cNvSpPr/>
      </dsp:nvSpPr>
      <dsp:spPr>
        <a:xfrm>
          <a:off x="1502171" y="1441889"/>
          <a:ext cx="154719" cy="99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359" y="0"/>
              </a:lnTo>
              <a:lnTo>
                <a:pt x="77359" y="990047"/>
              </a:lnTo>
              <a:lnTo>
                <a:pt x="154719" y="990047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F791C-F387-4EA0-862A-BD5F820BBF57}">
      <dsp:nvSpPr>
        <dsp:cNvPr id="0" name=""/>
        <dsp:cNvSpPr/>
      </dsp:nvSpPr>
      <dsp:spPr>
        <a:xfrm>
          <a:off x="1502171" y="1441889"/>
          <a:ext cx="154719" cy="657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359" y="0"/>
              </a:lnTo>
              <a:lnTo>
                <a:pt x="77359" y="657399"/>
              </a:lnTo>
              <a:lnTo>
                <a:pt x="154719" y="657399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F30D-242B-4EF2-991C-1F263CB1D4B4}">
      <dsp:nvSpPr>
        <dsp:cNvPr id="0" name=""/>
        <dsp:cNvSpPr/>
      </dsp:nvSpPr>
      <dsp:spPr>
        <a:xfrm>
          <a:off x="1502171" y="1441889"/>
          <a:ext cx="154719" cy="324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359" y="0"/>
              </a:lnTo>
              <a:lnTo>
                <a:pt x="77359" y="324752"/>
              </a:lnTo>
              <a:lnTo>
                <a:pt x="154719" y="324752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19BED-B9D5-4E20-987B-5BFA2254337D}">
      <dsp:nvSpPr>
        <dsp:cNvPr id="0" name=""/>
        <dsp:cNvSpPr/>
      </dsp:nvSpPr>
      <dsp:spPr>
        <a:xfrm>
          <a:off x="1502171" y="1388274"/>
          <a:ext cx="1547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3614"/>
              </a:moveTo>
              <a:lnTo>
                <a:pt x="77359" y="53614"/>
              </a:lnTo>
              <a:lnTo>
                <a:pt x="77359" y="45720"/>
              </a:lnTo>
              <a:lnTo>
                <a:pt x="154719" y="4572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F7EC4-8A5C-41E1-8521-A3BB983773AB}">
      <dsp:nvSpPr>
        <dsp:cNvPr id="0" name=""/>
        <dsp:cNvSpPr/>
      </dsp:nvSpPr>
      <dsp:spPr>
        <a:xfrm>
          <a:off x="1502171" y="1101347"/>
          <a:ext cx="154719" cy="340542"/>
        </a:xfrm>
        <a:custGeom>
          <a:avLst/>
          <a:gdLst/>
          <a:ahLst/>
          <a:cxnLst/>
          <a:rect l="0" t="0" r="0" b="0"/>
          <a:pathLst>
            <a:path>
              <a:moveTo>
                <a:pt x="0" y="340542"/>
              </a:moveTo>
              <a:lnTo>
                <a:pt x="77359" y="340542"/>
              </a:lnTo>
              <a:lnTo>
                <a:pt x="77359" y="0"/>
              </a:lnTo>
              <a:lnTo>
                <a:pt x="154719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287E9-7A2B-487B-A203-92E8025457F7}">
      <dsp:nvSpPr>
        <dsp:cNvPr id="0" name=""/>
        <dsp:cNvSpPr/>
      </dsp:nvSpPr>
      <dsp:spPr>
        <a:xfrm>
          <a:off x="1502171" y="768700"/>
          <a:ext cx="154719" cy="673189"/>
        </a:xfrm>
        <a:custGeom>
          <a:avLst/>
          <a:gdLst/>
          <a:ahLst/>
          <a:cxnLst/>
          <a:rect l="0" t="0" r="0" b="0"/>
          <a:pathLst>
            <a:path>
              <a:moveTo>
                <a:pt x="0" y="673189"/>
              </a:moveTo>
              <a:lnTo>
                <a:pt x="77359" y="673189"/>
              </a:lnTo>
              <a:lnTo>
                <a:pt x="77359" y="0"/>
              </a:lnTo>
              <a:lnTo>
                <a:pt x="154719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DC7B75-F2D6-405F-AE19-48D8BAF5E7ED}">
      <dsp:nvSpPr>
        <dsp:cNvPr id="0" name=""/>
        <dsp:cNvSpPr/>
      </dsp:nvSpPr>
      <dsp:spPr>
        <a:xfrm>
          <a:off x="1502171" y="436052"/>
          <a:ext cx="154719" cy="1005836"/>
        </a:xfrm>
        <a:custGeom>
          <a:avLst/>
          <a:gdLst/>
          <a:ahLst/>
          <a:cxnLst/>
          <a:rect l="0" t="0" r="0" b="0"/>
          <a:pathLst>
            <a:path>
              <a:moveTo>
                <a:pt x="0" y="1005836"/>
              </a:moveTo>
              <a:lnTo>
                <a:pt x="77359" y="1005836"/>
              </a:lnTo>
              <a:lnTo>
                <a:pt x="77359" y="0"/>
              </a:lnTo>
              <a:lnTo>
                <a:pt x="154719" y="0"/>
              </a:lnTo>
            </a:path>
          </a:pathLst>
        </a:custGeom>
        <a:noFill/>
        <a:ln w="1905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B4A34-A0C7-46E2-8024-FBEADF6D9A20}">
      <dsp:nvSpPr>
        <dsp:cNvPr id="0" name=""/>
        <dsp:cNvSpPr/>
      </dsp:nvSpPr>
      <dsp:spPr>
        <a:xfrm>
          <a:off x="1502171" y="111300"/>
          <a:ext cx="154719" cy="1330589"/>
        </a:xfrm>
        <a:custGeom>
          <a:avLst/>
          <a:gdLst/>
          <a:ahLst/>
          <a:cxnLst/>
          <a:rect l="0" t="0" r="0" b="0"/>
          <a:pathLst>
            <a:path>
              <a:moveTo>
                <a:pt x="0" y="1330589"/>
              </a:moveTo>
              <a:lnTo>
                <a:pt x="77359" y="1330589"/>
              </a:lnTo>
              <a:lnTo>
                <a:pt x="77359" y="0"/>
              </a:lnTo>
              <a:lnTo>
                <a:pt x="154719" y="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0B5E6071-02EE-4AB9-8013-84B304E5FCA3}">
      <dsp:nvSpPr>
        <dsp:cNvPr id="0" name=""/>
        <dsp:cNvSpPr/>
      </dsp:nvSpPr>
      <dsp:spPr>
        <a:xfrm>
          <a:off x="115008" y="1260495"/>
          <a:ext cx="1387162" cy="362788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chemeClr val="bg1"/>
              </a:solidFill>
              <a:latin typeface="+mj-lt"/>
            </a:rPr>
            <a:t>Atención Primaria en Salud</a:t>
          </a:r>
          <a:endParaRPr lang="es-ES" sz="900" b="1" kern="1200">
            <a:solidFill>
              <a:schemeClr val="bg1"/>
            </a:solidFill>
            <a:latin typeface="+mj-lt"/>
          </a:endParaRPr>
        </a:p>
      </dsp:txBody>
      <dsp:txXfrm>
        <a:off x="132718" y="1278205"/>
        <a:ext cx="1351742" cy="327368"/>
      </dsp:txXfrm>
    </dsp:sp>
    <dsp:sp modelId="{E101D406-7006-49E3-B89F-24EC377B93FD}">
      <dsp:nvSpPr>
        <dsp:cNvPr id="0" name=""/>
        <dsp:cNvSpPr/>
      </dsp:nvSpPr>
      <dsp:spPr>
        <a:xfrm>
          <a:off x="1656890" y="1221"/>
          <a:ext cx="1859119" cy="220157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chemeClr val="tx1"/>
              </a:solidFill>
              <a:latin typeface="+mj-lt"/>
            </a:rPr>
            <a:t>PRIMERA INFANCIA  - 1994</a:t>
          </a:r>
          <a:endParaRPr lang="es-ES" sz="900" b="1" kern="1200">
            <a:solidFill>
              <a:schemeClr val="tx1"/>
            </a:solidFill>
            <a:latin typeface="+mj-lt"/>
          </a:endParaRPr>
        </a:p>
      </dsp:txBody>
      <dsp:txXfrm>
        <a:off x="1667637" y="11968"/>
        <a:ext cx="1837625" cy="198663"/>
      </dsp:txXfrm>
    </dsp:sp>
    <dsp:sp modelId="{BD9E89E4-242C-4F5A-876D-9CDF8C4839C8}">
      <dsp:nvSpPr>
        <dsp:cNvPr id="0" name=""/>
        <dsp:cNvSpPr/>
      </dsp:nvSpPr>
      <dsp:spPr>
        <a:xfrm>
          <a:off x="1656890" y="318078"/>
          <a:ext cx="1356736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INFANCIA</a:t>
          </a:r>
          <a:r>
            <a:rPr lang="es-CO" sz="900" b="1" kern="1200">
              <a:solidFill>
                <a:schemeClr val="tx1"/>
              </a:solidFill>
              <a:latin typeface="+mj-lt"/>
            </a:rPr>
            <a:t>  - 3976</a:t>
          </a:r>
        </a:p>
      </dsp:txBody>
      <dsp:txXfrm>
        <a:off x="1668408" y="329596"/>
        <a:ext cx="1333700" cy="212911"/>
      </dsp:txXfrm>
    </dsp:sp>
    <dsp:sp modelId="{59E230EC-E291-4E38-B094-FD3112F45571}">
      <dsp:nvSpPr>
        <dsp:cNvPr id="0" name=""/>
        <dsp:cNvSpPr/>
      </dsp:nvSpPr>
      <dsp:spPr>
        <a:xfrm>
          <a:off x="1656890" y="650726"/>
          <a:ext cx="1742507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ADOLESCENCIA  - 6119</a:t>
          </a:r>
        </a:p>
      </dsp:txBody>
      <dsp:txXfrm>
        <a:off x="1668408" y="662244"/>
        <a:ext cx="1719471" cy="212911"/>
      </dsp:txXfrm>
    </dsp:sp>
    <dsp:sp modelId="{D7D4A4F6-3CE0-4474-9CB7-C8A760A59360}">
      <dsp:nvSpPr>
        <dsp:cNvPr id="0" name=""/>
        <dsp:cNvSpPr/>
      </dsp:nvSpPr>
      <dsp:spPr>
        <a:xfrm>
          <a:off x="1656890" y="983373"/>
          <a:ext cx="1356736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JUVENTUD - 8764</a:t>
          </a:r>
        </a:p>
      </dsp:txBody>
      <dsp:txXfrm>
        <a:off x="1668408" y="994891"/>
        <a:ext cx="1333700" cy="212911"/>
      </dsp:txXfrm>
    </dsp:sp>
    <dsp:sp modelId="{2EB8DD57-C373-48A4-A89C-E037EEAA1DCC}">
      <dsp:nvSpPr>
        <dsp:cNvPr id="0" name=""/>
        <dsp:cNvSpPr/>
      </dsp:nvSpPr>
      <dsp:spPr>
        <a:xfrm>
          <a:off x="1656890" y="1316020"/>
          <a:ext cx="1356736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ADULTEZ  - 40200</a:t>
          </a:r>
        </a:p>
      </dsp:txBody>
      <dsp:txXfrm>
        <a:off x="1668408" y="1327538"/>
        <a:ext cx="1333700" cy="212911"/>
      </dsp:txXfrm>
    </dsp:sp>
    <dsp:sp modelId="{0F3B82EE-884B-42D0-82AD-92CEFBD819E7}">
      <dsp:nvSpPr>
        <dsp:cNvPr id="0" name=""/>
        <dsp:cNvSpPr/>
      </dsp:nvSpPr>
      <dsp:spPr>
        <a:xfrm>
          <a:off x="1656890" y="1648668"/>
          <a:ext cx="1076005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VEJEZ  - 35363</a:t>
          </a:r>
        </a:p>
      </dsp:txBody>
      <dsp:txXfrm>
        <a:off x="1668408" y="1660186"/>
        <a:ext cx="1052969" cy="212911"/>
      </dsp:txXfrm>
    </dsp:sp>
    <dsp:sp modelId="{55B63C35-1FF8-4268-A334-9598322BD421}">
      <dsp:nvSpPr>
        <dsp:cNvPr id="0" name=""/>
        <dsp:cNvSpPr/>
      </dsp:nvSpPr>
      <dsp:spPr>
        <a:xfrm>
          <a:off x="1656890" y="1981315"/>
          <a:ext cx="1960468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MATERNO PERINATAL  - 159</a:t>
          </a:r>
        </a:p>
      </dsp:txBody>
      <dsp:txXfrm>
        <a:off x="1668408" y="1992833"/>
        <a:ext cx="1937432" cy="212911"/>
      </dsp:txXfrm>
    </dsp:sp>
    <dsp:sp modelId="{D87F2AC5-5B39-4F04-9797-467ABA291C38}">
      <dsp:nvSpPr>
        <dsp:cNvPr id="0" name=""/>
        <dsp:cNvSpPr/>
      </dsp:nvSpPr>
      <dsp:spPr>
        <a:xfrm>
          <a:off x="1656890" y="2313962"/>
          <a:ext cx="1655693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SALUD MENTAL  - 4262</a:t>
          </a:r>
        </a:p>
      </dsp:txBody>
      <dsp:txXfrm>
        <a:off x="1668408" y="2325480"/>
        <a:ext cx="1632657" cy="212911"/>
      </dsp:txXfrm>
    </dsp:sp>
    <dsp:sp modelId="{49B2A60B-C46C-420F-8C5B-22B1E8B661D5}">
      <dsp:nvSpPr>
        <dsp:cNvPr id="0" name=""/>
        <dsp:cNvSpPr/>
      </dsp:nvSpPr>
      <dsp:spPr>
        <a:xfrm>
          <a:off x="1656890" y="2646610"/>
          <a:ext cx="2226408" cy="235947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2535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>
              <a:solidFill>
                <a:srgbClr val="253546"/>
              </a:solidFill>
              <a:latin typeface="Montserrat"/>
              <a:ea typeface="+mn-ea"/>
              <a:cs typeface="+mn-cs"/>
            </a:rPr>
            <a:t>ENFOQUE DIFERENCIAL - DISCAPACIDAD (585) - VCA (20019) -  ETNOEDUCADORES - 235</a:t>
          </a:r>
        </a:p>
      </dsp:txBody>
      <dsp:txXfrm>
        <a:off x="1668408" y="2658128"/>
        <a:ext cx="2203372" cy="212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29D43-D94A-46EC-AB65-99F23634AB84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CBFF-29E2-4304-863B-D5D80257C5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652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9C734B-9B4F-2D48-BD16-891CB0FE19B3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976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643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A76BC-A9F2-4D1A-1236-BE6BFB3D0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3D870D1-7339-8763-CDC7-C04EC8227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5A189AD-CC77-F8EA-C0EA-A471BDACC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1CE6D2-75BF-AFCE-11AE-C87A0D0FB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0566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27D4-1A71-64BC-D38A-BA952BFC3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3E34A0-076E-D218-9DF1-F90B7D61A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48B9095-4867-0D90-133E-11034AC92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1139D0-DFAD-090E-6FDA-E518C02AC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74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928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EE2D4-585B-57EA-0FDF-3DE8441B1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3FF95C1-98BA-FCEE-6BD2-6CB6DFB18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87BF78-3700-ADEE-A45E-9B223B668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F80FC2-704F-55CE-6D9B-7B1AAD7DA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440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BE559-5629-4D3E-7B0D-72DEAE938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7A8C8F-F24A-80BA-6DA0-F0EC81573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951B58E-9C6C-10BB-6221-DB106A7E0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B4B04B-D416-CAA8-FF2C-A696FD7233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602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7891C-41FA-B30F-B68C-26668B16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B1DFCD-167A-C2C7-B817-5752009AC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ACF973-49D6-2AFF-4AE9-DEA2CA2C7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0FB25F-C7EA-A2B6-A72E-D0E5DF767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358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09400-321D-1DAF-345D-5F89D381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C0EC2BB-C4C1-CD6C-C91D-7E1D97EE5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99C994C-780C-A849-A6B1-6C6A1E7DC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FDD6778-1719-F81A-0EE8-655DD12A8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603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AE11-431B-EB19-4D9D-DA172BB6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9F2BAF-4B8A-EFA9-8F4F-FFBEAF99C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0BD85E-8E2D-91F4-A97C-BDB25ECEB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DC9557-4354-B7F2-1DF4-4E0CFCC19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1173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6CED-1DFE-FBEA-CA8D-CAF75AE0F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487A9F-74CF-B96D-A99B-AC230AAAC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DD88591-C896-0151-3809-981F92F61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1D0F9B-0B76-A0FA-EEFE-6B3679C14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2660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6432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8867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0075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2368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AD7A7-0D4D-41BB-B903-DE9CC8E84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B504405-1FFD-1092-565B-B2AD06DFA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B515577-838E-94C0-AA39-FE5FA0906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8C7175-D51C-1136-7D19-4FCB9D7BB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702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D937A-2B25-FA24-1A12-FB54B53F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282857C-CC2C-386A-8347-963A79F5E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F30CB04-AAD3-679E-2F49-F3E11A5E5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AE1F1F-FDD4-7BE1-1802-C703CE2AA2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047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34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4877D-A81F-493B-D1A8-A91D51756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A1F3F8-9936-1018-A012-D2F9BF770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DA80F3-8C50-5C32-866B-6606DBA67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BC1BED-DAF0-B508-F664-14B70F039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541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5CCBFF-29E2-4304-863B-D5D80257C593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860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8565d7c642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8565d7c642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5A1E4-A15A-7DBC-5B8C-8419F8DBE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55F090-3ED3-6FB6-9BDE-E12C820F4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C06969-F4FD-2DB2-DB67-7F928AAF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C6BD37-3EA3-3213-CFA9-FE243106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81E04-A266-583A-9E49-7B04384D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773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42BB8-0C46-DB49-BBE0-270DF944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2AA4C7-1684-5F4D-2C05-B45E3F838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45DFA-DE0A-B490-D32A-7927E40B3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D1E6D-A28B-A5DE-23BA-345B7D07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444B51-856A-2329-6F69-77E160BD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217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8EC5E-EC58-9EC5-BADA-F3EF6CAD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247572-EB3F-C9EF-A4FB-4F293E596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2EF6E2-D7D3-C74B-8513-2B35A86C5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98BE63-89A6-7A4C-4AC8-19F12F3F4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E4E778-D023-D6B4-396C-6699537D3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477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2D12D-2025-0CA7-1B7F-96F0C3F9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7B29B2-D341-2F8B-3ACB-27DF78D0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A9B715-4E92-0274-4317-F08CDB7C0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779E55-2E77-C23C-E031-CD3D009C7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024C2C-0F5F-9370-CCF7-CC1088CB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1254BB-72E0-7156-389F-E8BA2FE3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350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C79E20-A5E9-3CBE-DC37-4B724315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F8BDEB-2277-5C54-908D-2873AE0CF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F81AF5-EA69-9F5E-C551-014B6AF49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9772FE-8579-94D6-FEDA-CBCE3E7EE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9F68004-A3C5-4A05-D9C1-0C376BD9A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8B30AB-F93F-A662-6AEE-DADF9B7B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6D7A668-E764-FDF1-40F8-38420E3FD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CBC1D23-C393-4C10-2202-E69E5EBF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198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49134-3EAD-8A49-7DAB-8F3AAB19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51160B2-B49C-B700-F54A-FBC2D108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4244C8-3B88-C04E-FCF6-DC3079CF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98FB51-BE08-969D-EE41-E8256166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353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7C4C0FC-30BA-A793-1884-C8EDF053B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3C92A7B-4F71-A783-1648-84CC556C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BE0702-EAC9-3600-2249-85B6DD03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007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35D39-EE2D-FE46-2169-BD7DDF63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5124DA-B2EA-20C5-1DE5-E02AAF0D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D1D0AF-D5A2-9B9B-A273-C8FFB57BF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290792-B77D-BB90-4D89-CD21DD8FF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A41204-EFA9-3E42-7BE7-03EE87EBD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C21641-F2A2-798E-F626-C1C318C68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6033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17899-5C1D-D7CF-9219-2B2A7C1C2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B08243-BC76-4D92-7832-065AD66BE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D12E17-6E8E-BEE6-E7DA-C90248ABE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19EBE8-CE88-6449-3261-26B9FDE54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E23B5A-1A4D-533B-7BB1-8F268A5AB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7ADC03-BAAB-19D3-0C02-52B653C77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953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7BDC0-BC49-D321-DC34-12D3C83E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18063B-9A3D-EB99-2E03-ABEF27EBD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0920E1-0722-5A45-1572-F1DF85009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92E80-9B73-89FF-2C38-0E01DE86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A16AA4-A772-8FBC-11C4-61102EB61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332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CA9104-88DB-1C0D-DEA2-089D81833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857948-153B-E4BC-1934-7030268D1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F0417B-AE3D-893A-E686-C5F8E074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00981-7D73-8702-7575-6A9712E99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2B429-5D54-EF74-7571-59AB69DA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5939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78C917A6-5F2F-10F8-318E-20EA259D72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07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D321D36-EEB1-FC2F-E9AC-D6CBC2E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C724382-F31A-0EF3-289E-AD9C5408E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4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D321D36-EEB1-FC2F-E9AC-D6CBC2E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C724382-F31A-0EF3-289E-AD9C5408E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03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881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D321D36-EEB1-FC2F-E9AC-D6CBC2E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C724382-F31A-0EF3-289E-AD9C5408E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1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78C917A6-5F2F-10F8-318E-20EA259D72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74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63BD1E79-77D0-0C95-617F-0E2EE2382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41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F80DD7-C44B-EC42-F1D9-54CF59D5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685819-0192-40B5-B9E7-A43178E2774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864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7B83C8-1B30-4E6C-B100-462FED78B39F}" type="datetime1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26997-92CC-4F2C-B5E2-6BD758616C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4480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amiseta, sombrero, sostener&#10;&#10;El contenido generado por IA puede ser incorrecto.">
            <a:extLst>
              <a:ext uri="{FF2B5EF4-FFF2-40B4-BE49-F238E27FC236}">
                <a16:creationId xmlns:a16="http://schemas.microsoft.com/office/drawing/2014/main" id="{1FBEA019-8A33-F9B7-474D-A417E0E4C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02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799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hombre y una mujer al lado de un celular con texto e imagen&#10;&#10;El contenido generado por IA puede ser incorrecto.">
            <a:extLst>
              <a:ext uri="{FF2B5EF4-FFF2-40B4-BE49-F238E27FC236}">
                <a16:creationId xmlns:a16="http://schemas.microsoft.com/office/drawing/2014/main" id="{CF2096CD-BBF2-7C10-D749-58F698C27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17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813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F0417B-AE3D-893A-E686-C5F8E074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00981-7D73-8702-7575-6A9712E99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2B429-5D54-EF74-7571-59AB69DA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95000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24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955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25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7B83C8-1B30-4E6C-B100-462FED78B39F}" type="datetime1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26997-92CC-4F2C-B5E2-6BD758616C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38150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86286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7B83C8-1B30-4E6C-B100-462FED78B39F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26997-92CC-4F2C-B5E2-6BD758616C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5510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F1091A-6A6F-ED33-40CC-60CBC53258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150" y="220808"/>
            <a:ext cx="2053249" cy="12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91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9709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D321D36-EEB1-FC2F-E9AC-D6CBC2E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C724382-F31A-0EF3-289E-AD9C5408E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25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78C917A6-5F2F-10F8-318E-20EA259D72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34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63BD1E79-77D0-0C95-617F-0E2EE2382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368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F80DD7-C44B-EC42-F1D9-54CF59D5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685819-0192-40B5-B9E7-A43178E2774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72833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amiseta, sombrero, sostener&#10;&#10;El contenido generado por IA puede ser incorrecto.">
            <a:extLst>
              <a:ext uri="{FF2B5EF4-FFF2-40B4-BE49-F238E27FC236}">
                <a16:creationId xmlns:a16="http://schemas.microsoft.com/office/drawing/2014/main" id="{1FBEA019-8A33-F9B7-474D-A417E0E4C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14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4061-5248-9F5E-2ECC-CCFFD7523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D6F65-F39E-F579-6057-B0C33304C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E72DF-6633-0979-61F6-928ACE6A32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82077-80A2-2D1D-6551-52572D87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52911-02E7-196D-D4D4-ECCFA9C0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594453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ADB1-DE18-7EFC-8E23-3F74B99D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7FB0B-BAE3-FDBA-9736-54F36125C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26DB1-D8E2-E091-B51B-F56C43AF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6DEF-7A8C-4BF5-44D9-25A140E4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A6DE4-5D73-6419-C4C9-0AB9CAB5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922054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73C1-84AE-930E-ACBD-034A2F3E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2562-C624-4EAB-9A22-4C8280DC2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124E-ECB2-A6B2-22AB-8538F988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2E314-5703-1819-7A28-D48C2D34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900CA-8B97-01D1-AF98-996D2D89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6011159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C246-96F6-8EAA-0048-82B60E79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E91E3-AFBC-DBED-B70A-32D5E0D64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889C63-8228-3182-5EB8-F84D957F3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058CE-38F3-679B-C3EC-1B8E8198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DCE2-92E7-B3E7-326A-161362BC6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8948C-D5F7-3ED4-1562-F0213A56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830217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C0A39-6FF6-97E5-0468-73208628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B9675-6D30-C412-2F32-44CC964C4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929A4-8999-8958-6CC6-243B459FA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0F91C-BFB2-8BBB-B868-B9D6656B5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5D88F2-882B-22AB-5EC3-F7A1E35D3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526C3-CA38-1766-0D6E-6EF912E2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F7E84-837D-6BCD-E9F9-0D119A92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12956-1720-6EFF-5922-01942383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647627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9876-21D0-D09B-C67E-E247706F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792239-0EEA-BC03-DCB9-8541221051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5829C-2460-1CBB-9D30-973FDB23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002F9-5997-3377-845A-766AAD42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0271381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F7AC9-34D2-CF5A-71ED-E137E6CD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456042-8C50-4305-4701-290FE30E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429A4-0875-A56A-BFB3-E411BB8A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468294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6ED1-15AC-1B0A-B252-753432F2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BBDAA-50C2-029F-C46F-14AB61EE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DF400-BB7A-EA69-CD0D-FA733A052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D201A-FE24-D39E-61C2-C896223D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1BA9E-0769-CA59-AB90-87C08FC3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0FF48-A0AE-CF72-4DD7-F39F8AC4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9417741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0BE0-6D96-4ABD-0AE2-5DA9FBED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B413A-1AE3-4C62-239B-68E32B1D4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D6F0-F932-06FA-591D-8701F54AD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D31EF-4167-D02A-15CE-368870AE8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E2842-64CC-5B6C-F64A-439BF956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616FD-8B7A-2B11-DDEC-F84FAF64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639047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DD6E-86C6-D95B-EAD4-9A3CB535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E0C8D-EA0E-8F61-5372-41DD2AD67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E9D9A-08C2-6F82-D196-D1C67673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1DC85-8341-7BCC-8C60-60EE449D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0A121-BF49-F953-26A2-133EAF02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106401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1F4033-A9C6-C42D-3E70-38E1C672A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4D893-0299-8EBD-822D-76B170005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F8020-7484-C9C4-1AEA-F940318F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09/18/2025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CE533-59B4-64EB-107F-815CB5D1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2D7EF-60BC-B334-0E63-C5AB496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206313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5B8FEB1-676C-D9D2-2E14-8D43E680E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C638DC-4851-AB11-4567-B3F8481FA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01788D-093E-042C-7309-4D9725322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E042-7511-46C3-8937-C3A1A9D1ED79}" type="datetimeFigureOut">
              <a:rPr lang="es-CO" smtClean="0"/>
              <a:t>18/09/2025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28881B-AA58-43F0-2479-386139B03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9947AE-ED9A-26C8-C27D-092B814EB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1C921-DE9F-49B8-8B51-35D21E5B970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688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7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730E2E04-2787-022C-B5A7-C6993DBF0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4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704" r:id="rId7"/>
    <p:sldLayoutId id="2147483691" r:id="rId8"/>
    <p:sldLayoutId id="2147483694" r:id="rId9"/>
    <p:sldLayoutId id="214748369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cala de tiempo&#10;&#10;El contenido generado por IA puede ser incorrecto.">
            <a:extLst>
              <a:ext uri="{FF2B5EF4-FFF2-40B4-BE49-F238E27FC236}">
                <a16:creationId xmlns:a16="http://schemas.microsoft.com/office/drawing/2014/main" id="{2CFF052A-DE7A-5C94-C7AE-CA4EAEE320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0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730E2E04-2787-022C-B5A7-C6993DBF09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0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4000">
              <a:srgbClr val="4A648F"/>
            </a:gs>
            <a:gs pos="96000">
              <a:srgbClr val="13A3D9"/>
            </a:gs>
            <a:gs pos="0">
              <a:srgbClr val="E6007E"/>
            </a:gs>
          </a:gsLst>
          <a:lin ang="9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7">
            <a:extLst>
              <a:ext uri="{FF2B5EF4-FFF2-40B4-BE49-F238E27FC236}">
                <a16:creationId xmlns:a16="http://schemas.microsoft.com/office/drawing/2014/main" id="{D3ED18E4-9A21-B983-AB1F-67AF4CDD3EE3}"/>
              </a:ext>
            </a:extLst>
          </p:cNvPr>
          <p:cNvGrpSpPr/>
          <p:nvPr/>
        </p:nvGrpSpPr>
        <p:grpSpPr>
          <a:xfrm>
            <a:off x="-738193" y="-1156014"/>
            <a:ext cx="13814183" cy="10091255"/>
            <a:chOff x="-738194" y="-1156015"/>
            <a:chExt cx="13814183" cy="10091255"/>
          </a:xfrm>
          <a:solidFill>
            <a:srgbClr val="FFFFFF">
              <a:alpha val="6055"/>
            </a:srgbClr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94AF293-3E6D-E62E-BD30-68E55F5E5A89}"/>
                </a:ext>
              </a:extLst>
            </p:cNvPr>
            <p:cNvSpPr/>
            <p:nvPr/>
          </p:nvSpPr>
          <p:spPr>
            <a:xfrm>
              <a:off x="7312030" y="-1156015"/>
              <a:ext cx="1827245" cy="1883832"/>
            </a:xfrm>
            <a:custGeom>
              <a:avLst/>
              <a:gdLst>
                <a:gd name="connsiteX0" fmla="*/ 1379950 w 1827245"/>
                <a:gd name="connsiteY0" fmla="*/ 129 h 1883832"/>
                <a:gd name="connsiteX1" fmla="*/ 1485732 w 1827245"/>
                <a:gd name="connsiteY1" fmla="*/ 39830 h 1883832"/>
                <a:gd name="connsiteX2" fmla="*/ 1826291 w 1827245"/>
                <a:gd name="connsiteY2" fmla="*/ 775862 h 1883832"/>
                <a:gd name="connsiteX3" fmla="*/ 1546139 w 1827245"/>
                <a:gd name="connsiteY3" fmla="*/ 1540076 h 1883832"/>
                <a:gd name="connsiteX4" fmla="*/ 809562 w 1827245"/>
                <a:gd name="connsiteY4" fmla="*/ 1882910 h 1883832"/>
                <a:gd name="connsiteX5" fmla="*/ 808420 w 1827245"/>
                <a:gd name="connsiteY5" fmla="*/ 1882910 h 1883832"/>
                <a:gd name="connsiteX6" fmla="*/ 48918 w 1827245"/>
                <a:gd name="connsiteY6" fmla="*/ 1605863 h 1883832"/>
                <a:gd name="connsiteX7" fmla="*/ 9440 w 1827245"/>
                <a:gd name="connsiteY7" fmla="*/ 1443823 h 1883832"/>
                <a:gd name="connsiteX8" fmla="*/ 145949 w 1827245"/>
                <a:gd name="connsiteY8" fmla="*/ 1343477 h 1883832"/>
                <a:gd name="connsiteX9" fmla="*/ 256392 w 1827245"/>
                <a:gd name="connsiteY9" fmla="*/ 1384891 h 1883832"/>
                <a:gd name="connsiteX10" fmla="*/ 824782 w 1827245"/>
                <a:gd name="connsiteY10" fmla="*/ 1578158 h 1883832"/>
                <a:gd name="connsiteX11" fmla="*/ 1523974 w 1827245"/>
                <a:gd name="connsiteY11" fmla="*/ 832985 h 1883832"/>
                <a:gd name="connsiteX12" fmla="*/ 1285392 w 1827245"/>
                <a:gd name="connsiteY12" fmla="*/ 267751 h 1883832"/>
                <a:gd name="connsiteX13" fmla="*/ 1238114 w 1827245"/>
                <a:gd name="connsiteY13" fmla="*/ 165501 h 1883832"/>
                <a:gd name="connsiteX14" fmla="*/ 1237638 w 1827245"/>
                <a:gd name="connsiteY14" fmla="*/ 154267 h 1883832"/>
                <a:gd name="connsiteX15" fmla="*/ 1322968 w 1827245"/>
                <a:gd name="connsiteY15" fmla="*/ 14124 h 1883832"/>
                <a:gd name="connsiteX16" fmla="*/ 1379760 w 1827245"/>
                <a:gd name="connsiteY16" fmla="*/ 129 h 1883832"/>
                <a:gd name="connsiteX17" fmla="*/ 807660 w 1827245"/>
                <a:gd name="connsiteY17" fmla="*/ 1840639 h 1883832"/>
                <a:gd name="connsiteX18" fmla="*/ 1514936 w 1827245"/>
                <a:gd name="connsiteY18" fmla="*/ 1511419 h 1883832"/>
                <a:gd name="connsiteX19" fmla="*/ 1784054 w 1827245"/>
                <a:gd name="connsiteY19" fmla="*/ 777671 h 1883832"/>
                <a:gd name="connsiteX20" fmla="*/ 1457099 w 1827245"/>
                <a:gd name="connsiteY20" fmla="*/ 70962 h 1883832"/>
                <a:gd name="connsiteX21" fmla="*/ 1340947 w 1827245"/>
                <a:gd name="connsiteY21" fmla="*/ 52587 h 1883832"/>
                <a:gd name="connsiteX22" fmla="*/ 1280065 w 1827245"/>
                <a:gd name="connsiteY22" fmla="*/ 152553 h 1883832"/>
                <a:gd name="connsiteX23" fmla="*/ 1280541 w 1827245"/>
                <a:gd name="connsiteY23" fmla="*/ 163787 h 1883832"/>
                <a:gd name="connsiteX24" fmla="*/ 1314597 w 1827245"/>
                <a:gd name="connsiteY24" fmla="*/ 237000 h 1883832"/>
                <a:gd name="connsiteX25" fmla="*/ 1500858 w 1827245"/>
                <a:gd name="connsiteY25" fmla="*/ 502242 h 1883832"/>
                <a:gd name="connsiteX26" fmla="*/ 1566496 w 1827245"/>
                <a:gd name="connsiteY26" fmla="*/ 833747 h 1883832"/>
                <a:gd name="connsiteX27" fmla="*/ 1348653 w 1827245"/>
                <a:gd name="connsiteY27" fmla="*/ 1369182 h 1883832"/>
                <a:gd name="connsiteX28" fmla="*/ 828302 w 1827245"/>
                <a:gd name="connsiteY28" fmla="*/ 1620429 h 1883832"/>
                <a:gd name="connsiteX29" fmla="*/ 228235 w 1827245"/>
                <a:gd name="connsiteY29" fmla="*/ 1416404 h 1883832"/>
                <a:gd name="connsiteX30" fmla="*/ 147851 w 1827245"/>
                <a:gd name="connsiteY30" fmla="*/ 1385843 h 1883832"/>
                <a:gd name="connsiteX31" fmla="*/ 49299 w 1827245"/>
                <a:gd name="connsiteY31" fmla="*/ 1458389 h 1883832"/>
                <a:gd name="connsiteX32" fmla="*/ 77552 w 1827245"/>
                <a:gd name="connsiteY32" fmla="*/ 1574730 h 1883832"/>
                <a:gd name="connsiteX33" fmla="*/ 806803 w 1827245"/>
                <a:gd name="connsiteY33" fmla="*/ 1840829 h 1883832"/>
                <a:gd name="connsiteX34" fmla="*/ 807850 w 1827245"/>
                <a:gd name="connsiteY34" fmla="*/ 1840829 h 18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27245" h="1883832">
                  <a:moveTo>
                    <a:pt x="1379950" y="129"/>
                  </a:moveTo>
                  <a:cubicBezTo>
                    <a:pt x="1418191" y="-1489"/>
                    <a:pt x="1455862" y="12125"/>
                    <a:pt x="1485732" y="39830"/>
                  </a:cubicBezTo>
                  <a:cubicBezTo>
                    <a:pt x="1693397" y="231859"/>
                    <a:pt x="1814400" y="493198"/>
                    <a:pt x="1826291" y="775862"/>
                  </a:cubicBezTo>
                  <a:cubicBezTo>
                    <a:pt x="1838182" y="1059194"/>
                    <a:pt x="1738678" y="1330529"/>
                    <a:pt x="1546139" y="1540076"/>
                  </a:cubicBezTo>
                  <a:cubicBezTo>
                    <a:pt x="1353789" y="1749337"/>
                    <a:pt x="1092187" y="1871009"/>
                    <a:pt x="809562" y="1882910"/>
                  </a:cubicBezTo>
                  <a:lnTo>
                    <a:pt x="808420" y="1882910"/>
                  </a:lnTo>
                  <a:cubicBezTo>
                    <a:pt x="526841" y="1894525"/>
                    <a:pt x="257154" y="1796083"/>
                    <a:pt x="48918" y="1605863"/>
                  </a:cubicBezTo>
                  <a:cubicBezTo>
                    <a:pt x="3352" y="1564258"/>
                    <a:pt x="-11774" y="1502184"/>
                    <a:pt x="9440" y="1443823"/>
                  </a:cubicBezTo>
                  <a:cubicBezTo>
                    <a:pt x="30939" y="1384605"/>
                    <a:pt x="83260" y="1346142"/>
                    <a:pt x="145949" y="1343477"/>
                  </a:cubicBezTo>
                  <a:cubicBezTo>
                    <a:pt x="185808" y="1341763"/>
                    <a:pt x="225000" y="1356520"/>
                    <a:pt x="256392" y="1384891"/>
                  </a:cubicBezTo>
                  <a:cubicBezTo>
                    <a:pt x="412783" y="1525985"/>
                    <a:pt x="614645" y="1594724"/>
                    <a:pt x="824782" y="1578158"/>
                  </a:cubicBezTo>
                  <a:cubicBezTo>
                    <a:pt x="1211193" y="1547882"/>
                    <a:pt x="1518266" y="1220567"/>
                    <a:pt x="1523974" y="832985"/>
                  </a:cubicBezTo>
                  <a:cubicBezTo>
                    <a:pt x="1527208" y="616489"/>
                    <a:pt x="1442449" y="415700"/>
                    <a:pt x="1285392" y="267751"/>
                  </a:cubicBezTo>
                  <a:cubicBezTo>
                    <a:pt x="1256569" y="240523"/>
                    <a:pt x="1239731" y="204249"/>
                    <a:pt x="1238114" y="165501"/>
                  </a:cubicBezTo>
                  <a:lnTo>
                    <a:pt x="1237638" y="154267"/>
                  </a:lnTo>
                  <a:cubicBezTo>
                    <a:pt x="1235070" y="93430"/>
                    <a:pt x="1267794" y="39639"/>
                    <a:pt x="1322968" y="14124"/>
                  </a:cubicBezTo>
                  <a:cubicBezTo>
                    <a:pt x="1341423" y="5556"/>
                    <a:pt x="1360639" y="986"/>
                    <a:pt x="1379760" y="129"/>
                  </a:cubicBezTo>
                  <a:close/>
                  <a:moveTo>
                    <a:pt x="807660" y="1840639"/>
                  </a:moveTo>
                  <a:cubicBezTo>
                    <a:pt x="1079060" y="1829214"/>
                    <a:pt x="1330198" y="1712302"/>
                    <a:pt x="1514936" y="1511419"/>
                  </a:cubicBezTo>
                  <a:cubicBezTo>
                    <a:pt x="1699865" y="1310250"/>
                    <a:pt x="1795469" y="1049673"/>
                    <a:pt x="1784054" y="777671"/>
                  </a:cubicBezTo>
                  <a:cubicBezTo>
                    <a:pt x="1772638" y="506241"/>
                    <a:pt x="1656487" y="255279"/>
                    <a:pt x="1457099" y="70962"/>
                  </a:cubicBezTo>
                  <a:cubicBezTo>
                    <a:pt x="1418762" y="35450"/>
                    <a:pt x="1371959" y="38211"/>
                    <a:pt x="1340947" y="52587"/>
                  </a:cubicBezTo>
                  <a:cubicBezTo>
                    <a:pt x="1310126" y="66868"/>
                    <a:pt x="1277877" y="100666"/>
                    <a:pt x="1280065" y="152553"/>
                  </a:cubicBezTo>
                  <a:lnTo>
                    <a:pt x="1280541" y="163787"/>
                  </a:lnTo>
                  <a:cubicBezTo>
                    <a:pt x="1281683" y="191397"/>
                    <a:pt x="1293764" y="217483"/>
                    <a:pt x="1314597" y="237000"/>
                  </a:cubicBezTo>
                  <a:cubicBezTo>
                    <a:pt x="1394695" y="312498"/>
                    <a:pt x="1457384" y="401705"/>
                    <a:pt x="1500858" y="502242"/>
                  </a:cubicBezTo>
                  <a:cubicBezTo>
                    <a:pt x="1546139" y="606778"/>
                    <a:pt x="1568208" y="718358"/>
                    <a:pt x="1566496" y="833747"/>
                  </a:cubicBezTo>
                  <a:cubicBezTo>
                    <a:pt x="1563547" y="1032536"/>
                    <a:pt x="1486208" y="1222661"/>
                    <a:pt x="1348653" y="1369182"/>
                  </a:cubicBezTo>
                  <a:cubicBezTo>
                    <a:pt x="1211193" y="1515608"/>
                    <a:pt x="1026359" y="1604910"/>
                    <a:pt x="828302" y="1620429"/>
                  </a:cubicBezTo>
                  <a:cubicBezTo>
                    <a:pt x="606464" y="1637852"/>
                    <a:pt x="393282" y="1565400"/>
                    <a:pt x="228235" y="1416404"/>
                  </a:cubicBezTo>
                  <a:cubicBezTo>
                    <a:pt x="205119" y="1395554"/>
                    <a:pt x="176580" y="1384700"/>
                    <a:pt x="147851" y="1385843"/>
                  </a:cubicBezTo>
                  <a:cubicBezTo>
                    <a:pt x="93819" y="1388128"/>
                    <a:pt x="61475" y="1424782"/>
                    <a:pt x="49299" y="1458389"/>
                  </a:cubicBezTo>
                  <a:cubicBezTo>
                    <a:pt x="37313" y="1491235"/>
                    <a:pt x="38454" y="1539028"/>
                    <a:pt x="77552" y="1574730"/>
                  </a:cubicBezTo>
                  <a:cubicBezTo>
                    <a:pt x="277416" y="1757429"/>
                    <a:pt x="536449" y="1851873"/>
                    <a:pt x="806803" y="1840829"/>
                  </a:cubicBezTo>
                  <a:lnTo>
                    <a:pt x="807850" y="1840829"/>
                  </a:ln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B1A5A3F-42A9-D0E4-F686-BF5064550C51}"/>
                </a:ext>
              </a:extLst>
            </p:cNvPr>
            <p:cNvSpPr/>
            <p:nvPr/>
          </p:nvSpPr>
          <p:spPr>
            <a:xfrm>
              <a:off x="1606933" y="2333477"/>
              <a:ext cx="395922" cy="396244"/>
            </a:xfrm>
            <a:custGeom>
              <a:avLst/>
              <a:gdLst>
                <a:gd name="connsiteX0" fmla="*/ 395923 w 395922"/>
                <a:gd name="connsiteY0" fmla="*/ 198122 h 396244"/>
                <a:gd name="connsiteX1" fmla="*/ 197961 w 395922"/>
                <a:gd name="connsiteY1" fmla="*/ 396244 h 396244"/>
                <a:gd name="connsiteX2" fmla="*/ 0 w 395922"/>
                <a:gd name="connsiteY2" fmla="*/ 198122 h 396244"/>
                <a:gd name="connsiteX3" fmla="*/ 197961 w 395922"/>
                <a:gd name="connsiteY3" fmla="*/ 0 h 396244"/>
                <a:gd name="connsiteX4" fmla="*/ 395923 w 395922"/>
                <a:gd name="connsiteY4" fmla="*/ 198122 h 39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922" h="396244">
                  <a:moveTo>
                    <a:pt x="395923" y="198122"/>
                  </a:moveTo>
                  <a:cubicBezTo>
                    <a:pt x="395923" y="307542"/>
                    <a:pt x="307292" y="396244"/>
                    <a:pt x="197961" y="396244"/>
                  </a:cubicBezTo>
                  <a:cubicBezTo>
                    <a:pt x="88630" y="396244"/>
                    <a:pt x="0" y="307542"/>
                    <a:pt x="0" y="198122"/>
                  </a:cubicBezTo>
                  <a:cubicBezTo>
                    <a:pt x="0" y="88702"/>
                    <a:pt x="88630" y="0"/>
                    <a:pt x="197961" y="0"/>
                  </a:cubicBezTo>
                  <a:cubicBezTo>
                    <a:pt x="307292" y="0"/>
                    <a:pt x="395923" y="88702"/>
                    <a:pt x="395923" y="198122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17D2A28-1147-AEF3-98EC-223FF60B0765}"/>
                </a:ext>
              </a:extLst>
            </p:cNvPr>
            <p:cNvSpPr/>
            <p:nvPr/>
          </p:nvSpPr>
          <p:spPr>
            <a:xfrm>
              <a:off x="-88848" y="4735904"/>
              <a:ext cx="2494009" cy="2246233"/>
            </a:xfrm>
            <a:custGeom>
              <a:avLst/>
              <a:gdLst>
                <a:gd name="connsiteX0" fmla="*/ 10875 w 2494009"/>
                <a:gd name="connsiteY0" fmla="*/ 1051346 h 2246233"/>
                <a:gd name="connsiteX1" fmla="*/ 264676 w 2494009"/>
                <a:gd name="connsiteY1" fmla="*/ 74349 h 2246233"/>
                <a:gd name="connsiteX2" fmla="*/ 453981 w 2494009"/>
                <a:gd name="connsiteY2" fmla="*/ 5515 h 2246233"/>
                <a:gd name="connsiteX3" fmla="*/ 589063 w 2494009"/>
                <a:gd name="connsiteY3" fmla="*/ 153941 h 2246233"/>
                <a:gd name="connsiteX4" fmla="*/ 591251 w 2494009"/>
                <a:gd name="connsiteY4" fmla="*/ 168317 h 2246233"/>
                <a:gd name="connsiteX5" fmla="*/ 558242 w 2494009"/>
                <a:gd name="connsiteY5" fmla="*/ 302270 h 2246233"/>
                <a:gd name="connsiteX6" fmla="*/ 392909 w 2494009"/>
                <a:gd name="connsiteY6" fmla="*/ 1086763 h 2246233"/>
                <a:gd name="connsiteX7" fmla="*/ 392909 w 2494009"/>
                <a:gd name="connsiteY7" fmla="*/ 1086763 h 2246233"/>
                <a:gd name="connsiteX8" fmla="*/ 1475181 w 2494009"/>
                <a:gd name="connsiteY8" fmla="*/ 1868208 h 2246233"/>
                <a:gd name="connsiteX9" fmla="*/ 2156107 w 2494009"/>
                <a:gd name="connsiteY9" fmla="*/ 1478628 h 2246233"/>
                <a:gd name="connsiteX10" fmla="*/ 2279488 w 2494009"/>
                <a:gd name="connsiteY10" fmla="*/ 1402844 h 2246233"/>
                <a:gd name="connsiteX11" fmla="*/ 2467081 w 2494009"/>
                <a:gd name="connsiteY11" fmla="*/ 1491671 h 2246233"/>
                <a:gd name="connsiteX12" fmla="*/ 2457473 w 2494009"/>
                <a:gd name="connsiteY12" fmla="*/ 1695601 h 2246233"/>
                <a:gd name="connsiteX13" fmla="*/ 1568406 w 2494009"/>
                <a:gd name="connsiteY13" fmla="*/ 2230560 h 2246233"/>
                <a:gd name="connsiteX14" fmla="*/ 555293 w 2494009"/>
                <a:gd name="connsiteY14" fmla="*/ 1979122 h 2246233"/>
                <a:gd name="connsiteX15" fmla="*/ 15536 w 2494009"/>
                <a:gd name="connsiteY15" fmla="*/ 1085049 h 2246233"/>
                <a:gd name="connsiteX16" fmla="*/ 10875 w 2494009"/>
                <a:gd name="connsiteY16" fmla="*/ 1051441 h 2246233"/>
                <a:gd name="connsiteX17" fmla="*/ 558051 w 2494009"/>
                <a:gd name="connsiteY17" fmla="*/ 176790 h 2246233"/>
                <a:gd name="connsiteX18" fmla="*/ 557576 w 2494009"/>
                <a:gd name="connsiteY18" fmla="*/ 173267 h 2246233"/>
                <a:gd name="connsiteX19" fmla="*/ 555388 w 2494009"/>
                <a:gd name="connsiteY19" fmla="*/ 158891 h 2246233"/>
                <a:gd name="connsiteX20" fmla="*/ 445800 w 2494009"/>
                <a:gd name="connsiteY20" fmla="*/ 38552 h 2246233"/>
                <a:gd name="connsiteX21" fmla="*/ 292073 w 2494009"/>
                <a:gd name="connsiteY21" fmla="*/ 94437 h 2246233"/>
                <a:gd name="connsiteX22" fmla="*/ 49211 w 2494009"/>
                <a:gd name="connsiteY22" fmla="*/ 1079813 h 2246233"/>
                <a:gd name="connsiteX23" fmla="*/ 575460 w 2494009"/>
                <a:gd name="connsiteY23" fmla="*/ 1951608 h 2246233"/>
                <a:gd name="connsiteX24" fmla="*/ 1563269 w 2494009"/>
                <a:gd name="connsiteY24" fmla="*/ 2196762 h 2246233"/>
                <a:gd name="connsiteX25" fmla="*/ 2430076 w 2494009"/>
                <a:gd name="connsiteY25" fmla="*/ 1675132 h 2246233"/>
                <a:gd name="connsiteX26" fmla="*/ 2437782 w 2494009"/>
                <a:gd name="connsiteY26" fmla="*/ 1509093 h 2246233"/>
                <a:gd name="connsiteX27" fmla="*/ 2284435 w 2494009"/>
                <a:gd name="connsiteY27" fmla="*/ 1436452 h 2246233"/>
                <a:gd name="connsiteX28" fmla="*/ 2183219 w 2494009"/>
                <a:gd name="connsiteY28" fmla="*/ 1499002 h 2246233"/>
                <a:gd name="connsiteX29" fmla="*/ 1478891 w 2494009"/>
                <a:gd name="connsiteY29" fmla="*/ 1902006 h 2246233"/>
                <a:gd name="connsiteX30" fmla="*/ 763718 w 2494009"/>
                <a:gd name="connsiteY30" fmla="*/ 1713309 h 2246233"/>
                <a:gd name="connsiteX31" fmla="*/ 359424 w 2494009"/>
                <a:gd name="connsiteY31" fmla="*/ 1093617 h 2246233"/>
                <a:gd name="connsiteX32" fmla="*/ 376071 w 2494009"/>
                <a:gd name="connsiteY32" fmla="*/ 1090095 h 2246233"/>
                <a:gd name="connsiteX33" fmla="*/ 359424 w 2494009"/>
                <a:gd name="connsiteY33" fmla="*/ 1093617 h 2246233"/>
                <a:gd name="connsiteX34" fmla="*/ 530464 w 2494009"/>
                <a:gd name="connsiteY34" fmla="*/ 282182 h 2246233"/>
                <a:gd name="connsiteX35" fmla="*/ 557956 w 2494009"/>
                <a:gd name="connsiteY35" fmla="*/ 176790 h 22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94009" h="2246233">
                  <a:moveTo>
                    <a:pt x="10875" y="1051346"/>
                  </a:moveTo>
                  <a:cubicBezTo>
                    <a:pt x="-32979" y="703656"/>
                    <a:pt x="56631" y="357966"/>
                    <a:pt x="264676" y="74349"/>
                  </a:cubicBezTo>
                  <a:cubicBezTo>
                    <a:pt x="308911" y="13989"/>
                    <a:pt x="381494" y="-12383"/>
                    <a:pt x="453981" y="5515"/>
                  </a:cubicBezTo>
                  <a:cubicBezTo>
                    <a:pt x="526183" y="23319"/>
                    <a:pt x="578028" y="80252"/>
                    <a:pt x="589063" y="153941"/>
                  </a:cubicBezTo>
                  <a:lnTo>
                    <a:pt x="591251" y="168317"/>
                  </a:lnTo>
                  <a:cubicBezTo>
                    <a:pt x="598195" y="215253"/>
                    <a:pt x="586590" y="262760"/>
                    <a:pt x="558242" y="302270"/>
                  </a:cubicBezTo>
                  <a:cubicBezTo>
                    <a:pt x="393670" y="531239"/>
                    <a:pt x="334881" y="809905"/>
                    <a:pt x="392909" y="1086763"/>
                  </a:cubicBezTo>
                  <a:lnTo>
                    <a:pt x="392909" y="1086763"/>
                  </a:lnTo>
                  <a:cubicBezTo>
                    <a:pt x="496694" y="1582402"/>
                    <a:pt x="972049" y="1925617"/>
                    <a:pt x="1475181" y="1868208"/>
                  </a:cubicBezTo>
                  <a:cubicBezTo>
                    <a:pt x="1748864" y="1836981"/>
                    <a:pt x="1990680" y="1698647"/>
                    <a:pt x="2156107" y="1478628"/>
                  </a:cubicBezTo>
                  <a:cubicBezTo>
                    <a:pt x="2187405" y="1437023"/>
                    <a:pt x="2231163" y="1410175"/>
                    <a:pt x="2279488" y="1402844"/>
                  </a:cubicBezTo>
                  <a:cubicBezTo>
                    <a:pt x="2355496" y="1391420"/>
                    <a:pt x="2427317" y="1425408"/>
                    <a:pt x="2467081" y="1491671"/>
                  </a:cubicBezTo>
                  <a:cubicBezTo>
                    <a:pt x="2506179" y="1556886"/>
                    <a:pt x="2502469" y="1635050"/>
                    <a:pt x="2457473" y="1695601"/>
                  </a:cubicBezTo>
                  <a:cubicBezTo>
                    <a:pt x="2241723" y="1986263"/>
                    <a:pt x="1925897" y="2176292"/>
                    <a:pt x="1568406" y="2230560"/>
                  </a:cubicBezTo>
                  <a:cubicBezTo>
                    <a:pt x="1208917" y="2285208"/>
                    <a:pt x="849143" y="2195905"/>
                    <a:pt x="555293" y="1979122"/>
                  </a:cubicBezTo>
                  <a:cubicBezTo>
                    <a:pt x="261442" y="1762340"/>
                    <a:pt x="69759" y="1444830"/>
                    <a:pt x="15536" y="1085049"/>
                  </a:cubicBezTo>
                  <a:cubicBezTo>
                    <a:pt x="13824" y="1073815"/>
                    <a:pt x="12302" y="1062580"/>
                    <a:pt x="10875" y="1051441"/>
                  </a:cubicBezTo>
                  <a:close/>
                  <a:moveTo>
                    <a:pt x="558051" y="176790"/>
                  </a:moveTo>
                  <a:cubicBezTo>
                    <a:pt x="557861" y="175647"/>
                    <a:pt x="557766" y="174410"/>
                    <a:pt x="557576" y="173267"/>
                  </a:cubicBezTo>
                  <a:lnTo>
                    <a:pt x="555388" y="158891"/>
                  </a:lnTo>
                  <a:cubicBezTo>
                    <a:pt x="546351" y="99102"/>
                    <a:pt x="504399" y="53023"/>
                    <a:pt x="445800" y="38552"/>
                  </a:cubicBezTo>
                  <a:cubicBezTo>
                    <a:pt x="386916" y="23985"/>
                    <a:pt x="328032" y="45406"/>
                    <a:pt x="292073" y="94437"/>
                  </a:cubicBezTo>
                  <a:cubicBezTo>
                    <a:pt x="82792" y="379958"/>
                    <a:pt x="-3490" y="729743"/>
                    <a:pt x="49211" y="1079813"/>
                  </a:cubicBezTo>
                  <a:cubicBezTo>
                    <a:pt x="102103" y="1430644"/>
                    <a:pt x="288934" y="1740157"/>
                    <a:pt x="575460" y="1951608"/>
                  </a:cubicBezTo>
                  <a:cubicBezTo>
                    <a:pt x="861985" y="2162964"/>
                    <a:pt x="1212818" y="2250077"/>
                    <a:pt x="1563269" y="2196762"/>
                  </a:cubicBezTo>
                  <a:cubicBezTo>
                    <a:pt x="1911819" y="2143732"/>
                    <a:pt x="2219748" y="1958558"/>
                    <a:pt x="2430076" y="1675132"/>
                  </a:cubicBezTo>
                  <a:cubicBezTo>
                    <a:pt x="2466700" y="1625815"/>
                    <a:pt x="2469649" y="1562123"/>
                    <a:pt x="2437782" y="1509093"/>
                  </a:cubicBezTo>
                  <a:cubicBezTo>
                    <a:pt x="2405248" y="1454922"/>
                    <a:pt x="2346554" y="1427122"/>
                    <a:pt x="2284435" y="1436452"/>
                  </a:cubicBezTo>
                  <a:cubicBezTo>
                    <a:pt x="2245052" y="1442354"/>
                    <a:pt x="2209094" y="1464632"/>
                    <a:pt x="2183219" y="1499002"/>
                  </a:cubicBezTo>
                  <a:cubicBezTo>
                    <a:pt x="2012083" y="1726542"/>
                    <a:pt x="1761992" y="1869636"/>
                    <a:pt x="1478891" y="1902006"/>
                  </a:cubicBezTo>
                  <a:cubicBezTo>
                    <a:pt x="1226136" y="1930853"/>
                    <a:pt x="972144" y="1863829"/>
                    <a:pt x="763718" y="1713309"/>
                  </a:cubicBezTo>
                  <a:cubicBezTo>
                    <a:pt x="555198" y="1562789"/>
                    <a:pt x="411649" y="1342674"/>
                    <a:pt x="359424" y="1093617"/>
                  </a:cubicBezTo>
                  <a:lnTo>
                    <a:pt x="376071" y="1090095"/>
                  </a:lnTo>
                  <a:lnTo>
                    <a:pt x="359424" y="1093617"/>
                  </a:lnTo>
                  <a:cubicBezTo>
                    <a:pt x="299493" y="807240"/>
                    <a:pt x="360185" y="519053"/>
                    <a:pt x="530464" y="282182"/>
                  </a:cubicBezTo>
                  <a:cubicBezTo>
                    <a:pt x="552914" y="250955"/>
                    <a:pt x="562617" y="213729"/>
                    <a:pt x="557956" y="17679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000773-C444-E9EE-201B-5FEB6DF43FD1}"/>
                </a:ext>
              </a:extLst>
            </p:cNvPr>
            <p:cNvSpPr/>
            <p:nvPr/>
          </p:nvSpPr>
          <p:spPr>
            <a:xfrm>
              <a:off x="2983252" y="-229982"/>
              <a:ext cx="758409" cy="759024"/>
            </a:xfrm>
            <a:custGeom>
              <a:avLst/>
              <a:gdLst>
                <a:gd name="connsiteX0" fmla="*/ 440062 w 440062"/>
                <a:gd name="connsiteY0" fmla="*/ 220210 h 440419"/>
                <a:gd name="connsiteX1" fmla="*/ 220031 w 440062"/>
                <a:gd name="connsiteY1" fmla="*/ 440420 h 440419"/>
                <a:gd name="connsiteX2" fmla="*/ 0 w 440062"/>
                <a:gd name="connsiteY2" fmla="*/ 220210 h 440419"/>
                <a:gd name="connsiteX3" fmla="*/ 220031 w 440062"/>
                <a:gd name="connsiteY3" fmla="*/ 0 h 440419"/>
                <a:gd name="connsiteX4" fmla="*/ 440062 w 440062"/>
                <a:gd name="connsiteY4" fmla="*/ 220210 h 4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062" h="440419">
                  <a:moveTo>
                    <a:pt x="440062" y="220210"/>
                  </a:moveTo>
                  <a:cubicBezTo>
                    <a:pt x="440062" y="341829"/>
                    <a:pt x="341551" y="440420"/>
                    <a:pt x="220031" y="440420"/>
                  </a:cubicBezTo>
                  <a:cubicBezTo>
                    <a:pt x="98511" y="440420"/>
                    <a:pt x="0" y="341829"/>
                    <a:pt x="0" y="220210"/>
                  </a:cubicBezTo>
                  <a:cubicBezTo>
                    <a:pt x="0" y="98591"/>
                    <a:pt x="98511" y="0"/>
                    <a:pt x="220031" y="0"/>
                  </a:cubicBezTo>
                  <a:cubicBezTo>
                    <a:pt x="341551" y="0"/>
                    <a:pt x="440062" y="98591"/>
                    <a:pt x="440062" y="22021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C20B387-B04C-466F-0E57-679C53C27F05}"/>
                </a:ext>
              </a:extLst>
            </p:cNvPr>
            <p:cNvSpPr/>
            <p:nvPr/>
          </p:nvSpPr>
          <p:spPr>
            <a:xfrm>
              <a:off x="10619797" y="4744967"/>
              <a:ext cx="1010640" cy="1011461"/>
            </a:xfrm>
            <a:custGeom>
              <a:avLst/>
              <a:gdLst>
                <a:gd name="connsiteX0" fmla="*/ 1010640 w 1010640"/>
                <a:gd name="connsiteY0" fmla="*/ 505731 h 1011461"/>
                <a:gd name="connsiteX1" fmla="*/ 505320 w 1010640"/>
                <a:gd name="connsiteY1" fmla="*/ 1011462 h 1011461"/>
                <a:gd name="connsiteX2" fmla="*/ 0 w 1010640"/>
                <a:gd name="connsiteY2" fmla="*/ 505731 h 1011461"/>
                <a:gd name="connsiteX3" fmla="*/ 505320 w 1010640"/>
                <a:gd name="connsiteY3" fmla="*/ 0 h 1011461"/>
                <a:gd name="connsiteX4" fmla="*/ 1010640 w 1010640"/>
                <a:gd name="connsiteY4" fmla="*/ 505731 h 101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640" h="1011461">
                  <a:moveTo>
                    <a:pt x="1010640" y="505731"/>
                  </a:moveTo>
                  <a:cubicBezTo>
                    <a:pt x="1010640" y="785038"/>
                    <a:pt x="784401" y="1011462"/>
                    <a:pt x="505320" y="1011462"/>
                  </a:cubicBezTo>
                  <a:cubicBezTo>
                    <a:pt x="226240" y="1011462"/>
                    <a:pt x="0" y="785038"/>
                    <a:pt x="0" y="505731"/>
                  </a:cubicBezTo>
                  <a:cubicBezTo>
                    <a:pt x="0" y="226423"/>
                    <a:pt x="226240" y="0"/>
                    <a:pt x="505320" y="0"/>
                  </a:cubicBezTo>
                  <a:cubicBezTo>
                    <a:pt x="784401" y="0"/>
                    <a:pt x="1010640" y="226423"/>
                    <a:pt x="1010640" y="505731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4F2AA38-0446-5AF2-776C-A7BD84F11CE5}"/>
                </a:ext>
              </a:extLst>
            </p:cNvPr>
            <p:cNvSpPr/>
            <p:nvPr/>
          </p:nvSpPr>
          <p:spPr>
            <a:xfrm>
              <a:off x="-738194" y="2367988"/>
              <a:ext cx="1476387" cy="1477586"/>
            </a:xfrm>
            <a:custGeom>
              <a:avLst/>
              <a:gdLst>
                <a:gd name="connsiteX0" fmla="*/ 1476387 w 1476387"/>
                <a:gd name="connsiteY0" fmla="*/ 738793 h 1477586"/>
                <a:gd name="connsiteX1" fmla="*/ 738194 w 1476387"/>
                <a:gd name="connsiteY1" fmla="*/ 1477587 h 1477586"/>
                <a:gd name="connsiteX2" fmla="*/ 0 w 1476387"/>
                <a:gd name="connsiteY2" fmla="*/ 738793 h 1477586"/>
                <a:gd name="connsiteX3" fmla="*/ 738194 w 1476387"/>
                <a:gd name="connsiteY3" fmla="*/ 0 h 1477586"/>
                <a:gd name="connsiteX4" fmla="*/ 1476387 w 1476387"/>
                <a:gd name="connsiteY4" fmla="*/ 738793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3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0" y="1477587"/>
                    <a:pt x="0" y="1146818"/>
                    <a:pt x="0" y="738793"/>
                  </a:cubicBezTo>
                  <a:cubicBezTo>
                    <a:pt x="0" y="330769"/>
                    <a:pt x="330500" y="0"/>
                    <a:pt x="738194" y="0"/>
                  </a:cubicBezTo>
                  <a:cubicBezTo>
                    <a:pt x="1145887" y="0"/>
                    <a:pt x="1476387" y="330769"/>
                    <a:pt x="1476387" y="738793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99BC898-93C9-5CF6-F84F-85089DBE976B}"/>
                </a:ext>
              </a:extLst>
            </p:cNvPr>
            <p:cNvSpPr/>
            <p:nvPr/>
          </p:nvSpPr>
          <p:spPr>
            <a:xfrm>
              <a:off x="9611685" y="3765187"/>
              <a:ext cx="2999910" cy="3092813"/>
            </a:xfrm>
            <a:custGeom>
              <a:avLst/>
              <a:gdLst>
                <a:gd name="connsiteX0" fmla="*/ 1379950 w 1827245"/>
                <a:gd name="connsiteY0" fmla="*/ 129 h 1883832"/>
                <a:gd name="connsiteX1" fmla="*/ 1485732 w 1827245"/>
                <a:gd name="connsiteY1" fmla="*/ 39830 h 1883832"/>
                <a:gd name="connsiteX2" fmla="*/ 1826290 w 1827245"/>
                <a:gd name="connsiteY2" fmla="*/ 775862 h 1883832"/>
                <a:gd name="connsiteX3" fmla="*/ 1546139 w 1827245"/>
                <a:gd name="connsiteY3" fmla="*/ 1540076 h 1883832"/>
                <a:gd name="connsiteX4" fmla="*/ 809562 w 1827245"/>
                <a:gd name="connsiteY4" fmla="*/ 1882910 h 1883832"/>
                <a:gd name="connsiteX5" fmla="*/ 808420 w 1827245"/>
                <a:gd name="connsiteY5" fmla="*/ 1882910 h 1883832"/>
                <a:gd name="connsiteX6" fmla="*/ 48918 w 1827245"/>
                <a:gd name="connsiteY6" fmla="*/ 1605863 h 1883832"/>
                <a:gd name="connsiteX7" fmla="*/ 9440 w 1827245"/>
                <a:gd name="connsiteY7" fmla="*/ 1443823 h 1883832"/>
                <a:gd name="connsiteX8" fmla="*/ 145949 w 1827245"/>
                <a:gd name="connsiteY8" fmla="*/ 1343477 h 1883832"/>
                <a:gd name="connsiteX9" fmla="*/ 256393 w 1827245"/>
                <a:gd name="connsiteY9" fmla="*/ 1384891 h 1883832"/>
                <a:gd name="connsiteX10" fmla="*/ 824783 w 1827245"/>
                <a:gd name="connsiteY10" fmla="*/ 1578158 h 1883832"/>
                <a:gd name="connsiteX11" fmla="*/ 1523974 w 1827245"/>
                <a:gd name="connsiteY11" fmla="*/ 832986 h 1883832"/>
                <a:gd name="connsiteX12" fmla="*/ 1285392 w 1827245"/>
                <a:gd name="connsiteY12" fmla="*/ 267752 h 1883832"/>
                <a:gd name="connsiteX13" fmla="*/ 1238114 w 1827245"/>
                <a:gd name="connsiteY13" fmla="*/ 165501 h 1883832"/>
                <a:gd name="connsiteX14" fmla="*/ 1237638 w 1827245"/>
                <a:gd name="connsiteY14" fmla="*/ 154267 h 1883832"/>
                <a:gd name="connsiteX15" fmla="*/ 1322968 w 1827245"/>
                <a:gd name="connsiteY15" fmla="*/ 14124 h 1883832"/>
                <a:gd name="connsiteX16" fmla="*/ 1379759 w 1827245"/>
                <a:gd name="connsiteY16" fmla="*/ 129 h 1883832"/>
                <a:gd name="connsiteX17" fmla="*/ 807754 w 1827245"/>
                <a:gd name="connsiteY17" fmla="*/ 1840639 h 1883832"/>
                <a:gd name="connsiteX18" fmla="*/ 1515032 w 1827245"/>
                <a:gd name="connsiteY18" fmla="*/ 1511419 h 1883832"/>
                <a:gd name="connsiteX19" fmla="*/ 1784149 w 1827245"/>
                <a:gd name="connsiteY19" fmla="*/ 777671 h 1883832"/>
                <a:gd name="connsiteX20" fmla="*/ 1457194 w 1827245"/>
                <a:gd name="connsiteY20" fmla="*/ 70962 h 1883832"/>
                <a:gd name="connsiteX21" fmla="*/ 1341042 w 1827245"/>
                <a:gd name="connsiteY21" fmla="*/ 52587 h 1883832"/>
                <a:gd name="connsiteX22" fmla="*/ 1280160 w 1827245"/>
                <a:gd name="connsiteY22" fmla="*/ 152553 h 1883832"/>
                <a:gd name="connsiteX23" fmla="*/ 1280636 w 1827245"/>
                <a:gd name="connsiteY23" fmla="*/ 163787 h 1883832"/>
                <a:gd name="connsiteX24" fmla="*/ 1314692 w 1827245"/>
                <a:gd name="connsiteY24" fmla="*/ 237000 h 1883832"/>
                <a:gd name="connsiteX25" fmla="*/ 1500953 w 1827245"/>
                <a:gd name="connsiteY25" fmla="*/ 502242 h 1883832"/>
                <a:gd name="connsiteX26" fmla="*/ 1566591 w 1827245"/>
                <a:gd name="connsiteY26" fmla="*/ 833747 h 1883832"/>
                <a:gd name="connsiteX27" fmla="*/ 1348748 w 1827245"/>
                <a:gd name="connsiteY27" fmla="*/ 1369182 h 1883832"/>
                <a:gd name="connsiteX28" fmla="*/ 828397 w 1827245"/>
                <a:gd name="connsiteY28" fmla="*/ 1620429 h 1883832"/>
                <a:gd name="connsiteX29" fmla="*/ 228330 w 1827245"/>
                <a:gd name="connsiteY29" fmla="*/ 1416404 h 1883832"/>
                <a:gd name="connsiteX30" fmla="*/ 147946 w 1827245"/>
                <a:gd name="connsiteY30" fmla="*/ 1385843 h 1883832"/>
                <a:gd name="connsiteX31" fmla="*/ 49394 w 1827245"/>
                <a:gd name="connsiteY31" fmla="*/ 1458390 h 1883832"/>
                <a:gd name="connsiteX32" fmla="*/ 77647 w 1827245"/>
                <a:gd name="connsiteY32" fmla="*/ 1574731 h 1883832"/>
                <a:gd name="connsiteX33" fmla="*/ 806898 w 1827245"/>
                <a:gd name="connsiteY33" fmla="*/ 1840830 h 1883832"/>
                <a:gd name="connsiteX34" fmla="*/ 807945 w 1827245"/>
                <a:gd name="connsiteY34" fmla="*/ 1840830 h 18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27245" h="1883832">
                  <a:moveTo>
                    <a:pt x="1379950" y="129"/>
                  </a:moveTo>
                  <a:cubicBezTo>
                    <a:pt x="1418191" y="-1489"/>
                    <a:pt x="1455862" y="12125"/>
                    <a:pt x="1485732" y="39830"/>
                  </a:cubicBezTo>
                  <a:cubicBezTo>
                    <a:pt x="1693397" y="231859"/>
                    <a:pt x="1814399" y="493198"/>
                    <a:pt x="1826290" y="775862"/>
                  </a:cubicBezTo>
                  <a:cubicBezTo>
                    <a:pt x="1838181" y="1059194"/>
                    <a:pt x="1738678" y="1330529"/>
                    <a:pt x="1546139" y="1540076"/>
                  </a:cubicBezTo>
                  <a:cubicBezTo>
                    <a:pt x="1353790" y="1749337"/>
                    <a:pt x="1092187" y="1871010"/>
                    <a:pt x="809562" y="1882910"/>
                  </a:cubicBezTo>
                  <a:lnTo>
                    <a:pt x="808420" y="1882910"/>
                  </a:lnTo>
                  <a:cubicBezTo>
                    <a:pt x="526841" y="1894525"/>
                    <a:pt x="257153" y="1796083"/>
                    <a:pt x="48918" y="1605863"/>
                  </a:cubicBezTo>
                  <a:cubicBezTo>
                    <a:pt x="3352" y="1564258"/>
                    <a:pt x="-11773" y="1502184"/>
                    <a:pt x="9440" y="1443823"/>
                  </a:cubicBezTo>
                  <a:cubicBezTo>
                    <a:pt x="30939" y="1384605"/>
                    <a:pt x="83259" y="1346142"/>
                    <a:pt x="145949" y="1343477"/>
                  </a:cubicBezTo>
                  <a:cubicBezTo>
                    <a:pt x="185807" y="1341763"/>
                    <a:pt x="225000" y="1356520"/>
                    <a:pt x="256393" y="1384891"/>
                  </a:cubicBezTo>
                  <a:cubicBezTo>
                    <a:pt x="412783" y="1525985"/>
                    <a:pt x="614644" y="1594724"/>
                    <a:pt x="824783" y="1578158"/>
                  </a:cubicBezTo>
                  <a:cubicBezTo>
                    <a:pt x="1211193" y="1547883"/>
                    <a:pt x="1518266" y="1220567"/>
                    <a:pt x="1523974" y="832986"/>
                  </a:cubicBezTo>
                  <a:cubicBezTo>
                    <a:pt x="1527208" y="616489"/>
                    <a:pt x="1442449" y="415700"/>
                    <a:pt x="1285392" y="267752"/>
                  </a:cubicBezTo>
                  <a:cubicBezTo>
                    <a:pt x="1256569" y="240523"/>
                    <a:pt x="1239731" y="204249"/>
                    <a:pt x="1238114" y="165501"/>
                  </a:cubicBezTo>
                  <a:lnTo>
                    <a:pt x="1237638" y="154267"/>
                  </a:lnTo>
                  <a:cubicBezTo>
                    <a:pt x="1235070" y="93431"/>
                    <a:pt x="1267794" y="39639"/>
                    <a:pt x="1322968" y="14124"/>
                  </a:cubicBezTo>
                  <a:cubicBezTo>
                    <a:pt x="1341423" y="5556"/>
                    <a:pt x="1360639" y="986"/>
                    <a:pt x="1379759" y="129"/>
                  </a:cubicBezTo>
                  <a:close/>
                  <a:moveTo>
                    <a:pt x="807754" y="1840639"/>
                  </a:moveTo>
                  <a:cubicBezTo>
                    <a:pt x="1079155" y="1829214"/>
                    <a:pt x="1330293" y="1712302"/>
                    <a:pt x="1515032" y="1511419"/>
                  </a:cubicBezTo>
                  <a:cubicBezTo>
                    <a:pt x="1699961" y="1310250"/>
                    <a:pt x="1795564" y="1049673"/>
                    <a:pt x="1784149" y="777671"/>
                  </a:cubicBezTo>
                  <a:cubicBezTo>
                    <a:pt x="1772733" y="506241"/>
                    <a:pt x="1656582" y="255280"/>
                    <a:pt x="1457194" y="70962"/>
                  </a:cubicBezTo>
                  <a:cubicBezTo>
                    <a:pt x="1418857" y="35451"/>
                    <a:pt x="1372054" y="38211"/>
                    <a:pt x="1341042" y="52587"/>
                  </a:cubicBezTo>
                  <a:cubicBezTo>
                    <a:pt x="1310221" y="66868"/>
                    <a:pt x="1277973" y="100666"/>
                    <a:pt x="1280160" y="152553"/>
                  </a:cubicBezTo>
                  <a:lnTo>
                    <a:pt x="1280636" y="163787"/>
                  </a:lnTo>
                  <a:cubicBezTo>
                    <a:pt x="1281778" y="191397"/>
                    <a:pt x="1293859" y="217483"/>
                    <a:pt x="1314692" y="237000"/>
                  </a:cubicBezTo>
                  <a:cubicBezTo>
                    <a:pt x="1394790" y="312498"/>
                    <a:pt x="1457479" y="401705"/>
                    <a:pt x="1500953" y="502242"/>
                  </a:cubicBezTo>
                  <a:cubicBezTo>
                    <a:pt x="1546233" y="606778"/>
                    <a:pt x="1568303" y="718358"/>
                    <a:pt x="1566591" y="833747"/>
                  </a:cubicBezTo>
                  <a:cubicBezTo>
                    <a:pt x="1563642" y="1032536"/>
                    <a:pt x="1486303" y="1222661"/>
                    <a:pt x="1348748" y="1369182"/>
                  </a:cubicBezTo>
                  <a:cubicBezTo>
                    <a:pt x="1211288" y="1515608"/>
                    <a:pt x="1026454" y="1604910"/>
                    <a:pt x="828397" y="1620429"/>
                  </a:cubicBezTo>
                  <a:cubicBezTo>
                    <a:pt x="606559" y="1637852"/>
                    <a:pt x="393377" y="1565400"/>
                    <a:pt x="228330" y="1416404"/>
                  </a:cubicBezTo>
                  <a:cubicBezTo>
                    <a:pt x="205214" y="1395554"/>
                    <a:pt x="176675" y="1384700"/>
                    <a:pt x="147946" y="1385843"/>
                  </a:cubicBezTo>
                  <a:cubicBezTo>
                    <a:pt x="93914" y="1388128"/>
                    <a:pt x="61570" y="1424782"/>
                    <a:pt x="49394" y="1458390"/>
                  </a:cubicBezTo>
                  <a:cubicBezTo>
                    <a:pt x="37408" y="1491235"/>
                    <a:pt x="38549" y="1539029"/>
                    <a:pt x="77647" y="1574731"/>
                  </a:cubicBezTo>
                  <a:cubicBezTo>
                    <a:pt x="277511" y="1757430"/>
                    <a:pt x="536544" y="1851873"/>
                    <a:pt x="806898" y="1840830"/>
                  </a:cubicBezTo>
                  <a:lnTo>
                    <a:pt x="807945" y="1840830"/>
                  </a:ln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559EE86-14D2-6979-E4B4-D446F9D17B14}"/>
                </a:ext>
              </a:extLst>
            </p:cNvPr>
            <p:cNvSpPr/>
            <p:nvPr/>
          </p:nvSpPr>
          <p:spPr>
            <a:xfrm>
              <a:off x="8035406" y="6192337"/>
              <a:ext cx="1560982" cy="1562249"/>
            </a:xfrm>
            <a:custGeom>
              <a:avLst/>
              <a:gdLst>
                <a:gd name="connsiteX0" fmla="*/ 521112 w 521111"/>
                <a:gd name="connsiteY0" fmla="*/ 260767 h 521534"/>
                <a:gd name="connsiteX1" fmla="*/ 260556 w 521111"/>
                <a:gd name="connsiteY1" fmla="*/ 521535 h 521534"/>
                <a:gd name="connsiteX2" fmla="*/ 0 w 521111"/>
                <a:gd name="connsiteY2" fmla="*/ 260767 h 521534"/>
                <a:gd name="connsiteX3" fmla="*/ 260556 w 521111"/>
                <a:gd name="connsiteY3" fmla="*/ 0 h 521534"/>
                <a:gd name="connsiteX4" fmla="*/ 521112 w 521111"/>
                <a:gd name="connsiteY4" fmla="*/ 260767 h 52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111" h="521534">
                  <a:moveTo>
                    <a:pt x="521112" y="260767"/>
                  </a:moveTo>
                  <a:cubicBezTo>
                    <a:pt x="521112" y="404785"/>
                    <a:pt x="404457" y="521535"/>
                    <a:pt x="260556" y="521535"/>
                  </a:cubicBezTo>
                  <a:cubicBezTo>
                    <a:pt x="116655" y="521535"/>
                    <a:pt x="0" y="404785"/>
                    <a:pt x="0" y="260767"/>
                  </a:cubicBezTo>
                  <a:cubicBezTo>
                    <a:pt x="0" y="116750"/>
                    <a:pt x="116655" y="0"/>
                    <a:pt x="260556" y="0"/>
                  </a:cubicBezTo>
                  <a:cubicBezTo>
                    <a:pt x="404457" y="0"/>
                    <a:pt x="521112" y="116750"/>
                    <a:pt x="521112" y="260767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17E53-635B-2C3E-B60F-6B455106C27D}"/>
                </a:ext>
              </a:extLst>
            </p:cNvPr>
            <p:cNvSpPr/>
            <p:nvPr/>
          </p:nvSpPr>
          <p:spPr>
            <a:xfrm>
              <a:off x="-359303" y="-130066"/>
              <a:ext cx="2323763" cy="2365978"/>
            </a:xfrm>
            <a:custGeom>
              <a:avLst/>
              <a:gdLst>
                <a:gd name="connsiteX0" fmla="*/ 1060786 w 2323763"/>
                <a:gd name="connsiteY0" fmla="*/ 2025020 h 2365978"/>
                <a:gd name="connsiteX1" fmla="*/ 1986477 w 2323763"/>
                <a:gd name="connsiteY1" fmla="*/ 1031362 h 2365978"/>
                <a:gd name="connsiteX2" fmla="*/ 1680259 w 2323763"/>
                <a:gd name="connsiteY2" fmla="*/ 293997 h 2365978"/>
                <a:gd name="connsiteX3" fmla="*/ 1625751 w 2323763"/>
                <a:gd name="connsiteY3" fmla="*/ 173848 h 2365978"/>
                <a:gd name="connsiteX4" fmla="*/ 1909423 w 2323763"/>
                <a:gd name="connsiteY4" fmla="*/ 46463 h 2365978"/>
                <a:gd name="connsiteX5" fmla="*/ 2323325 w 2323763"/>
                <a:gd name="connsiteY5" fmla="*/ 984331 h 2365978"/>
                <a:gd name="connsiteX6" fmla="*/ 1010082 w 2323763"/>
                <a:gd name="connsiteY6" fmla="*/ 2365570 h 2365978"/>
                <a:gd name="connsiteX7" fmla="*/ 51572 w 2323763"/>
                <a:gd name="connsiteY7" fmla="*/ 1996459 h 2365978"/>
                <a:gd name="connsiteX8" fmla="*/ 159733 w 2323763"/>
                <a:gd name="connsiteY8" fmla="*/ 1713699 h 2365978"/>
                <a:gd name="connsiteX9" fmla="*/ 174192 w 2323763"/>
                <a:gd name="connsiteY9" fmla="*/ 1713318 h 2365978"/>
                <a:gd name="connsiteX10" fmla="*/ 290819 w 2323763"/>
                <a:gd name="connsiteY10" fmla="*/ 1758255 h 2365978"/>
                <a:gd name="connsiteX11" fmla="*/ 1060786 w 2323763"/>
                <a:gd name="connsiteY11" fmla="*/ 2025020 h 2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3763" h="2365978">
                  <a:moveTo>
                    <a:pt x="1060786" y="2025020"/>
                  </a:moveTo>
                  <a:cubicBezTo>
                    <a:pt x="1576094" y="1983130"/>
                    <a:pt x="1980388" y="1548803"/>
                    <a:pt x="1986477" y="1031362"/>
                  </a:cubicBezTo>
                  <a:cubicBezTo>
                    <a:pt x="1989901" y="740986"/>
                    <a:pt x="1871562" y="479838"/>
                    <a:pt x="1680259" y="293997"/>
                  </a:cubicBezTo>
                  <a:cubicBezTo>
                    <a:pt x="1647535" y="262198"/>
                    <a:pt x="1626892" y="219451"/>
                    <a:pt x="1625751" y="173848"/>
                  </a:cubicBezTo>
                  <a:cubicBezTo>
                    <a:pt x="1622136" y="24375"/>
                    <a:pt x="1801548" y="-57121"/>
                    <a:pt x="1909423" y="46463"/>
                  </a:cubicBezTo>
                  <a:cubicBezTo>
                    <a:pt x="2156565" y="283715"/>
                    <a:pt x="2314002" y="614648"/>
                    <a:pt x="2323325" y="984331"/>
                  </a:cubicBezTo>
                  <a:cubicBezTo>
                    <a:pt x="2342160" y="1727028"/>
                    <a:pt x="1752176" y="2347481"/>
                    <a:pt x="1010082" y="2365570"/>
                  </a:cubicBezTo>
                  <a:cubicBezTo>
                    <a:pt x="639654" y="2374615"/>
                    <a:pt x="300713" y="2232854"/>
                    <a:pt x="51572" y="1996459"/>
                  </a:cubicBezTo>
                  <a:cubicBezTo>
                    <a:pt x="-54496" y="1895827"/>
                    <a:pt x="13616" y="1717222"/>
                    <a:pt x="159733" y="1713699"/>
                  </a:cubicBezTo>
                  <a:lnTo>
                    <a:pt x="174192" y="1713318"/>
                  </a:lnTo>
                  <a:cubicBezTo>
                    <a:pt x="217475" y="1712271"/>
                    <a:pt x="259046" y="1728741"/>
                    <a:pt x="290819" y="1758255"/>
                  </a:cubicBezTo>
                  <a:cubicBezTo>
                    <a:pt x="490112" y="1943715"/>
                    <a:pt x="763986" y="2049203"/>
                    <a:pt x="1060786" y="202502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C9D4D5E-B63E-0A24-6764-68525C36D692}"/>
                </a:ext>
              </a:extLst>
            </p:cNvPr>
            <p:cNvSpPr/>
            <p:nvPr/>
          </p:nvSpPr>
          <p:spPr>
            <a:xfrm>
              <a:off x="2337270" y="-771895"/>
              <a:ext cx="2775013" cy="2103204"/>
            </a:xfrm>
            <a:custGeom>
              <a:avLst/>
              <a:gdLst>
                <a:gd name="connsiteX0" fmla="*/ 574921 w 1610184"/>
                <a:gd name="connsiteY0" fmla="*/ 978198 h 1220371"/>
                <a:gd name="connsiteX1" fmla="*/ 1346124 w 1610184"/>
                <a:gd name="connsiteY1" fmla="*/ 641933 h 1220371"/>
                <a:gd name="connsiteX2" fmla="*/ 1353829 w 1610184"/>
                <a:gd name="connsiteY2" fmla="*/ 147246 h 1220371"/>
                <a:gd name="connsiteX3" fmla="*/ 1352498 w 1610184"/>
                <a:gd name="connsiteY3" fmla="*/ 65464 h 1220371"/>
                <a:gd name="connsiteX4" fmla="*/ 1545132 w 1610184"/>
                <a:gd name="connsiteY4" fmla="*/ 63084 h 1220371"/>
                <a:gd name="connsiteX5" fmla="*/ 1549222 w 1610184"/>
                <a:gd name="connsiteY5" fmla="*/ 698389 h 1220371"/>
                <a:gd name="connsiteX6" fmla="*/ 462289 w 1610184"/>
                <a:gd name="connsiteY6" fmla="*/ 1159278 h 1220371"/>
                <a:gd name="connsiteX7" fmla="*/ 8433 w 1610184"/>
                <a:gd name="connsiteY7" fmla="*/ 712765 h 1220371"/>
                <a:gd name="connsiteX8" fmla="*/ 139615 w 1610184"/>
                <a:gd name="connsiteY8" fmla="*/ 578716 h 1220371"/>
                <a:gd name="connsiteX9" fmla="*/ 147891 w 1610184"/>
                <a:gd name="connsiteY9" fmla="*/ 582048 h 1220371"/>
                <a:gd name="connsiteX10" fmla="*/ 203065 w 1610184"/>
                <a:gd name="connsiteY10" fmla="*/ 636411 h 1220371"/>
                <a:gd name="connsiteX11" fmla="*/ 575016 w 1610184"/>
                <a:gd name="connsiteY11" fmla="*/ 978198 h 1220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184" h="1220371">
                  <a:moveTo>
                    <a:pt x="574921" y="978198"/>
                  </a:moveTo>
                  <a:cubicBezTo>
                    <a:pt x="878189" y="1081591"/>
                    <a:pt x="1215038" y="934499"/>
                    <a:pt x="1346124" y="641933"/>
                  </a:cubicBezTo>
                  <a:cubicBezTo>
                    <a:pt x="1419658" y="477703"/>
                    <a:pt x="1416709" y="300050"/>
                    <a:pt x="1353829" y="147246"/>
                  </a:cubicBezTo>
                  <a:cubicBezTo>
                    <a:pt x="1343080" y="121064"/>
                    <a:pt x="1341843" y="91741"/>
                    <a:pt x="1352498" y="65464"/>
                  </a:cubicBezTo>
                  <a:cubicBezTo>
                    <a:pt x="1387314" y="-20411"/>
                    <a:pt x="1509364" y="-22410"/>
                    <a:pt x="1545132" y="63084"/>
                  </a:cubicBezTo>
                  <a:cubicBezTo>
                    <a:pt x="1627132" y="258921"/>
                    <a:pt x="1635028" y="485986"/>
                    <a:pt x="1549222" y="698389"/>
                  </a:cubicBezTo>
                  <a:cubicBezTo>
                    <a:pt x="1376850" y="1125195"/>
                    <a:pt x="888558" y="1332267"/>
                    <a:pt x="462289" y="1159278"/>
                  </a:cubicBezTo>
                  <a:cubicBezTo>
                    <a:pt x="249488" y="1072927"/>
                    <a:pt x="91766" y="908698"/>
                    <a:pt x="8433" y="712765"/>
                  </a:cubicBezTo>
                  <a:cubicBezTo>
                    <a:pt x="-27049" y="629365"/>
                    <a:pt x="55712" y="544633"/>
                    <a:pt x="139615" y="578716"/>
                  </a:cubicBezTo>
                  <a:lnTo>
                    <a:pt x="147891" y="582048"/>
                  </a:lnTo>
                  <a:cubicBezTo>
                    <a:pt x="172720" y="592140"/>
                    <a:pt x="192316" y="611753"/>
                    <a:pt x="203065" y="636411"/>
                  </a:cubicBezTo>
                  <a:cubicBezTo>
                    <a:pt x="270606" y="791024"/>
                    <a:pt x="400266" y="918599"/>
                    <a:pt x="575016" y="978198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92CC114-A3DB-6F61-5C75-2E225F9B23E4}"/>
                </a:ext>
              </a:extLst>
            </p:cNvPr>
            <p:cNvSpPr/>
            <p:nvPr/>
          </p:nvSpPr>
          <p:spPr>
            <a:xfrm>
              <a:off x="10237042" y="-1154959"/>
              <a:ext cx="2838947" cy="2841253"/>
            </a:xfrm>
            <a:custGeom>
              <a:avLst/>
              <a:gdLst>
                <a:gd name="connsiteX0" fmla="*/ 1476387 w 1476387"/>
                <a:gd name="connsiteY0" fmla="*/ 738793 h 1477586"/>
                <a:gd name="connsiteX1" fmla="*/ 738194 w 1476387"/>
                <a:gd name="connsiteY1" fmla="*/ 1477587 h 1477586"/>
                <a:gd name="connsiteX2" fmla="*/ 1 w 1476387"/>
                <a:gd name="connsiteY2" fmla="*/ 738793 h 1477586"/>
                <a:gd name="connsiteX3" fmla="*/ 738194 w 1476387"/>
                <a:gd name="connsiteY3" fmla="*/ 0 h 1477586"/>
                <a:gd name="connsiteX4" fmla="*/ 1476387 w 1476387"/>
                <a:gd name="connsiteY4" fmla="*/ 738793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3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1" y="1477587"/>
                    <a:pt x="1" y="1146818"/>
                    <a:pt x="1" y="738793"/>
                  </a:cubicBezTo>
                  <a:cubicBezTo>
                    <a:pt x="1" y="330769"/>
                    <a:pt x="330501" y="0"/>
                    <a:pt x="738194" y="0"/>
                  </a:cubicBezTo>
                  <a:cubicBezTo>
                    <a:pt x="1145887" y="0"/>
                    <a:pt x="1476387" y="330769"/>
                    <a:pt x="1476387" y="738793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93EFAA1-D5C7-CF91-E281-CA30B2F59C29}"/>
                </a:ext>
              </a:extLst>
            </p:cNvPr>
            <p:cNvSpPr/>
            <p:nvPr/>
          </p:nvSpPr>
          <p:spPr>
            <a:xfrm>
              <a:off x="3413473" y="4780760"/>
              <a:ext cx="4151109" cy="4154480"/>
            </a:xfrm>
            <a:custGeom>
              <a:avLst/>
              <a:gdLst>
                <a:gd name="connsiteX0" fmla="*/ 1476387 w 1476387"/>
                <a:gd name="connsiteY0" fmla="*/ 738794 h 1477586"/>
                <a:gd name="connsiteX1" fmla="*/ 738194 w 1476387"/>
                <a:gd name="connsiteY1" fmla="*/ 1477587 h 1477586"/>
                <a:gd name="connsiteX2" fmla="*/ 0 w 1476387"/>
                <a:gd name="connsiteY2" fmla="*/ 738794 h 1477586"/>
                <a:gd name="connsiteX3" fmla="*/ 738194 w 1476387"/>
                <a:gd name="connsiteY3" fmla="*/ 0 h 1477586"/>
                <a:gd name="connsiteX4" fmla="*/ 1476387 w 1476387"/>
                <a:gd name="connsiteY4" fmla="*/ 738794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4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0" y="1477587"/>
                    <a:pt x="0" y="1146818"/>
                    <a:pt x="0" y="738794"/>
                  </a:cubicBezTo>
                  <a:cubicBezTo>
                    <a:pt x="0" y="330769"/>
                    <a:pt x="330500" y="0"/>
                    <a:pt x="738194" y="0"/>
                  </a:cubicBezTo>
                  <a:cubicBezTo>
                    <a:pt x="1145887" y="0"/>
                    <a:pt x="1476387" y="330769"/>
                    <a:pt x="1476387" y="738794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</p:grpSp>
    </p:spTree>
    <p:extLst>
      <p:ext uri="{BB962C8B-B14F-4D97-AF65-F5344CB8AC3E}">
        <p14:creationId xmlns:p14="http://schemas.microsoft.com/office/powerpoint/2010/main" val="114137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707" r:id="rId4"/>
    <p:sldLayoutId id="2147483692" r:id="rId5"/>
    <p:sldLayoutId id="2147483693" r:id="rId6"/>
    <p:sldLayoutId id="2147483708" r:id="rId7"/>
    <p:sldLayoutId id="2147483709" r:id="rId8"/>
    <p:sldLayoutId id="2147483696" r:id="rId9"/>
    <p:sldLayoutId id="2147483697" r:id="rId10"/>
    <p:sldLayoutId id="2147483698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7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28_9082CCC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7.xml"/><Relationship Id="rId6" Type="http://schemas.openxmlformats.org/officeDocument/2006/relationships/hyperlink" Target="REGI&#211;N%206/META.xlsx" TargetMode="Externa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3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3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4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7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app.powerbi.com/view?r=eyJrIjoiZTk0OTMxYjktMzc3MS00NzRhLWJkODQtZWNmMzNhZDkxOTkwIiwidCI6IjIyZTQxMzIzLTYyM2MtNDRlMS1hM2E0LTdhMzAyYzE1MDllMiIsImMiOjR9" TargetMode="Externa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svg"/><Relationship Id="rId3" Type="http://schemas.openxmlformats.org/officeDocument/2006/relationships/image" Target="../media/image65.jpe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sv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hyperlink" Target="http://www.fomag.gov.co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cedula@fomag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netorg16808743-my.sharepoint.com/:v:/g/personal/molave_fomag_gov_co/EdalinaHR-lFgMgvxISqa7YBAeiwNbLnNz5FsvXeECS2-w?nav=eyJyZWZlcnJhbEluZm8iOnsicmVmZXJyYWxBcHAiOiJPbmVEcml2ZUZvckJ1c2luZXNzIiwicmVmZXJyYWxBcHBQbGF0Zm9ybSI6IldlYiIsInJlZmVycmFsTW9kZSI6InZpZXciLCJyZWZlcnJhbFZpZXciOiJNeUZpbGVzTGlua0NvcHkifX0&amp;e=rULTpK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8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18" Type="http://schemas.microsoft.com/office/2007/relationships/diagramDrawing" Target="../diagrams/drawing7.xml"/><Relationship Id="rId3" Type="http://schemas.openxmlformats.org/officeDocument/2006/relationships/image" Target="../media/image86.sv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17" Type="http://schemas.openxmlformats.org/officeDocument/2006/relationships/diagramColors" Target="../diagrams/colors7.xml"/><Relationship Id="rId2" Type="http://schemas.openxmlformats.org/officeDocument/2006/relationships/image" Target="../media/image85.png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diagramLayout" Target="../diagrams/layout7.xml"/><Relationship Id="rId10" Type="http://schemas.openxmlformats.org/officeDocument/2006/relationships/diagramLayout" Target="../diagrams/layout6.xml"/><Relationship Id="rId19" Type="http://schemas.openxmlformats.org/officeDocument/2006/relationships/image" Target="../media/image12.png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diagramData" Target="../diagrams/data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5" Type="http://schemas.microsoft.com/office/2007/relationships/hdphoto" Target="../media/hdphoto1.wdp"/><Relationship Id="rId4" Type="http://schemas.openxmlformats.org/officeDocument/2006/relationships/image" Target="../media/image9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50_89FCC266.xml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netorg16808743-my.sharepoint.com/:x:/r/personal/mloaiza_fomag_gov_co/_layouts/15/Doc.aspx?sourcedoc=%7B943F748A-C4C1-4585-A2FB-E83421AF9A77%7D&amp;file=FR-AF-01%20FORMATO%20VI%C3%81TICOS%20A%20USUARIOS%20EN%20EL%20%C3%81MBITO%20AMBULATORIO.xlsx&amp;action=default&amp;mobileredirect=true" TargetMode="Externa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4.pn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7.png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svg"/><Relationship Id="rId3" Type="http://schemas.openxmlformats.org/officeDocument/2006/relationships/image" Target="../media/image110.svg"/><Relationship Id="rId7" Type="http://schemas.openxmlformats.org/officeDocument/2006/relationships/image" Target="../media/image113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2.svg"/><Relationship Id="rId10" Type="http://schemas.openxmlformats.org/officeDocument/2006/relationships/image" Target="../media/image116.png"/><Relationship Id="rId4" Type="http://schemas.openxmlformats.org/officeDocument/2006/relationships/image" Target="../media/image111.png"/><Relationship Id="rId9" Type="http://schemas.openxmlformats.org/officeDocument/2006/relationships/image" Target="../media/image11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9973981-8B42-E613-9113-042E6723B4D3}"/>
              </a:ext>
            </a:extLst>
          </p:cNvPr>
          <p:cNvGrpSpPr/>
          <p:nvPr/>
        </p:nvGrpSpPr>
        <p:grpSpPr>
          <a:xfrm>
            <a:off x="619331" y="711556"/>
            <a:ext cx="4176024" cy="2470043"/>
            <a:chOff x="3101274" y="724419"/>
            <a:chExt cx="6003959" cy="3551234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FC011B3B-9948-7B60-2673-313F32733521}"/>
                </a:ext>
              </a:extLst>
            </p:cNvPr>
            <p:cNvGrpSpPr/>
            <p:nvPr/>
          </p:nvGrpSpPr>
          <p:grpSpPr>
            <a:xfrm>
              <a:off x="7556360" y="1997033"/>
              <a:ext cx="515282" cy="364566"/>
              <a:chOff x="0" y="0"/>
              <a:chExt cx="515281" cy="364565"/>
            </a:xfrm>
          </p:grpSpPr>
          <p:sp>
            <p:nvSpPr>
              <p:cNvPr id="61" name="Freeform 298">
                <a:extLst>
                  <a:ext uri="{FF2B5EF4-FFF2-40B4-BE49-F238E27FC236}">
                    <a16:creationId xmlns:a16="http://schemas.microsoft.com/office/drawing/2014/main" id="{0CC68277-026A-13C1-29F0-0D9FBF3DE221}"/>
                  </a:ext>
                </a:extLst>
              </p:cNvPr>
              <p:cNvSpPr/>
              <p:nvPr/>
            </p:nvSpPr>
            <p:spPr>
              <a:xfrm>
                <a:off x="0" y="0"/>
                <a:ext cx="227489" cy="364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36" y="21598"/>
                    </a:moveTo>
                    <a:cubicBezTo>
                      <a:pt x="8333" y="21598"/>
                      <a:pt x="6495" y="21290"/>
                      <a:pt x="4927" y="20675"/>
                    </a:cubicBezTo>
                    <a:cubicBezTo>
                      <a:pt x="3358" y="20059"/>
                      <a:pt x="2144" y="19181"/>
                      <a:pt x="1285" y="18038"/>
                    </a:cubicBezTo>
                    <a:cubicBezTo>
                      <a:pt x="430" y="16899"/>
                      <a:pt x="0" y="15549"/>
                      <a:pt x="0" y="13994"/>
                    </a:cubicBezTo>
                    <a:cubicBezTo>
                      <a:pt x="0" y="12440"/>
                      <a:pt x="418" y="11097"/>
                      <a:pt x="1262" y="9967"/>
                    </a:cubicBezTo>
                    <a:cubicBezTo>
                      <a:pt x="2103" y="8836"/>
                      <a:pt x="3309" y="7958"/>
                      <a:pt x="4878" y="7331"/>
                    </a:cubicBezTo>
                    <a:cubicBezTo>
                      <a:pt x="6447" y="6706"/>
                      <a:pt x="8299" y="6391"/>
                      <a:pt x="10436" y="6391"/>
                    </a:cubicBezTo>
                    <a:cubicBezTo>
                      <a:pt x="12572" y="6391"/>
                      <a:pt x="14515" y="6745"/>
                      <a:pt x="16065" y="7452"/>
                    </a:cubicBezTo>
                    <a:cubicBezTo>
                      <a:pt x="17618" y="8158"/>
                      <a:pt x="18653" y="9107"/>
                      <a:pt x="19172" y="10300"/>
                    </a:cubicBezTo>
                    <a:lnTo>
                      <a:pt x="18638" y="10300"/>
                    </a:lnTo>
                    <a:lnTo>
                      <a:pt x="18638" y="0"/>
                    </a:lnTo>
                    <a:lnTo>
                      <a:pt x="21600" y="0"/>
                    </a:lnTo>
                    <a:lnTo>
                      <a:pt x="21600" y="21355"/>
                    </a:lnTo>
                    <a:lnTo>
                      <a:pt x="18687" y="21355"/>
                    </a:lnTo>
                    <a:lnTo>
                      <a:pt x="18687" y="17691"/>
                    </a:lnTo>
                    <a:lnTo>
                      <a:pt x="19172" y="17691"/>
                    </a:lnTo>
                    <a:cubicBezTo>
                      <a:pt x="18653" y="18882"/>
                      <a:pt x="17618" y="19831"/>
                      <a:pt x="16065" y="20539"/>
                    </a:cubicBezTo>
                    <a:cubicBezTo>
                      <a:pt x="14511" y="21246"/>
                      <a:pt x="12636" y="21600"/>
                      <a:pt x="10436" y="21600"/>
                    </a:cubicBezTo>
                    <a:close/>
                    <a:moveTo>
                      <a:pt x="10824" y="20052"/>
                    </a:moveTo>
                    <a:cubicBezTo>
                      <a:pt x="13252" y="20052"/>
                      <a:pt x="15168" y="19528"/>
                      <a:pt x="16576" y="18477"/>
                    </a:cubicBezTo>
                    <a:cubicBezTo>
                      <a:pt x="17984" y="17428"/>
                      <a:pt x="18687" y="15931"/>
                      <a:pt x="18687" y="13994"/>
                    </a:cubicBezTo>
                    <a:cubicBezTo>
                      <a:pt x="18687" y="12057"/>
                      <a:pt x="17984" y="10591"/>
                      <a:pt x="16576" y="9542"/>
                    </a:cubicBezTo>
                    <a:cubicBezTo>
                      <a:pt x="15168" y="8494"/>
                      <a:pt x="13252" y="7967"/>
                      <a:pt x="10824" y="7967"/>
                    </a:cubicBezTo>
                    <a:cubicBezTo>
                      <a:pt x="8397" y="7967"/>
                      <a:pt x="6570" y="8491"/>
                      <a:pt x="5143" y="9542"/>
                    </a:cubicBezTo>
                    <a:cubicBezTo>
                      <a:pt x="3720" y="10594"/>
                      <a:pt x="3007" y="12076"/>
                      <a:pt x="3007" y="13994"/>
                    </a:cubicBezTo>
                    <a:cubicBezTo>
                      <a:pt x="3007" y="15913"/>
                      <a:pt x="3716" y="17428"/>
                      <a:pt x="5143" y="18477"/>
                    </a:cubicBezTo>
                    <a:cubicBezTo>
                      <a:pt x="6566" y="19528"/>
                      <a:pt x="8460" y="20052"/>
                      <a:pt x="10824" y="200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62" name="Freeform 299">
                <a:extLst>
                  <a:ext uri="{FF2B5EF4-FFF2-40B4-BE49-F238E27FC236}">
                    <a16:creationId xmlns:a16="http://schemas.microsoft.com/office/drawing/2014/main" id="{C5BFAA39-8E76-0904-5AA9-157FA977020E}"/>
                  </a:ext>
                </a:extLst>
              </p:cNvPr>
              <p:cNvSpPr/>
              <p:nvPr/>
            </p:nvSpPr>
            <p:spPr>
              <a:xfrm>
                <a:off x="293929" y="107831"/>
                <a:ext cx="221353" cy="2566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23" y="21600"/>
                    </a:moveTo>
                    <a:cubicBezTo>
                      <a:pt x="9527" y="21600"/>
                      <a:pt x="7382" y="21170"/>
                      <a:pt x="5589" y="20309"/>
                    </a:cubicBezTo>
                    <a:cubicBezTo>
                      <a:pt x="3793" y="19448"/>
                      <a:pt x="2411" y="18217"/>
                      <a:pt x="1447" y="16608"/>
                    </a:cubicBezTo>
                    <a:cubicBezTo>
                      <a:pt x="484" y="15003"/>
                      <a:pt x="0" y="13096"/>
                      <a:pt x="0" y="10884"/>
                    </a:cubicBezTo>
                    <a:cubicBezTo>
                      <a:pt x="0" y="8673"/>
                      <a:pt x="480" y="6806"/>
                      <a:pt x="1447" y="5184"/>
                    </a:cubicBezTo>
                    <a:cubicBezTo>
                      <a:pt x="2411" y="3565"/>
                      <a:pt x="3750" y="2294"/>
                      <a:pt x="5462" y="1377"/>
                    </a:cubicBezTo>
                    <a:cubicBezTo>
                      <a:pt x="7174" y="460"/>
                      <a:pt x="9144" y="0"/>
                      <a:pt x="11374" y="0"/>
                    </a:cubicBezTo>
                    <a:cubicBezTo>
                      <a:pt x="13604" y="0"/>
                      <a:pt x="15374" y="407"/>
                      <a:pt x="16886" y="1225"/>
                    </a:cubicBezTo>
                    <a:cubicBezTo>
                      <a:pt x="18399" y="2042"/>
                      <a:pt x="19562" y="3204"/>
                      <a:pt x="20379" y="4711"/>
                    </a:cubicBezTo>
                    <a:cubicBezTo>
                      <a:pt x="21193" y="6217"/>
                      <a:pt x="21600" y="8031"/>
                      <a:pt x="21600" y="10153"/>
                    </a:cubicBezTo>
                    <a:lnTo>
                      <a:pt x="21600" y="11358"/>
                    </a:lnTo>
                    <a:lnTo>
                      <a:pt x="2196" y="11358"/>
                    </a:lnTo>
                    <a:lnTo>
                      <a:pt x="2196" y="9421"/>
                    </a:lnTo>
                    <a:lnTo>
                      <a:pt x="19708" y="9421"/>
                    </a:lnTo>
                    <a:lnTo>
                      <a:pt x="18909" y="9981"/>
                    </a:lnTo>
                    <a:cubicBezTo>
                      <a:pt x="18909" y="7514"/>
                      <a:pt x="18276" y="5585"/>
                      <a:pt x="17013" y="4194"/>
                    </a:cubicBezTo>
                    <a:cubicBezTo>
                      <a:pt x="15750" y="2804"/>
                      <a:pt x="13888" y="2109"/>
                      <a:pt x="11428" y="2109"/>
                    </a:cubicBezTo>
                    <a:cubicBezTo>
                      <a:pt x="9597" y="2109"/>
                      <a:pt x="8053" y="2473"/>
                      <a:pt x="6787" y="3204"/>
                    </a:cubicBezTo>
                    <a:cubicBezTo>
                      <a:pt x="5524" y="3936"/>
                      <a:pt x="4576" y="4939"/>
                      <a:pt x="3942" y="6217"/>
                    </a:cubicBezTo>
                    <a:cubicBezTo>
                      <a:pt x="3309" y="7495"/>
                      <a:pt x="2994" y="8964"/>
                      <a:pt x="2994" y="10626"/>
                    </a:cubicBezTo>
                    <a:lnTo>
                      <a:pt x="2994" y="10841"/>
                    </a:lnTo>
                    <a:cubicBezTo>
                      <a:pt x="2994" y="12679"/>
                      <a:pt x="3336" y="14234"/>
                      <a:pt x="4015" y="15509"/>
                    </a:cubicBezTo>
                    <a:cubicBezTo>
                      <a:pt x="4698" y="16787"/>
                      <a:pt x="5720" y="17753"/>
                      <a:pt x="7082" y="18412"/>
                    </a:cubicBezTo>
                    <a:cubicBezTo>
                      <a:pt x="8445" y="19071"/>
                      <a:pt x="10057" y="19402"/>
                      <a:pt x="11923" y="19402"/>
                    </a:cubicBezTo>
                    <a:cubicBezTo>
                      <a:pt x="13420" y="19402"/>
                      <a:pt x="14825" y="19200"/>
                      <a:pt x="16138" y="18799"/>
                    </a:cubicBezTo>
                    <a:cubicBezTo>
                      <a:pt x="17450" y="18399"/>
                      <a:pt x="18740" y="17724"/>
                      <a:pt x="20003" y="16777"/>
                    </a:cubicBezTo>
                    <a:lnTo>
                      <a:pt x="21201" y="18756"/>
                    </a:lnTo>
                    <a:cubicBezTo>
                      <a:pt x="20134" y="19617"/>
                      <a:pt x="18771" y="20306"/>
                      <a:pt x="17109" y="20822"/>
                    </a:cubicBezTo>
                    <a:cubicBezTo>
                      <a:pt x="15447" y="21338"/>
                      <a:pt x="13750" y="21597"/>
                      <a:pt x="12019" y="215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</p:grpSp>
        <p:sp>
          <p:nvSpPr>
            <p:cNvPr id="4" name="Freeform 300">
              <a:extLst>
                <a:ext uri="{FF2B5EF4-FFF2-40B4-BE49-F238E27FC236}">
                  <a16:creationId xmlns:a16="http://schemas.microsoft.com/office/drawing/2014/main" id="{1CFBABC6-1FE0-DB71-9F78-49BEC9646347}"/>
                </a:ext>
              </a:extLst>
            </p:cNvPr>
            <p:cNvSpPr/>
            <p:nvPr/>
          </p:nvSpPr>
          <p:spPr>
            <a:xfrm>
              <a:off x="3827208" y="724419"/>
              <a:ext cx="730104" cy="730154"/>
            </a:xfrm>
            <a:prstGeom prst="ellipse">
              <a:avLst/>
            </a:pr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5" name="Freeform 306">
              <a:extLst>
                <a:ext uri="{FF2B5EF4-FFF2-40B4-BE49-F238E27FC236}">
                  <a16:creationId xmlns:a16="http://schemas.microsoft.com/office/drawing/2014/main" id="{809133C0-933B-88A2-9F43-F8F32B8B99A9}"/>
                </a:ext>
              </a:extLst>
            </p:cNvPr>
            <p:cNvSpPr/>
            <p:nvPr/>
          </p:nvSpPr>
          <p:spPr>
            <a:xfrm>
              <a:off x="3791056" y="1924450"/>
              <a:ext cx="800698" cy="1229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3410" y="20530"/>
                  </a:moveTo>
                  <a:cubicBezTo>
                    <a:pt x="2315" y="20932"/>
                    <a:pt x="1172" y="21283"/>
                    <a:pt x="0" y="21600"/>
                  </a:cubicBezTo>
                  <a:lnTo>
                    <a:pt x="0" y="19080"/>
                  </a:lnTo>
                  <a:cubicBezTo>
                    <a:pt x="11784" y="15907"/>
                    <a:pt x="20389" y="8659"/>
                    <a:pt x="21468" y="0"/>
                  </a:cubicBezTo>
                  <a:cubicBezTo>
                    <a:pt x="21478" y="720"/>
                    <a:pt x="21600" y="1383"/>
                    <a:pt x="21524" y="2019"/>
                  </a:cubicBezTo>
                  <a:cubicBezTo>
                    <a:pt x="21281" y="4052"/>
                    <a:pt x="21007" y="5716"/>
                    <a:pt x="19602" y="8147"/>
                  </a:cubicBezTo>
                  <a:cubicBezTo>
                    <a:pt x="16325" y="13817"/>
                    <a:pt x="10949" y="17757"/>
                    <a:pt x="3410" y="20530"/>
                  </a:cubicBezTo>
                  <a:close/>
                </a:path>
              </a:pathLst>
            </a:custGeom>
            <a:solidFill>
              <a:srgbClr val="050940">
                <a:alpha val="22623"/>
              </a:srgb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026D01F-4224-6B3C-18D2-E51F9F31FC79}"/>
                </a:ext>
              </a:extLst>
            </p:cNvPr>
            <p:cNvSpPr/>
            <p:nvPr/>
          </p:nvSpPr>
          <p:spPr>
            <a:xfrm>
              <a:off x="6070481" y="1475147"/>
              <a:ext cx="515938" cy="18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1" y="0"/>
                  </a:moveTo>
                  <a:cubicBezTo>
                    <a:pt x="17782" y="2374"/>
                    <a:pt x="17444" y="4159"/>
                    <a:pt x="16964" y="5389"/>
                  </a:cubicBezTo>
                  <a:cubicBezTo>
                    <a:pt x="16483" y="6614"/>
                    <a:pt x="15807" y="7245"/>
                    <a:pt x="14937" y="7245"/>
                  </a:cubicBezTo>
                  <a:cubicBezTo>
                    <a:pt x="14547" y="7245"/>
                    <a:pt x="14100" y="7024"/>
                    <a:pt x="13575" y="6611"/>
                  </a:cubicBezTo>
                  <a:cubicBezTo>
                    <a:pt x="13049" y="6203"/>
                    <a:pt x="12354" y="5447"/>
                    <a:pt x="11514" y="4302"/>
                  </a:cubicBezTo>
                  <a:cubicBezTo>
                    <a:pt x="10554" y="2996"/>
                    <a:pt x="9727" y="2074"/>
                    <a:pt x="9006" y="1540"/>
                  </a:cubicBezTo>
                  <a:cubicBezTo>
                    <a:pt x="8286" y="1010"/>
                    <a:pt x="7545" y="725"/>
                    <a:pt x="6796" y="725"/>
                  </a:cubicBezTo>
                  <a:cubicBezTo>
                    <a:pt x="4905" y="725"/>
                    <a:pt x="3339" y="2453"/>
                    <a:pt x="2094" y="5932"/>
                  </a:cubicBezTo>
                  <a:cubicBezTo>
                    <a:pt x="849" y="9411"/>
                    <a:pt x="150" y="14426"/>
                    <a:pt x="0" y="20966"/>
                  </a:cubicBezTo>
                  <a:lnTo>
                    <a:pt x="3639" y="21600"/>
                  </a:lnTo>
                  <a:cubicBezTo>
                    <a:pt x="3818" y="19145"/>
                    <a:pt x="4153" y="17296"/>
                    <a:pt x="4636" y="16075"/>
                  </a:cubicBezTo>
                  <a:cubicBezTo>
                    <a:pt x="5115" y="14850"/>
                    <a:pt x="5792" y="14219"/>
                    <a:pt x="6663" y="14219"/>
                  </a:cubicBezTo>
                  <a:cubicBezTo>
                    <a:pt x="7112" y="14219"/>
                    <a:pt x="7579" y="14449"/>
                    <a:pt x="8058" y="14898"/>
                  </a:cubicBezTo>
                  <a:cubicBezTo>
                    <a:pt x="8538" y="15347"/>
                    <a:pt x="9192" y="16093"/>
                    <a:pt x="10002" y="17072"/>
                  </a:cubicBezTo>
                  <a:cubicBezTo>
                    <a:pt x="10933" y="18297"/>
                    <a:pt x="11780" y="19233"/>
                    <a:pt x="12545" y="19925"/>
                  </a:cubicBezTo>
                  <a:cubicBezTo>
                    <a:pt x="13310" y="20620"/>
                    <a:pt x="14055" y="20966"/>
                    <a:pt x="14804" y="20966"/>
                  </a:cubicBezTo>
                  <a:cubicBezTo>
                    <a:pt x="16695" y="20966"/>
                    <a:pt x="18261" y="19228"/>
                    <a:pt x="19506" y="15713"/>
                  </a:cubicBezTo>
                  <a:cubicBezTo>
                    <a:pt x="20751" y="12199"/>
                    <a:pt x="21450" y="7188"/>
                    <a:pt x="21600" y="725"/>
                  </a:cubicBezTo>
                  <a:lnTo>
                    <a:pt x="1796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811362B-3C98-02AF-E50B-C85FB3DE3195}"/>
                </a:ext>
              </a:extLst>
            </p:cNvPr>
            <p:cNvSpPr/>
            <p:nvPr/>
          </p:nvSpPr>
          <p:spPr>
            <a:xfrm>
              <a:off x="6699925" y="1709700"/>
              <a:ext cx="770732" cy="783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2" y="0"/>
                  </a:moveTo>
                  <a:cubicBezTo>
                    <a:pt x="9215" y="0"/>
                    <a:pt x="7744" y="254"/>
                    <a:pt x="6418" y="777"/>
                  </a:cubicBezTo>
                  <a:cubicBezTo>
                    <a:pt x="5091" y="1300"/>
                    <a:pt x="3945" y="2036"/>
                    <a:pt x="2981" y="2975"/>
                  </a:cubicBezTo>
                  <a:cubicBezTo>
                    <a:pt x="2016" y="3914"/>
                    <a:pt x="1280" y="5040"/>
                    <a:pt x="767" y="6354"/>
                  </a:cubicBezTo>
                  <a:cubicBezTo>
                    <a:pt x="255" y="7668"/>
                    <a:pt x="0" y="9131"/>
                    <a:pt x="0" y="10751"/>
                  </a:cubicBezTo>
                  <a:cubicBezTo>
                    <a:pt x="0" y="12370"/>
                    <a:pt x="256" y="13847"/>
                    <a:pt x="779" y="15180"/>
                  </a:cubicBezTo>
                  <a:cubicBezTo>
                    <a:pt x="1301" y="16514"/>
                    <a:pt x="2037" y="17655"/>
                    <a:pt x="2981" y="18603"/>
                  </a:cubicBezTo>
                  <a:cubicBezTo>
                    <a:pt x="3925" y="19552"/>
                    <a:pt x="5058" y="20290"/>
                    <a:pt x="6384" y="20813"/>
                  </a:cubicBezTo>
                  <a:cubicBezTo>
                    <a:pt x="7711" y="21336"/>
                    <a:pt x="9195" y="21600"/>
                    <a:pt x="10822" y="21600"/>
                  </a:cubicBezTo>
                  <a:cubicBezTo>
                    <a:pt x="12449" y="21600"/>
                    <a:pt x="13889" y="21335"/>
                    <a:pt x="15216" y="20813"/>
                  </a:cubicBezTo>
                  <a:cubicBezTo>
                    <a:pt x="16542" y="20289"/>
                    <a:pt x="17688" y="19551"/>
                    <a:pt x="18641" y="18603"/>
                  </a:cubicBezTo>
                  <a:cubicBezTo>
                    <a:pt x="19595" y="17655"/>
                    <a:pt x="20321" y="16526"/>
                    <a:pt x="20833" y="15202"/>
                  </a:cubicBezTo>
                  <a:cubicBezTo>
                    <a:pt x="21345" y="13878"/>
                    <a:pt x="21600" y="12391"/>
                    <a:pt x="21600" y="10751"/>
                  </a:cubicBezTo>
                  <a:cubicBezTo>
                    <a:pt x="21600" y="9111"/>
                    <a:pt x="21345" y="7667"/>
                    <a:pt x="20833" y="6354"/>
                  </a:cubicBezTo>
                  <a:cubicBezTo>
                    <a:pt x="20320" y="5040"/>
                    <a:pt x="19595" y="3912"/>
                    <a:pt x="18641" y="2964"/>
                  </a:cubicBezTo>
                  <a:cubicBezTo>
                    <a:pt x="17687" y="2015"/>
                    <a:pt x="16541" y="1279"/>
                    <a:pt x="15216" y="766"/>
                  </a:cubicBezTo>
                  <a:cubicBezTo>
                    <a:pt x="13889" y="252"/>
                    <a:pt x="12430" y="0"/>
                    <a:pt x="10822" y="0"/>
                  </a:cubicBezTo>
                  <a:close/>
                  <a:moveTo>
                    <a:pt x="10811" y="4593"/>
                  </a:moveTo>
                  <a:cubicBezTo>
                    <a:pt x="11855" y="4593"/>
                    <a:pt x="12761" y="4831"/>
                    <a:pt x="13514" y="5315"/>
                  </a:cubicBezTo>
                  <a:cubicBezTo>
                    <a:pt x="14267" y="5800"/>
                    <a:pt x="14847" y="6509"/>
                    <a:pt x="15249" y="7437"/>
                  </a:cubicBezTo>
                  <a:cubicBezTo>
                    <a:pt x="15650" y="8366"/>
                    <a:pt x="15850" y="9479"/>
                    <a:pt x="15850" y="10784"/>
                  </a:cubicBezTo>
                  <a:cubicBezTo>
                    <a:pt x="15850" y="12088"/>
                    <a:pt x="15650" y="13201"/>
                    <a:pt x="15249" y="14130"/>
                  </a:cubicBezTo>
                  <a:cubicBezTo>
                    <a:pt x="14847" y="15059"/>
                    <a:pt x="14268" y="15770"/>
                    <a:pt x="13525" y="16263"/>
                  </a:cubicBezTo>
                  <a:cubicBezTo>
                    <a:pt x="12782" y="16757"/>
                    <a:pt x="11890" y="17007"/>
                    <a:pt x="10844" y="17007"/>
                  </a:cubicBezTo>
                  <a:cubicBezTo>
                    <a:pt x="9799" y="17007"/>
                    <a:pt x="8874" y="16756"/>
                    <a:pt x="8119" y="16263"/>
                  </a:cubicBezTo>
                  <a:cubicBezTo>
                    <a:pt x="7366" y="15770"/>
                    <a:pt x="6784" y="15059"/>
                    <a:pt x="6373" y="14130"/>
                  </a:cubicBezTo>
                  <a:cubicBezTo>
                    <a:pt x="5961" y="13202"/>
                    <a:pt x="5750" y="12088"/>
                    <a:pt x="5750" y="10784"/>
                  </a:cubicBezTo>
                  <a:cubicBezTo>
                    <a:pt x="5750" y="9479"/>
                    <a:pt x="5962" y="8366"/>
                    <a:pt x="6373" y="7437"/>
                  </a:cubicBezTo>
                  <a:cubicBezTo>
                    <a:pt x="6784" y="6509"/>
                    <a:pt x="7366" y="5799"/>
                    <a:pt x="8119" y="5315"/>
                  </a:cubicBezTo>
                  <a:cubicBezTo>
                    <a:pt x="8872" y="4832"/>
                    <a:pt x="9767" y="4593"/>
                    <a:pt x="10811" y="459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6B887B2-36E2-E4E7-A87B-2B38792332D0}"/>
                </a:ext>
              </a:extLst>
            </p:cNvPr>
            <p:cNvSpPr/>
            <p:nvPr/>
          </p:nvSpPr>
          <p:spPr>
            <a:xfrm>
              <a:off x="5100915" y="1722400"/>
              <a:ext cx="864395" cy="758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7" y="0"/>
                  </a:moveTo>
                  <a:lnTo>
                    <a:pt x="0" y="21600"/>
                  </a:lnTo>
                  <a:lnTo>
                    <a:pt x="4889" y="21600"/>
                  </a:lnTo>
                  <a:lnTo>
                    <a:pt x="6526" y="17257"/>
                  </a:lnTo>
                  <a:lnTo>
                    <a:pt x="15025" y="17257"/>
                  </a:lnTo>
                  <a:lnTo>
                    <a:pt x="16661" y="21600"/>
                  </a:lnTo>
                  <a:lnTo>
                    <a:pt x="21600" y="21600"/>
                  </a:lnTo>
                  <a:lnTo>
                    <a:pt x="12734" y="0"/>
                  </a:lnTo>
                  <a:lnTo>
                    <a:pt x="8817" y="0"/>
                  </a:lnTo>
                  <a:close/>
                  <a:moveTo>
                    <a:pt x="10750" y="5892"/>
                  </a:moveTo>
                  <a:lnTo>
                    <a:pt x="10800" y="5892"/>
                  </a:lnTo>
                  <a:lnTo>
                    <a:pt x="13379" y="12903"/>
                  </a:lnTo>
                  <a:lnTo>
                    <a:pt x="8172" y="12903"/>
                  </a:lnTo>
                  <a:lnTo>
                    <a:pt x="10750" y="5892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DF6F0B3-855B-910B-5602-572EA4FE2B6C}"/>
                </a:ext>
              </a:extLst>
            </p:cNvPr>
            <p:cNvSpPr/>
            <p:nvPr/>
          </p:nvSpPr>
          <p:spPr>
            <a:xfrm>
              <a:off x="5989915" y="1722400"/>
              <a:ext cx="677467" cy="758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859" y="21600"/>
                  </a:lnTo>
                  <a:lnTo>
                    <a:pt x="5859" y="9194"/>
                  </a:lnTo>
                  <a:lnTo>
                    <a:pt x="16969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5741" y="0"/>
                  </a:lnTo>
                  <a:lnTo>
                    <a:pt x="15741" y="12383"/>
                  </a:lnTo>
                  <a:lnTo>
                    <a:pt x="4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0" name="Freeform 365">
              <a:extLst>
                <a:ext uri="{FF2B5EF4-FFF2-40B4-BE49-F238E27FC236}">
                  <a16:creationId xmlns:a16="http://schemas.microsoft.com/office/drawing/2014/main" id="{ACC0A79C-6EBD-A466-EF47-99AACDAD5FB8}"/>
                </a:ext>
              </a:extLst>
            </p:cNvPr>
            <p:cNvSpPr/>
            <p:nvPr/>
          </p:nvSpPr>
          <p:spPr>
            <a:xfrm>
              <a:off x="5019211" y="2545906"/>
              <a:ext cx="4086022" cy="703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36" y="8576"/>
                  </a:moveTo>
                  <a:cubicBezTo>
                    <a:pt x="17280" y="8576"/>
                    <a:pt x="17147" y="8817"/>
                    <a:pt x="17036" y="9302"/>
                  </a:cubicBezTo>
                  <a:cubicBezTo>
                    <a:pt x="16925" y="9786"/>
                    <a:pt x="16841" y="10459"/>
                    <a:pt x="16782" y="11321"/>
                  </a:cubicBezTo>
                  <a:cubicBezTo>
                    <a:pt x="16723" y="12184"/>
                    <a:pt x="16694" y="13190"/>
                    <a:pt x="16694" y="14338"/>
                  </a:cubicBezTo>
                  <a:cubicBezTo>
                    <a:pt x="16694" y="15609"/>
                    <a:pt x="16745" y="16551"/>
                    <a:pt x="16846" y="17164"/>
                  </a:cubicBezTo>
                  <a:cubicBezTo>
                    <a:pt x="16948" y="17776"/>
                    <a:pt x="17087" y="18083"/>
                    <a:pt x="17264" y="18083"/>
                  </a:cubicBezTo>
                  <a:cubicBezTo>
                    <a:pt x="17418" y="18083"/>
                    <a:pt x="17551" y="17841"/>
                    <a:pt x="17663" y="17357"/>
                  </a:cubicBezTo>
                  <a:cubicBezTo>
                    <a:pt x="17775" y="16874"/>
                    <a:pt x="17859" y="16196"/>
                    <a:pt x="17917" y="15326"/>
                  </a:cubicBezTo>
                  <a:lnTo>
                    <a:pt x="17917" y="15325"/>
                  </a:lnTo>
                  <a:cubicBezTo>
                    <a:pt x="17974" y="14456"/>
                    <a:pt x="18003" y="13453"/>
                    <a:pt x="18003" y="12319"/>
                  </a:cubicBezTo>
                  <a:cubicBezTo>
                    <a:pt x="18003" y="11034"/>
                    <a:pt x="17952" y="10088"/>
                    <a:pt x="17850" y="9483"/>
                  </a:cubicBezTo>
                  <a:cubicBezTo>
                    <a:pt x="17749" y="8879"/>
                    <a:pt x="17611" y="8576"/>
                    <a:pt x="17436" y="8576"/>
                  </a:cubicBezTo>
                  <a:close/>
                  <a:moveTo>
                    <a:pt x="6425" y="8576"/>
                  </a:moveTo>
                  <a:cubicBezTo>
                    <a:pt x="6269" y="8576"/>
                    <a:pt x="6136" y="8817"/>
                    <a:pt x="6025" y="9302"/>
                  </a:cubicBezTo>
                  <a:cubicBezTo>
                    <a:pt x="5914" y="9786"/>
                    <a:pt x="5830" y="10459"/>
                    <a:pt x="5771" y="11321"/>
                  </a:cubicBezTo>
                  <a:cubicBezTo>
                    <a:pt x="5712" y="12184"/>
                    <a:pt x="5683" y="13190"/>
                    <a:pt x="5683" y="14338"/>
                  </a:cubicBezTo>
                  <a:cubicBezTo>
                    <a:pt x="5683" y="15609"/>
                    <a:pt x="5734" y="16551"/>
                    <a:pt x="5835" y="17164"/>
                  </a:cubicBezTo>
                  <a:cubicBezTo>
                    <a:pt x="5937" y="17776"/>
                    <a:pt x="6076" y="18083"/>
                    <a:pt x="6253" y="18083"/>
                  </a:cubicBezTo>
                  <a:cubicBezTo>
                    <a:pt x="6407" y="18083"/>
                    <a:pt x="6540" y="17841"/>
                    <a:pt x="6652" y="17357"/>
                  </a:cubicBezTo>
                  <a:cubicBezTo>
                    <a:pt x="6764" y="16874"/>
                    <a:pt x="6848" y="16196"/>
                    <a:pt x="6906" y="15326"/>
                  </a:cubicBezTo>
                  <a:lnTo>
                    <a:pt x="6906" y="15325"/>
                  </a:lnTo>
                  <a:cubicBezTo>
                    <a:pt x="6963" y="14456"/>
                    <a:pt x="6992" y="13453"/>
                    <a:pt x="6992" y="12319"/>
                  </a:cubicBezTo>
                  <a:cubicBezTo>
                    <a:pt x="6992" y="11034"/>
                    <a:pt x="6941" y="10088"/>
                    <a:pt x="6839" y="9483"/>
                  </a:cubicBezTo>
                  <a:cubicBezTo>
                    <a:pt x="6738" y="8879"/>
                    <a:pt x="6600" y="8576"/>
                    <a:pt x="6425" y="8576"/>
                  </a:cubicBezTo>
                  <a:close/>
                  <a:moveTo>
                    <a:pt x="19143" y="5331"/>
                  </a:moveTo>
                  <a:lnTo>
                    <a:pt x="19670" y="5331"/>
                  </a:lnTo>
                  <a:lnTo>
                    <a:pt x="20674" y="14908"/>
                  </a:lnTo>
                  <a:lnTo>
                    <a:pt x="20932" y="5331"/>
                  </a:lnTo>
                  <a:lnTo>
                    <a:pt x="21600" y="5331"/>
                  </a:lnTo>
                  <a:lnTo>
                    <a:pt x="21162" y="21327"/>
                  </a:lnTo>
                  <a:lnTo>
                    <a:pt x="20635" y="21327"/>
                  </a:lnTo>
                  <a:lnTo>
                    <a:pt x="19632" y="11750"/>
                  </a:lnTo>
                  <a:lnTo>
                    <a:pt x="19374" y="21327"/>
                  </a:lnTo>
                  <a:lnTo>
                    <a:pt x="18706" y="21327"/>
                  </a:lnTo>
                  <a:close/>
                  <a:moveTo>
                    <a:pt x="15272" y="5331"/>
                  </a:moveTo>
                  <a:lnTo>
                    <a:pt x="15991" y="5331"/>
                  </a:lnTo>
                  <a:lnTo>
                    <a:pt x="15554" y="21327"/>
                  </a:lnTo>
                  <a:lnTo>
                    <a:pt x="14835" y="21327"/>
                  </a:lnTo>
                  <a:close/>
                  <a:moveTo>
                    <a:pt x="10144" y="5331"/>
                  </a:moveTo>
                  <a:lnTo>
                    <a:pt x="10862" y="5331"/>
                  </a:lnTo>
                  <a:lnTo>
                    <a:pt x="10616" y="14338"/>
                  </a:lnTo>
                  <a:cubicBezTo>
                    <a:pt x="10588" y="15518"/>
                    <a:pt x="10609" y="16441"/>
                    <a:pt x="10681" y="17107"/>
                  </a:cubicBezTo>
                  <a:cubicBezTo>
                    <a:pt x="10753" y="17772"/>
                    <a:pt x="10878" y="18104"/>
                    <a:pt x="11058" y="18104"/>
                  </a:cubicBezTo>
                  <a:cubicBezTo>
                    <a:pt x="11217" y="18104"/>
                    <a:pt x="11345" y="17847"/>
                    <a:pt x="11443" y="17333"/>
                  </a:cubicBezTo>
                  <a:cubicBezTo>
                    <a:pt x="11540" y="16819"/>
                    <a:pt x="11603" y="16017"/>
                    <a:pt x="11632" y="14928"/>
                  </a:cubicBezTo>
                  <a:lnTo>
                    <a:pt x="11898" y="5331"/>
                  </a:lnTo>
                  <a:lnTo>
                    <a:pt x="12604" y="5331"/>
                  </a:lnTo>
                  <a:lnTo>
                    <a:pt x="12347" y="14747"/>
                  </a:lnTo>
                  <a:cubicBezTo>
                    <a:pt x="12308" y="16214"/>
                    <a:pt x="12235" y="17458"/>
                    <a:pt x="12130" y="18479"/>
                  </a:cubicBezTo>
                  <a:cubicBezTo>
                    <a:pt x="12025" y="19500"/>
                    <a:pt x="11880" y="20275"/>
                    <a:pt x="11696" y="20804"/>
                  </a:cubicBezTo>
                  <a:cubicBezTo>
                    <a:pt x="11513" y="21333"/>
                    <a:pt x="11279" y="21598"/>
                    <a:pt x="10995" y="21598"/>
                  </a:cubicBezTo>
                  <a:cubicBezTo>
                    <a:pt x="10818" y="21598"/>
                    <a:pt x="10655" y="21443"/>
                    <a:pt x="10507" y="21133"/>
                  </a:cubicBezTo>
                  <a:cubicBezTo>
                    <a:pt x="10358" y="20822"/>
                    <a:pt x="10233" y="20361"/>
                    <a:pt x="10132" y="19748"/>
                  </a:cubicBezTo>
                  <a:cubicBezTo>
                    <a:pt x="10030" y="19136"/>
                    <a:pt x="9959" y="18362"/>
                    <a:pt x="9917" y="17423"/>
                  </a:cubicBezTo>
                  <a:cubicBezTo>
                    <a:pt x="9876" y="16486"/>
                    <a:pt x="9872" y="15375"/>
                    <a:pt x="9906" y="14088"/>
                  </a:cubicBezTo>
                  <a:close/>
                  <a:moveTo>
                    <a:pt x="8132" y="5331"/>
                  </a:moveTo>
                  <a:lnTo>
                    <a:pt x="8851" y="5331"/>
                  </a:lnTo>
                  <a:lnTo>
                    <a:pt x="8511" y="17856"/>
                  </a:lnTo>
                  <a:lnTo>
                    <a:pt x="9730" y="17856"/>
                  </a:lnTo>
                  <a:lnTo>
                    <a:pt x="9636" y="21327"/>
                  </a:lnTo>
                  <a:lnTo>
                    <a:pt x="7695" y="21327"/>
                  </a:lnTo>
                  <a:close/>
                  <a:moveTo>
                    <a:pt x="2430" y="5331"/>
                  </a:moveTo>
                  <a:lnTo>
                    <a:pt x="3145" y="5331"/>
                  </a:lnTo>
                  <a:lnTo>
                    <a:pt x="3642" y="15975"/>
                  </a:lnTo>
                  <a:lnTo>
                    <a:pt x="4727" y="5331"/>
                  </a:lnTo>
                  <a:lnTo>
                    <a:pt x="5508" y="5331"/>
                  </a:lnTo>
                  <a:lnTo>
                    <a:pt x="3824" y="21327"/>
                  </a:lnTo>
                  <a:lnTo>
                    <a:pt x="3246" y="21327"/>
                  </a:lnTo>
                  <a:close/>
                  <a:moveTo>
                    <a:pt x="434" y="5331"/>
                  </a:moveTo>
                  <a:lnTo>
                    <a:pt x="2379" y="5331"/>
                  </a:lnTo>
                  <a:lnTo>
                    <a:pt x="2289" y="8554"/>
                  </a:lnTo>
                  <a:lnTo>
                    <a:pt x="1031" y="8554"/>
                  </a:lnTo>
                  <a:lnTo>
                    <a:pt x="949" y="11594"/>
                  </a:lnTo>
                  <a:lnTo>
                    <a:pt x="2117" y="11594"/>
                  </a:lnTo>
                  <a:lnTo>
                    <a:pt x="2035" y="14815"/>
                  </a:lnTo>
                  <a:lnTo>
                    <a:pt x="863" y="14815"/>
                  </a:lnTo>
                  <a:lnTo>
                    <a:pt x="770" y="18104"/>
                  </a:lnTo>
                  <a:lnTo>
                    <a:pt x="2031" y="18104"/>
                  </a:lnTo>
                  <a:lnTo>
                    <a:pt x="1941" y="21327"/>
                  </a:lnTo>
                  <a:lnTo>
                    <a:pt x="0" y="21327"/>
                  </a:lnTo>
                  <a:close/>
                  <a:moveTo>
                    <a:pt x="14109" y="5061"/>
                  </a:moveTo>
                  <a:cubicBezTo>
                    <a:pt x="14296" y="5061"/>
                    <a:pt x="14473" y="5228"/>
                    <a:pt x="14640" y="5560"/>
                  </a:cubicBezTo>
                  <a:cubicBezTo>
                    <a:pt x="14806" y="5892"/>
                    <a:pt x="14938" y="6309"/>
                    <a:pt x="15034" y="6807"/>
                  </a:cubicBezTo>
                  <a:lnTo>
                    <a:pt x="14765" y="10119"/>
                  </a:lnTo>
                  <a:cubicBezTo>
                    <a:pt x="14663" y="9665"/>
                    <a:pt x="14555" y="9321"/>
                    <a:pt x="14440" y="9087"/>
                  </a:cubicBezTo>
                  <a:cubicBezTo>
                    <a:pt x="14326" y="8852"/>
                    <a:pt x="14210" y="8735"/>
                    <a:pt x="14093" y="8735"/>
                  </a:cubicBezTo>
                  <a:cubicBezTo>
                    <a:pt x="13921" y="8735"/>
                    <a:pt x="13776" y="8969"/>
                    <a:pt x="13659" y="9438"/>
                  </a:cubicBezTo>
                  <a:cubicBezTo>
                    <a:pt x="13542" y="9907"/>
                    <a:pt x="13455" y="10542"/>
                    <a:pt x="13398" y="11344"/>
                  </a:cubicBezTo>
                  <a:cubicBezTo>
                    <a:pt x="13340" y="12146"/>
                    <a:pt x="13312" y="13046"/>
                    <a:pt x="13312" y="14044"/>
                  </a:cubicBezTo>
                  <a:cubicBezTo>
                    <a:pt x="13312" y="14936"/>
                    <a:pt x="13335" y="15669"/>
                    <a:pt x="13380" y="16244"/>
                  </a:cubicBezTo>
                  <a:cubicBezTo>
                    <a:pt x="13425" y="16819"/>
                    <a:pt x="13498" y="17243"/>
                    <a:pt x="13597" y="17515"/>
                  </a:cubicBezTo>
                  <a:cubicBezTo>
                    <a:pt x="13696" y="17787"/>
                    <a:pt x="13821" y="17923"/>
                    <a:pt x="13972" y="17923"/>
                  </a:cubicBezTo>
                  <a:cubicBezTo>
                    <a:pt x="14073" y="17923"/>
                    <a:pt x="14179" y="17825"/>
                    <a:pt x="14288" y="17629"/>
                  </a:cubicBezTo>
                  <a:cubicBezTo>
                    <a:pt x="14397" y="17433"/>
                    <a:pt x="14512" y="17122"/>
                    <a:pt x="14632" y="16699"/>
                  </a:cubicBezTo>
                  <a:lnTo>
                    <a:pt x="14808" y="19966"/>
                  </a:lnTo>
                  <a:cubicBezTo>
                    <a:pt x="14737" y="20299"/>
                    <a:pt x="14650" y="20587"/>
                    <a:pt x="14546" y="20828"/>
                  </a:cubicBezTo>
                  <a:cubicBezTo>
                    <a:pt x="14442" y="21071"/>
                    <a:pt x="14333" y="21259"/>
                    <a:pt x="14220" y="21396"/>
                  </a:cubicBezTo>
                  <a:cubicBezTo>
                    <a:pt x="14107" y="21532"/>
                    <a:pt x="13995" y="21600"/>
                    <a:pt x="13886" y="21600"/>
                  </a:cubicBezTo>
                  <a:cubicBezTo>
                    <a:pt x="13631" y="21600"/>
                    <a:pt x="13403" y="21317"/>
                    <a:pt x="13202" y="20750"/>
                  </a:cubicBezTo>
                  <a:cubicBezTo>
                    <a:pt x="13002" y="20182"/>
                    <a:pt x="12844" y="19355"/>
                    <a:pt x="12728" y="18265"/>
                  </a:cubicBezTo>
                  <a:cubicBezTo>
                    <a:pt x="12612" y="17176"/>
                    <a:pt x="12554" y="15830"/>
                    <a:pt x="12554" y="14226"/>
                  </a:cubicBezTo>
                  <a:cubicBezTo>
                    <a:pt x="12554" y="12955"/>
                    <a:pt x="12587" y="11761"/>
                    <a:pt x="12654" y="10641"/>
                  </a:cubicBezTo>
                  <a:cubicBezTo>
                    <a:pt x="12720" y="9521"/>
                    <a:pt x="12819" y="8547"/>
                    <a:pt x="12951" y="7715"/>
                  </a:cubicBezTo>
                  <a:cubicBezTo>
                    <a:pt x="13082" y="6884"/>
                    <a:pt x="13245" y="6232"/>
                    <a:pt x="13441" y="5764"/>
                  </a:cubicBezTo>
                  <a:cubicBezTo>
                    <a:pt x="13636" y="5295"/>
                    <a:pt x="13859" y="5061"/>
                    <a:pt x="14109" y="5061"/>
                  </a:cubicBezTo>
                  <a:close/>
                  <a:moveTo>
                    <a:pt x="17448" y="5060"/>
                  </a:moveTo>
                  <a:cubicBezTo>
                    <a:pt x="17711" y="5060"/>
                    <a:pt x="17940" y="5347"/>
                    <a:pt x="18136" y="5922"/>
                  </a:cubicBezTo>
                  <a:cubicBezTo>
                    <a:pt x="18331" y="6497"/>
                    <a:pt x="18482" y="7317"/>
                    <a:pt x="18591" y="8384"/>
                  </a:cubicBezTo>
                  <a:lnTo>
                    <a:pt x="18591" y="8385"/>
                  </a:lnTo>
                  <a:cubicBezTo>
                    <a:pt x="18699" y="9451"/>
                    <a:pt x="18753" y="10733"/>
                    <a:pt x="18753" y="12231"/>
                  </a:cubicBezTo>
                  <a:cubicBezTo>
                    <a:pt x="18753" y="13622"/>
                    <a:pt x="18716" y="14889"/>
                    <a:pt x="18643" y="16031"/>
                  </a:cubicBezTo>
                  <a:cubicBezTo>
                    <a:pt x="18570" y="17172"/>
                    <a:pt x="18468" y="18160"/>
                    <a:pt x="18337" y="18991"/>
                  </a:cubicBezTo>
                  <a:cubicBezTo>
                    <a:pt x="18205" y="19823"/>
                    <a:pt x="18048" y="20466"/>
                    <a:pt x="17866" y="20920"/>
                  </a:cubicBezTo>
                  <a:cubicBezTo>
                    <a:pt x="17684" y="21373"/>
                    <a:pt x="17479" y="21600"/>
                    <a:pt x="17253" y="21600"/>
                  </a:cubicBezTo>
                  <a:cubicBezTo>
                    <a:pt x="16990" y="21600"/>
                    <a:pt x="16761" y="21313"/>
                    <a:pt x="16565" y="20738"/>
                  </a:cubicBezTo>
                  <a:cubicBezTo>
                    <a:pt x="16370" y="20164"/>
                    <a:pt x="16219" y="19339"/>
                    <a:pt x="16112" y="18265"/>
                  </a:cubicBezTo>
                  <a:cubicBezTo>
                    <a:pt x="16005" y="17191"/>
                    <a:pt x="15952" y="15906"/>
                    <a:pt x="15952" y="14408"/>
                  </a:cubicBezTo>
                  <a:cubicBezTo>
                    <a:pt x="15952" y="13032"/>
                    <a:pt x="15987" y="11773"/>
                    <a:pt x="16057" y="10630"/>
                  </a:cubicBezTo>
                  <a:cubicBezTo>
                    <a:pt x="16128" y="9489"/>
                    <a:pt x="16229" y="8502"/>
                    <a:pt x="16360" y="7670"/>
                  </a:cubicBezTo>
                  <a:cubicBezTo>
                    <a:pt x="16492" y="6838"/>
                    <a:pt x="16649" y="6195"/>
                    <a:pt x="16833" y="5741"/>
                  </a:cubicBezTo>
                  <a:cubicBezTo>
                    <a:pt x="17017" y="5287"/>
                    <a:pt x="17222" y="5060"/>
                    <a:pt x="17448" y="5060"/>
                  </a:cubicBezTo>
                  <a:close/>
                  <a:moveTo>
                    <a:pt x="6437" y="5060"/>
                  </a:moveTo>
                  <a:cubicBezTo>
                    <a:pt x="6700" y="5060"/>
                    <a:pt x="6929" y="5347"/>
                    <a:pt x="7125" y="5922"/>
                  </a:cubicBezTo>
                  <a:cubicBezTo>
                    <a:pt x="7320" y="6497"/>
                    <a:pt x="7471" y="7317"/>
                    <a:pt x="7580" y="8384"/>
                  </a:cubicBezTo>
                  <a:lnTo>
                    <a:pt x="7580" y="8385"/>
                  </a:lnTo>
                  <a:cubicBezTo>
                    <a:pt x="7688" y="9451"/>
                    <a:pt x="7742" y="10733"/>
                    <a:pt x="7742" y="12231"/>
                  </a:cubicBezTo>
                  <a:cubicBezTo>
                    <a:pt x="7742" y="13622"/>
                    <a:pt x="7705" y="14889"/>
                    <a:pt x="7632" y="16031"/>
                  </a:cubicBezTo>
                  <a:cubicBezTo>
                    <a:pt x="7559" y="17172"/>
                    <a:pt x="7457" y="18160"/>
                    <a:pt x="7326" y="18991"/>
                  </a:cubicBezTo>
                  <a:cubicBezTo>
                    <a:pt x="7194" y="19823"/>
                    <a:pt x="7037" y="20466"/>
                    <a:pt x="6855" y="20920"/>
                  </a:cubicBezTo>
                  <a:cubicBezTo>
                    <a:pt x="6673" y="21373"/>
                    <a:pt x="6468" y="21600"/>
                    <a:pt x="6242" y="21600"/>
                  </a:cubicBezTo>
                  <a:cubicBezTo>
                    <a:pt x="5979" y="21600"/>
                    <a:pt x="5750" y="21313"/>
                    <a:pt x="5554" y="20738"/>
                  </a:cubicBezTo>
                  <a:cubicBezTo>
                    <a:pt x="5359" y="20164"/>
                    <a:pt x="5208" y="19339"/>
                    <a:pt x="5101" y="18265"/>
                  </a:cubicBezTo>
                  <a:cubicBezTo>
                    <a:pt x="4994" y="17191"/>
                    <a:pt x="4941" y="15906"/>
                    <a:pt x="4941" y="14408"/>
                  </a:cubicBezTo>
                  <a:cubicBezTo>
                    <a:pt x="4941" y="13032"/>
                    <a:pt x="4976" y="11773"/>
                    <a:pt x="5047" y="10630"/>
                  </a:cubicBezTo>
                  <a:cubicBezTo>
                    <a:pt x="5117" y="9489"/>
                    <a:pt x="5218" y="8502"/>
                    <a:pt x="5349" y="7670"/>
                  </a:cubicBezTo>
                  <a:cubicBezTo>
                    <a:pt x="5481" y="6838"/>
                    <a:pt x="5639" y="6195"/>
                    <a:pt x="5822" y="5741"/>
                  </a:cubicBezTo>
                  <a:cubicBezTo>
                    <a:pt x="6005" y="5287"/>
                    <a:pt x="6211" y="5060"/>
                    <a:pt x="6437" y="5060"/>
                  </a:cubicBezTo>
                  <a:close/>
                  <a:moveTo>
                    <a:pt x="17819" y="0"/>
                  </a:moveTo>
                  <a:lnTo>
                    <a:pt x="18526" y="0"/>
                  </a:lnTo>
                  <a:lnTo>
                    <a:pt x="17784" y="3970"/>
                  </a:lnTo>
                  <a:lnTo>
                    <a:pt x="17307" y="397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grpSp>
          <p:nvGrpSpPr>
            <p:cNvPr id="11" name="Group">
              <a:extLst>
                <a:ext uri="{FF2B5EF4-FFF2-40B4-BE49-F238E27FC236}">
                  <a16:creationId xmlns:a16="http://schemas.microsoft.com/office/drawing/2014/main" id="{61C0EC6C-A05A-CE40-9688-E35C755BCBFE}"/>
                </a:ext>
              </a:extLst>
            </p:cNvPr>
            <p:cNvGrpSpPr/>
            <p:nvPr/>
          </p:nvGrpSpPr>
          <p:grpSpPr>
            <a:xfrm>
              <a:off x="7050716" y="3548253"/>
              <a:ext cx="1934893" cy="297687"/>
              <a:chOff x="0" y="0"/>
              <a:chExt cx="1934891" cy="297686"/>
            </a:xfrm>
          </p:grpSpPr>
          <p:sp>
            <p:nvSpPr>
              <p:cNvPr id="49" name="Freeform 337">
                <a:extLst>
                  <a:ext uri="{FF2B5EF4-FFF2-40B4-BE49-F238E27FC236}">
                    <a16:creationId xmlns:a16="http://schemas.microsoft.com/office/drawing/2014/main" id="{403BCBF6-4071-77DF-179D-B4051D411B43}"/>
                  </a:ext>
                </a:extLst>
              </p:cNvPr>
              <p:cNvSpPr/>
              <p:nvPr/>
            </p:nvSpPr>
            <p:spPr>
              <a:xfrm>
                <a:off x="493803" y="0"/>
                <a:ext cx="52044" cy="39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710" y="0"/>
                    </a:lnTo>
                    <a:lnTo>
                      <a:pt x="0" y="21600"/>
                    </a:lnTo>
                    <a:lnTo>
                      <a:pt x="1889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grpSp>
            <p:nvGrpSpPr>
              <p:cNvPr id="50" name="Group">
                <a:extLst>
                  <a:ext uri="{FF2B5EF4-FFF2-40B4-BE49-F238E27FC236}">
                    <a16:creationId xmlns:a16="http://schemas.microsoft.com/office/drawing/2014/main" id="{EEC94ED7-83C9-FAE7-C929-5919B336955C}"/>
                  </a:ext>
                </a:extLst>
              </p:cNvPr>
              <p:cNvGrpSpPr/>
              <p:nvPr/>
            </p:nvGrpSpPr>
            <p:grpSpPr>
              <a:xfrm>
                <a:off x="-1" y="70064"/>
                <a:ext cx="1934893" cy="227623"/>
                <a:chOff x="0" y="0"/>
                <a:chExt cx="1934891" cy="227621"/>
              </a:xfrm>
            </p:grpSpPr>
            <p:sp>
              <p:nvSpPr>
                <p:cNvPr id="51" name="Freeform 335">
                  <a:extLst>
                    <a:ext uri="{FF2B5EF4-FFF2-40B4-BE49-F238E27FC236}">
                      <a16:creationId xmlns:a16="http://schemas.microsoft.com/office/drawing/2014/main" id="{5CA23AA0-444D-8AD9-304F-90493F95CCAD}"/>
                    </a:ext>
                  </a:extLst>
                </p:cNvPr>
                <p:cNvSpPr/>
                <p:nvPr/>
              </p:nvSpPr>
              <p:spPr>
                <a:xfrm>
                  <a:off x="0" y="943"/>
                  <a:ext cx="260877" cy="1634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8" h="21600" extrusionOk="0">
                      <a:moveTo>
                        <a:pt x="17455" y="4767"/>
                      </a:moveTo>
                      <a:cubicBezTo>
                        <a:pt x="17744" y="5115"/>
                        <a:pt x="17935" y="5625"/>
                        <a:pt x="18036" y="6306"/>
                      </a:cubicBezTo>
                      <a:cubicBezTo>
                        <a:pt x="18133" y="6982"/>
                        <a:pt x="18130" y="7845"/>
                        <a:pt x="18023" y="8879"/>
                      </a:cubicBezTo>
                      <a:lnTo>
                        <a:pt x="16779" y="21600"/>
                      </a:lnTo>
                      <a:lnTo>
                        <a:pt x="20159" y="21600"/>
                      </a:lnTo>
                      <a:lnTo>
                        <a:pt x="21402" y="8921"/>
                      </a:lnTo>
                      <a:cubicBezTo>
                        <a:pt x="21600" y="6841"/>
                        <a:pt x="21564" y="5147"/>
                        <a:pt x="21295" y="3837"/>
                      </a:cubicBezTo>
                      <a:cubicBezTo>
                        <a:pt x="21025" y="2526"/>
                        <a:pt x="20571" y="1560"/>
                        <a:pt x="19932" y="936"/>
                      </a:cubicBezTo>
                      <a:cubicBezTo>
                        <a:pt x="19292" y="317"/>
                        <a:pt x="18513" y="5"/>
                        <a:pt x="17594" y="5"/>
                      </a:cubicBezTo>
                      <a:cubicBezTo>
                        <a:pt x="16478" y="5"/>
                        <a:pt x="15504" y="416"/>
                        <a:pt x="14676" y="1237"/>
                      </a:cubicBezTo>
                      <a:cubicBezTo>
                        <a:pt x="13962" y="1944"/>
                        <a:pt x="13384" y="2927"/>
                        <a:pt x="12936" y="4180"/>
                      </a:cubicBezTo>
                      <a:cubicBezTo>
                        <a:pt x="12696" y="2942"/>
                        <a:pt x="12313" y="1970"/>
                        <a:pt x="11784" y="1279"/>
                      </a:cubicBezTo>
                      <a:cubicBezTo>
                        <a:pt x="11134" y="426"/>
                        <a:pt x="10307" y="0"/>
                        <a:pt x="9297" y="0"/>
                      </a:cubicBezTo>
                      <a:cubicBezTo>
                        <a:pt x="8359" y="0"/>
                        <a:pt x="7482" y="395"/>
                        <a:pt x="6661" y="1191"/>
                      </a:cubicBezTo>
                      <a:cubicBezTo>
                        <a:pt x="6035" y="1799"/>
                        <a:pt x="5502" y="2651"/>
                        <a:pt x="5058" y="3759"/>
                      </a:cubicBezTo>
                      <a:lnTo>
                        <a:pt x="5405" y="437"/>
                      </a:lnTo>
                      <a:lnTo>
                        <a:pt x="2107" y="437"/>
                      </a:lnTo>
                      <a:lnTo>
                        <a:pt x="0" y="21600"/>
                      </a:lnTo>
                      <a:lnTo>
                        <a:pt x="3379" y="21600"/>
                      </a:lnTo>
                      <a:lnTo>
                        <a:pt x="4515" y="10220"/>
                      </a:lnTo>
                      <a:cubicBezTo>
                        <a:pt x="4606" y="9269"/>
                        <a:pt x="4749" y="8422"/>
                        <a:pt x="4947" y="7689"/>
                      </a:cubicBezTo>
                      <a:cubicBezTo>
                        <a:pt x="5145" y="6950"/>
                        <a:pt x="5389" y="6332"/>
                        <a:pt x="5678" y="5828"/>
                      </a:cubicBezTo>
                      <a:cubicBezTo>
                        <a:pt x="5966" y="5323"/>
                        <a:pt x="6294" y="4933"/>
                        <a:pt x="6664" y="4658"/>
                      </a:cubicBezTo>
                      <a:cubicBezTo>
                        <a:pt x="7034" y="4382"/>
                        <a:pt x="7443" y="4247"/>
                        <a:pt x="7895" y="4247"/>
                      </a:cubicBezTo>
                      <a:cubicBezTo>
                        <a:pt x="8398" y="4247"/>
                        <a:pt x="8794" y="4419"/>
                        <a:pt x="9083" y="4767"/>
                      </a:cubicBezTo>
                      <a:cubicBezTo>
                        <a:pt x="9372" y="5115"/>
                        <a:pt x="9563" y="5625"/>
                        <a:pt x="9664" y="6306"/>
                      </a:cubicBezTo>
                      <a:cubicBezTo>
                        <a:pt x="9761" y="6982"/>
                        <a:pt x="9758" y="7845"/>
                        <a:pt x="9651" y="8879"/>
                      </a:cubicBezTo>
                      <a:lnTo>
                        <a:pt x="8382" y="21600"/>
                      </a:lnTo>
                      <a:lnTo>
                        <a:pt x="11761" y="21600"/>
                      </a:lnTo>
                      <a:lnTo>
                        <a:pt x="12897" y="10220"/>
                      </a:lnTo>
                      <a:cubicBezTo>
                        <a:pt x="13024" y="8952"/>
                        <a:pt x="13235" y="7876"/>
                        <a:pt x="13533" y="6997"/>
                      </a:cubicBezTo>
                      <a:cubicBezTo>
                        <a:pt x="13832" y="6119"/>
                        <a:pt x="14212" y="5438"/>
                        <a:pt x="14682" y="4965"/>
                      </a:cubicBezTo>
                      <a:cubicBezTo>
                        <a:pt x="15150" y="4486"/>
                        <a:pt x="15682" y="4252"/>
                        <a:pt x="16276" y="4252"/>
                      </a:cubicBezTo>
                      <a:cubicBezTo>
                        <a:pt x="16779" y="4252"/>
                        <a:pt x="17176" y="4424"/>
                        <a:pt x="17464" y="477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2" name="Freeform 336">
                  <a:extLst>
                    <a:ext uri="{FF2B5EF4-FFF2-40B4-BE49-F238E27FC236}">
                      <a16:creationId xmlns:a16="http://schemas.microsoft.com/office/drawing/2014/main" id="{BF17B38F-177E-41A8-0949-113D1D404862}"/>
                    </a:ext>
                  </a:extLst>
                </p:cNvPr>
                <p:cNvSpPr/>
                <p:nvPr/>
              </p:nvSpPr>
              <p:spPr>
                <a:xfrm>
                  <a:off x="290113" y="983"/>
                  <a:ext cx="155018" cy="1666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3" h="21600" extrusionOk="0">
                      <a:moveTo>
                        <a:pt x="5193" y="20433"/>
                      </a:moveTo>
                      <a:cubicBezTo>
                        <a:pt x="6839" y="21213"/>
                        <a:pt x="8784" y="21600"/>
                        <a:pt x="11023" y="21600"/>
                      </a:cubicBezTo>
                      <a:cubicBezTo>
                        <a:pt x="12718" y="21600"/>
                        <a:pt x="14358" y="21366"/>
                        <a:pt x="15944" y="20902"/>
                      </a:cubicBezTo>
                      <a:cubicBezTo>
                        <a:pt x="17530" y="20433"/>
                        <a:pt x="18854" y="19775"/>
                        <a:pt x="19911" y="18929"/>
                      </a:cubicBezTo>
                      <a:lnTo>
                        <a:pt x="18505" y="15447"/>
                      </a:lnTo>
                      <a:cubicBezTo>
                        <a:pt x="17568" y="16155"/>
                        <a:pt x="16500" y="16686"/>
                        <a:pt x="15306" y="17037"/>
                      </a:cubicBezTo>
                      <a:cubicBezTo>
                        <a:pt x="14113" y="17389"/>
                        <a:pt x="12849" y="17568"/>
                        <a:pt x="11519" y="17568"/>
                      </a:cubicBezTo>
                      <a:cubicBezTo>
                        <a:pt x="10037" y="17568"/>
                        <a:pt x="8795" y="17292"/>
                        <a:pt x="7798" y="16742"/>
                      </a:cubicBezTo>
                      <a:cubicBezTo>
                        <a:pt x="6800" y="16191"/>
                        <a:pt x="6098" y="15411"/>
                        <a:pt x="5689" y="14407"/>
                      </a:cubicBezTo>
                      <a:cubicBezTo>
                        <a:pt x="5400" y="13703"/>
                        <a:pt x="5286" y="12898"/>
                        <a:pt x="5318" y="12011"/>
                      </a:cubicBezTo>
                      <a:lnTo>
                        <a:pt x="21224" y="12011"/>
                      </a:lnTo>
                      <a:lnTo>
                        <a:pt x="21360" y="10910"/>
                      </a:lnTo>
                      <a:cubicBezTo>
                        <a:pt x="21600" y="8957"/>
                        <a:pt x="21458" y="7152"/>
                        <a:pt x="20930" y="5501"/>
                      </a:cubicBezTo>
                      <a:cubicBezTo>
                        <a:pt x="20401" y="3844"/>
                        <a:pt x="19426" y="2518"/>
                        <a:pt x="18004" y="1509"/>
                      </a:cubicBezTo>
                      <a:cubicBezTo>
                        <a:pt x="16581" y="505"/>
                        <a:pt x="14663" y="0"/>
                        <a:pt x="12244" y="0"/>
                      </a:cubicBezTo>
                      <a:cubicBezTo>
                        <a:pt x="9825" y="0"/>
                        <a:pt x="7738" y="535"/>
                        <a:pt x="5896" y="1611"/>
                      </a:cubicBezTo>
                      <a:cubicBezTo>
                        <a:pt x="4049" y="2687"/>
                        <a:pt x="2605" y="4134"/>
                        <a:pt x="1564" y="5960"/>
                      </a:cubicBezTo>
                      <a:cubicBezTo>
                        <a:pt x="518" y="7785"/>
                        <a:pt x="0" y="9860"/>
                        <a:pt x="0" y="12179"/>
                      </a:cubicBezTo>
                      <a:cubicBezTo>
                        <a:pt x="0" y="14075"/>
                        <a:pt x="452" y="15727"/>
                        <a:pt x="1362" y="17144"/>
                      </a:cubicBezTo>
                      <a:cubicBezTo>
                        <a:pt x="2272" y="18562"/>
                        <a:pt x="3547" y="19658"/>
                        <a:pt x="5193" y="20433"/>
                      </a:cubicBezTo>
                      <a:close/>
                      <a:moveTo>
                        <a:pt x="6713" y="6643"/>
                      </a:moveTo>
                      <a:cubicBezTo>
                        <a:pt x="7225" y="5751"/>
                        <a:pt x="7939" y="5022"/>
                        <a:pt x="8844" y="4456"/>
                      </a:cubicBezTo>
                      <a:cubicBezTo>
                        <a:pt x="9748" y="3890"/>
                        <a:pt x="10871" y="3609"/>
                        <a:pt x="12200" y="3609"/>
                      </a:cubicBezTo>
                      <a:cubicBezTo>
                        <a:pt x="13530" y="3609"/>
                        <a:pt x="14522" y="3880"/>
                        <a:pt x="15263" y="4415"/>
                      </a:cubicBezTo>
                      <a:cubicBezTo>
                        <a:pt x="16004" y="4950"/>
                        <a:pt x="16511" y="5669"/>
                        <a:pt x="16783" y="6556"/>
                      </a:cubicBezTo>
                      <a:cubicBezTo>
                        <a:pt x="17001" y="7275"/>
                        <a:pt x="17066" y="8075"/>
                        <a:pt x="16990" y="8952"/>
                      </a:cubicBezTo>
                      <a:lnTo>
                        <a:pt x="5792" y="8952"/>
                      </a:lnTo>
                      <a:cubicBezTo>
                        <a:pt x="5988" y="8141"/>
                        <a:pt x="6294" y="7367"/>
                        <a:pt x="6713" y="6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3" name="Freeform 338">
                  <a:extLst>
                    <a:ext uri="{FF2B5EF4-FFF2-40B4-BE49-F238E27FC236}">
                      <a16:creationId xmlns:a16="http://schemas.microsoft.com/office/drawing/2014/main" id="{8026FAB8-A622-331D-F2C2-12599FE19560}"/>
                    </a:ext>
                  </a:extLst>
                </p:cNvPr>
                <p:cNvSpPr/>
                <p:nvPr/>
              </p:nvSpPr>
              <p:spPr>
                <a:xfrm>
                  <a:off x="420123" y="4248"/>
                  <a:ext cx="111995" cy="2233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702" y="0"/>
                      </a:moveTo>
                      <a:lnTo>
                        <a:pt x="8710" y="15707"/>
                      </a:lnTo>
                      <a:cubicBezTo>
                        <a:pt x="8414" y="16594"/>
                        <a:pt x="7815" y="17275"/>
                        <a:pt x="6912" y="17750"/>
                      </a:cubicBezTo>
                      <a:cubicBezTo>
                        <a:pt x="6009" y="18226"/>
                        <a:pt x="4689" y="18496"/>
                        <a:pt x="2966" y="18557"/>
                      </a:cubicBezTo>
                      <a:lnTo>
                        <a:pt x="0" y="18716"/>
                      </a:lnTo>
                      <a:lnTo>
                        <a:pt x="508" y="21600"/>
                      </a:lnTo>
                      <a:lnTo>
                        <a:pt x="3353" y="21505"/>
                      </a:lnTo>
                      <a:cubicBezTo>
                        <a:pt x="5501" y="21440"/>
                        <a:pt x="7344" y="21273"/>
                        <a:pt x="8877" y="20999"/>
                      </a:cubicBezTo>
                      <a:cubicBezTo>
                        <a:pt x="10417" y="20725"/>
                        <a:pt x="11707" y="20337"/>
                        <a:pt x="12761" y="19842"/>
                      </a:cubicBezTo>
                      <a:cubicBezTo>
                        <a:pt x="13816" y="19348"/>
                        <a:pt x="14666" y="18716"/>
                        <a:pt x="15318" y="17959"/>
                      </a:cubicBezTo>
                      <a:cubicBezTo>
                        <a:pt x="15970" y="17199"/>
                        <a:pt x="16441" y="16301"/>
                        <a:pt x="16737" y="15266"/>
                      </a:cubicBezTo>
                      <a:lnTo>
                        <a:pt x="21600" y="4"/>
                      </a:lnTo>
                      <a:lnTo>
                        <a:pt x="1370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4" name="Freeform 339">
                  <a:extLst>
                    <a:ext uri="{FF2B5EF4-FFF2-40B4-BE49-F238E27FC236}">
                      <a16:creationId xmlns:a16="http://schemas.microsoft.com/office/drawing/2014/main" id="{98D12613-605C-2C25-11F5-CCFAF5ACDD7F}"/>
                    </a:ext>
                  </a:extLst>
                </p:cNvPr>
                <p:cNvSpPr/>
                <p:nvPr/>
              </p:nvSpPr>
              <p:spPr>
                <a:xfrm>
                  <a:off x="552730" y="983"/>
                  <a:ext cx="164393" cy="1667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015" y="1147"/>
                      </a:moveTo>
                      <a:cubicBezTo>
                        <a:pt x="15537" y="382"/>
                        <a:pt x="13769" y="0"/>
                        <a:pt x="11702" y="0"/>
                      </a:cubicBezTo>
                      <a:cubicBezTo>
                        <a:pt x="10069" y="0"/>
                        <a:pt x="8544" y="285"/>
                        <a:pt x="7143" y="851"/>
                      </a:cubicBezTo>
                      <a:cubicBezTo>
                        <a:pt x="5737" y="1417"/>
                        <a:pt x="4497" y="2237"/>
                        <a:pt x="3422" y="3312"/>
                      </a:cubicBezTo>
                      <a:cubicBezTo>
                        <a:pt x="2347" y="4387"/>
                        <a:pt x="1509" y="5671"/>
                        <a:pt x="904" y="7175"/>
                      </a:cubicBezTo>
                      <a:cubicBezTo>
                        <a:pt x="300" y="8678"/>
                        <a:pt x="0" y="10354"/>
                        <a:pt x="0" y="12224"/>
                      </a:cubicBezTo>
                      <a:cubicBezTo>
                        <a:pt x="0" y="14094"/>
                        <a:pt x="393" y="15776"/>
                        <a:pt x="1184" y="17187"/>
                      </a:cubicBezTo>
                      <a:cubicBezTo>
                        <a:pt x="1974" y="18604"/>
                        <a:pt x="3106" y="19689"/>
                        <a:pt x="4585" y="20454"/>
                      </a:cubicBezTo>
                      <a:cubicBezTo>
                        <a:pt x="6063" y="21218"/>
                        <a:pt x="7836" y="21600"/>
                        <a:pt x="9898" y="21600"/>
                      </a:cubicBezTo>
                      <a:cubicBezTo>
                        <a:pt x="11531" y="21600"/>
                        <a:pt x="13051" y="21320"/>
                        <a:pt x="14457" y="20754"/>
                      </a:cubicBezTo>
                      <a:cubicBezTo>
                        <a:pt x="15863" y="20189"/>
                        <a:pt x="17103" y="19368"/>
                        <a:pt x="18178" y="18293"/>
                      </a:cubicBezTo>
                      <a:cubicBezTo>
                        <a:pt x="19253" y="17218"/>
                        <a:pt x="20091" y="15934"/>
                        <a:pt x="20696" y="14431"/>
                      </a:cubicBezTo>
                      <a:cubicBezTo>
                        <a:pt x="21300" y="12932"/>
                        <a:pt x="21600" y="11251"/>
                        <a:pt x="21600" y="9381"/>
                      </a:cubicBezTo>
                      <a:cubicBezTo>
                        <a:pt x="21600" y="7511"/>
                        <a:pt x="21207" y="5799"/>
                        <a:pt x="20416" y="4397"/>
                      </a:cubicBezTo>
                      <a:cubicBezTo>
                        <a:pt x="19626" y="2996"/>
                        <a:pt x="18494" y="1916"/>
                        <a:pt x="17015" y="1152"/>
                      </a:cubicBezTo>
                      <a:close/>
                      <a:moveTo>
                        <a:pt x="15444" y="13447"/>
                      </a:moveTo>
                      <a:cubicBezTo>
                        <a:pt x="14958" y="14721"/>
                        <a:pt x="14260" y="15725"/>
                        <a:pt x="13356" y="16459"/>
                      </a:cubicBezTo>
                      <a:cubicBezTo>
                        <a:pt x="12451" y="17192"/>
                        <a:pt x="11340" y="17564"/>
                        <a:pt x="10022" y="17564"/>
                      </a:cubicBezTo>
                      <a:cubicBezTo>
                        <a:pt x="8585" y="17564"/>
                        <a:pt x="7464" y="17121"/>
                        <a:pt x="6642" y="16229"/>
                      </a:cubicBezTo>
                      <a:cubicBezTo>
                        <a:pt x="5825" y="15338"/>
                        <a:pt x="5417" y="14059"/>
                        <a:pt x="5417" y="12392"/>
                      </a:cubicBezTo>
                      <a:cubicBezTo>
                        <a:pt x="5417" y="10726"/>
                        <a:pt x="5660" y="9386"/>
                        <a:pt x="6151" y="8127"/>
                      </a:cubicBezTo>
                      <a:cubicBezTo>
                        <a:pt x="6637" y="6869"/>
                        <a:pt x="7340" y="5875"/>
                        <a:pt x="8260" y="5136"/>
                      </a:cubicBezTo>
                      <a:cubicBezTo>
                        <a:pt x="9180" y="4403"/>
                        <a:pt x="10281" y="4036"/>
                        <a:pt x="11573" y="4036"/>
                      </a:cubicBezTo>
                      <a:cubicBezTo>
                        <a:pt x="13004" y="4036"/>
                        <a:pt x="14131" y="4479"/>
                        <a:pt x="14953" y="5371"/>
                      </a:cubicBezTo>
                      <a:cubicBezTo>
                        <a:pt x="15770" y="6262"/>
                        <a:pt x="16178" y="7541"/>
                        <a:pt x="16178" y="9208"/>
                      </a:cubicBezTo>
                      <a:cubicBezTo>
                        <a:pt x="16178" y="10762"/>
                        <a:pt x="15935" y="12178"/>
                        <a:pt x="15444" y="134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5" name="Freeform 340">
                  <a:extLst>
                    <a:ext uri="{FF2B5EF4-FFF2-40B4-BE49-F238E27FC236}">
                      <a16:creationId xmlns:a16="http://schemas.microsoft.com/office/drawing/2014/main" id="{12BDD3D5-3324-C524-B2DD-66BA3C6AA357}"/>
                    </a:ext>
                  </a:extLst>
                </p:cNvPr>
                <p:cNvSpPr/>
                <p:nvPr/>
              </p:nvSpPr>
              <p:spPr>
                <a:xfrm>
                  <a:off x="737734" y="0"/>
                  <a:ext cx="127060" cy="1644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95" y="10671"/>
                      </a:moveTo>
                      <a:cubicBezTo>
                        <a:pt x="9556" y="9498"/>
                        <a:pt x="9957" y="8501"/>
                        <a:pt x="10492" y="7679"/>
                      </a:cubicBezTo>
                      <a:cubicBezTo>
                        <a:pt x="11027" y="6862"/>
                        <a:pt x="11816" y="6222"/>
                        <a:pt x="12860" y="5767"/>
                      </a:cubicBezTo>
                      <a:cubicBezTo>
                        <a:pt x="13896" y="5307"/>
                        <a:pt x="15254" y="5023"/>
                        <a:pt x="16926" y="4904"/>
                      </a:cubicBezTo>
                      <a:lnTo>
                        <a:pt x="21433" y="4558"/>
                      </a:lnTo>
                      <a:lnTo>
                        <a:pt x="21600" y="0"/>
                      </a:lnTo>
                      <a:lnTo>
                        <a:pt x="19206" y="129"/>
                      </a:lnTo>
                      <a:cubicBezTo>
                        <a:pt x="16718" y="243"/>
                        <a:pt x="14652" y="796"/>
                        <a:pt x="13000" y="1788"/>
                      </a:cubicBezTo>
                      <a:cubicBezTo>
                        <a:pt x="11923" y="2434"/>
                        <a:pt x="11054" y="3209"/>
                        <a:pt x="10399" y="4108"/>
                      </a:cubicBezTo>
                      <a:lnTo>
                        <a:pt x="11134" y="563"/>
                      </a:lnTo>
                      <a:lnTo>
                        <a:pt x="4340" y="563"/>
                      </a:lnTo>
                      <a:lnTo>
                        <a:pt x="0" y="21600"/>
                      </a:lnTo>
                      <a:lnTo>
                        <a:pt x="7068" y="21600"/>
                      </a:lnTo>
                      <a:lnTo>
                        <a:pt x="9295" y="106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6" name="Freeform 341">
                  <a:extLst>
                    <a:ext uri="{FF2B5EF4-FFF2-40B4-BE49-F238E27FC236}">
                      <a16:creationId xmlns:a16="http://schemas.microsoft.com/office/drawing/2014/main" id="{BDBBB410-7B18-76A1-9842-0212D372DEFA}"/>
                    </a:ext>
                  </a:extLst>
                </p:cNvPr>
                <p:cNvSpPr/>
                <p:nvPr/>
              </p:nvSpPr>
              <p:spPr>
                <a:xfrm>
                  <a:off x="867115" y="983"/>
                  <a:ext cx="152191" cy="1667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2" h="21600" extrusionOk="0">
                      <a:moveTo>
                        <a:pt x="3785" y="20728"/>
                      </a:moveTo>
                      <a:cubicBezTo>
                        <a:pt x="4923" y="21310"/>
                        <a:pt x="6188" y="21600"/>
                        <a:pt x="7575" y="21600"/>
                      </a:cubicBezTo>
                      <a:cubicBezTo>
                        <a:pt x="8624" y="21600"/>
                        <a:pt x="9635" y="21432"/>
                        <a:pt x="10600" y="21090"/>
                      </a:cubicBezTo>
                      <a:cubicBezTo>
                        <a:pt x="11572" y="20749"/>
                        <a:pt x="12448" y="20219"/>
                        <a:pt x="13231" y="19500"/>
                      </a:cubicBezTo>
                      <a:cubicBezTo>
                        <a:pt x="13664" y="19103"/>
                        <a:pt x="14041" y="18639"/>
                        <a:pt x="14369" y="18119"/>
                      </a:cubicBezTo>
                      <a:lnTo>
                        <a:pt x="13858" y="21172"/>
                      </a:lnTo>
                      <a:lnTo>
                        <a:pt x="19264" y="21172"/>
                      </a:lnTo>
                      <a:lnTo>
                        <a:pt x="21295" y="9419"/>
                      </a:lnTo>
                      <a:cubicBezTo>
                        <a:pt x="21600" y="7609"/>
                        <a:pt x="21511" y="5999"/>
                        <a:pt x="21017" y="4582"/>
                      </a:cubicBezTo>
                      <a:cubicBezTo>
                        <a:pt x="20523" y="3170"/>
                        <a:pt x="19585" y="2049"/>
                        <a:pt x="18198" y="1228"/>
                      </a:cubicBezTo>
                      <a:cubicBezTo>
                        <a:pt x="16810" y="408"/>
                        <a:pt x="14901" y="0"/>
                        <a:pt x="12471" y="0"/>
                      </a:cubicBezTo>
                      <a:cubicBezTo>
                        <a:pt x="11272" y="0"/>
                        <a:pt x="10062" y="102"/>
                        <a:pt x="8841" y="296"/>
                      </a:cubicBezTo>
                      <a:cubicBezTo>
                        <a:pt x="7626" y="494"/>
                        <a:pt x="6482" y="775"/>
                        <a:pt x="5422" y="1147"/>
                      </a:cubicBezTo>
                      <a:cubicBezTo>
                        <a:pt x="4357" y="1514"/>
                        <a:pt x="3441" y="1952"/>
                        <a:pt x="2675" y="2462"/>
                      </a:cubicBezTo>
                      <a:lnTo>
                        <a:pt x="3968" y="6111"/>
                      </a:lnTo>
                      <a:cubicBezTo>
                        <a:pt x="5228" y="5377"/>
                        <a:pt x="6499" y="4837"/>
                        <a:pt x="7781" y="4500"/>
                      </a:cubicBezTo>
                      <a:cubicBezTo>
                        <a:pt x="9057" y="4159"/>
                        <a:pt x="10373" y="3991"/>
                        <a:pt x="11732" y="3991"/>
                      </a:cubicBezTo>
                      <a:cubicBezTo>
                        <a:pt x="13458" y="3991"/>
                        <a:pt x="14668" y="4342"/>
                        <a:pt x="15356" y="5051"/>
                      </a:cubicBezTo>
                      <a:cubicBezTo>
                        <a:pt x="16050" y="5759"/>
                        <a:pt x="16272" y="6779"/>
                        <a:pt x="16028" y="8104"/>
                      </a:cubicBezTo>
                      <a:lnTo>
                        <a:pt x="15895" y="8868"/>
                      </a:lnTo>
                      <a:lnTo>
                        <a:pt x="12704" y="8868"/>
                      </a:lnTo>
                      <a:cubicBezTo>
                        <a:pt x="9779" y="8868"/>
                        <a:pt x="7376" y="9098"/>
                        <a:pt x="5494" y="9546"/>
                      </a:cubicBezTo>
                      <a:cubicBezTo>
                        <a:pt x="3613" y="10000"/>
                        <a:pt x="2231" y="10683"/>
                        <a:pt x="1337" y="11605"/>
                      </a:cubicBezTo>
                      <a:cubicBezTo>
                        <a:pt x="444" y="12523"/>
                        <a:pt x="0" y="13721"/>
                        <a:pt x="0" y="15188"/>
                      </a:cubicBezTo>
                      <a:cubicBezTo>
                        <a:pt x="0" y="16376"/>
                        <a:pt x="344" y="17451"/>
                        <a:pt x="1038" y="18415"/>
                      </a:cubicBezTo>
                      <a:cubicBezTo>
                        <a:pt x="1732" y="19378"/>
                        <a:pt x="2647" y="20148"/>
                        <a:pt x="3785" y="20728"/>
                      </a:cubicBezTo>
                      <a:close/>
                      <a:moveTo>
                        <a:pt x="6321" y="13068"/>
                      </a:moveTo>
                      <a:cubicBezTo>
                        <a:pt x="6782" y="12645"/>
                        <a:pt x="7553" y="12344"/>
                        <a:pt x="8630" y="12176"/>
                      </a:cubicBezTo>
                      <a:cubicBezTo>
                        <a:pt x="9707" y="12008"/>
                        <a:pt x="11155" y="11921"/>
                        <a:pt x="12970" y="11921"/>
                      </a:cubicBezTo>
                      <a:lnTo>
                        <a:pt x="15356" y="11921"/>
                      </a:lnTo>
                      <a:lnTo>
                        <a:pt x="15140" y="13150"/>
                      </a:lnTo>
                      <a:cubicBezTo>
                        <a:pt x="14985" y="14138"/>
                        <a:pt x="14629" y="14995"/>
                        <a:pt x="14074" y="15718"/>
                      </a:cubicBezTo>
                      <a:cubicBezTo>
                        <a:pt x="13519" y="16442"/>
                        <a:pt x="12842" y="16993"/>
                        <a:pt x="12043" y="17375"/>
                      </a:cubicBezTo>
                      <a:cubicBezTo>
                        <a:pt x="11244" y="17757"/>
                        <a:pt x="10350" y="17946"/>
                        <a:pt x="9363" y="17946"/>
                      </a:cubicBezTo>
                      <a:cubicBezTo>
                        <a:pt x="8314" y="17946"/>
                        <a:pt x="7431" y="17676"/>
                        <a:pt x="6704" y="17140"/>
                      </a:cubicBezTo>
                      <a:cubicBezTo>
                        <a:pt x="5983" y="16605"/>
                        <a:pt x="5616" y="15841"/>
                        <a:pt x="5616" y="14847"/>
                      </a:cubicBezTo>
                      <a:cubicBezTo>
                        <a:pt x="5616" y="14082"/>
                        <a:pt x="5850" y="13491"/>
                        <a:pt x="6310" y="130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7" name="Freeform 342">
                  <a:extLst>
                    <a:ext uri="{FF2B5EF4-FFF2-40B4-BE49-F238E27FC236}">
                      <a16:creationId xmlns:a16="http://schemas.microsoft.com/office/drawing/2014/main" id="{6697B98D-5177-168A-1680-8DCFCFA71902}"/>
                    </a:ext>
                  </a:extLst>
                </p:cNvPr>
                <p:cNvSpPr/>
                <p:nvPr/>
              </p:nvSpPr>
              <p:spPr>
                <a:xfrm>
                  <a:off x="1045825" y="943"/>
                  <a:ext cx="260996" cy="1634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8" h="21600" extrusionOk="0">
                      <a:moveTo>
                        <a:pt x="19923" y="936"/>
                      </a:moveTo>
                      <a:cubicBezTo>
                        <a:pt x="19283" y="317"/>
                        <a:pt x="18505" y="5"/>
                        <a:pt x="17586" y="5"/>
                      </a:cubicBezTo>
                      <a:cubicBezTo>
                        <a:pt x="16470" y="5"/>
                        <a:pt x="15497" y="416"/>
                        <a:pt x="14669" y="1237"/>
                      </a:cubicBezTo>
                      <a:cubicBezTo>
                        <a:pt x="13956" y="1944"/>
                        <a:pt x="13378" y="2926"/>
                        <a:pt x="12930" y="4179"/>
                      </a:cubicBezTo>
                      <a:cubicBezTo>
                        <a:pt x="12690" y="2942"/>
                        <a:pt x="12307" y="1970"/>
                        <a:pt x="11778" y="1279"/>
                      </a:cubicBezTo>
                      <a:cubicBezTo>
                        <a:pt x="11129" y="426"/>
                        <a:pt x="10302" y="0"/>
                        <a:pt x="9293" y="0"/>
                      </a:cubicBezTo>
                      <a:cubicBezTo>
                        <a:pt x="8355" y="0"/>
                        <a:pt x="7479" y="395"/>
                        <a:pt x="6658" y="1190"/>
                      </a:cubicBezTo>
                      <a:cubicBezTo>
                        <a:pt x="6032" y="1798"/>
                        <a:pt x="5500" y="2651"/>
                        <a:pt x="5055" y="3758"/>
                      </a:cubicBezTo>
                      <a:lnTo>
                        <a:pt x="5402" y="437"/>
                      </a:lnTo>
                      <a:lnTo>
                        <a:pt x="2106" y="437"/>
                      </a:lnTo>
                      <a:lnTo>
                        <a:pt x="0" y="21595"/>
                      </a:lnTo>
                      <a:lnTo>
                        <a:pt x="3378" y="21595"/>
                      </a:lnTo>
                      <a:lnTo>
                        <a:pt x="4513" y="10218"/>
                      </a:lnTo>
                      <a:cubicBezTo>
                        <a:pt x="4604" y="9267"/>
                        <a:pt x="4747" y="8420"/>
                        <a:pt x="4945" y="7687"/>
                      </a:cubicBezTo>
                      <a:cubicBezTo>
                        <a:pt x="5143" y="6949"/>
                        <a:pt x="5386" y="6330"/>
                        <a:pt x="5675" y="5826"/>
                      </a:cubicBezTo>
                      <a:cubicBezTo>
                        <a:pt x="5964" y="5322"/>
                        <a:pt x="6291" y="4932"/>
                        <a:pt x="6661" y="4657"/>
                      </a:cubicBezTo>
                      <a:cubicBezTo>
                        <a:pt x="7031" y="4381"/>
                        <a:pt x="7440" y="4246"/>
                        <a:pt x="7891" y="4246"/>
                      </a:cubicBezTo>
                      <a:cubicBezTo>
                        <a:pt x="8394" y="4246"/>
                        <a:pt x="8790" y="4418"/>
                        <a:pt x="9079" y="4766"/>
                      </a:cubicBezTo>
                      <a:cubicBezTo>
                        <a:pt x="9367" y="5114"/>
                        <a:pt x="9559" y="5623"/>
                        <a:pt x="9659" y="6304"/>
                      </a:cubicBezTo>
                      <a:cubicBezTo>
                        <a:pt x="9757" y="6980"/>
                        <a:pt x="9754" y="7843"/>
                        <a:pt x="9646" y="8877"/>
                      </a:cubicBezTo>
                      <a:lnTo>
                        <a:pt x="8378" y="21595"/>
                      </a:lnTo>
                      <a:lnTo>
                        <a:pt x="11756" y="21595"/>
                      </a:lnTo>
                      <a:lnTo>
                        <a:pt x="12891" y="10218"/>
                      </a:lnTo>
                      <a:cubicBezTo>
                        <a:pt x="13018" y="8950"/>
                        <a:pt x="13229" y="7874"/>
                        <a:pt x="13527" y="6996"/>
                      </a:cubicBezTo>
                      <a:cubicBezTo>
                        <a:pt x="13826" y="6117"/>
                        <a:pt x="14205" y="5436"/>
                        <a:pt x="14676" y="4963"/>
                      </a:cubicBezTo>
                      <a:cubicBezTo>
                        <a:pt x="15143" y="4485"/>
                        <a:pt x="15675" y="4251"/>
                        <a:pt x="16269" y="4251"/>
                      </a:cubicBezTo>
                      <a:cubicBezTo>
                        <a:pt x="16772" y="4251"/>
                        <a:pt x="17168" y="4423"/>
                        <a:pt x="17457" y="4771"/>
                      </a:cubicBezTo>
                      <a:cubicBezTo>
                        <a:pt x="17745" y="5119"/>
                        <a:pt x="17937" y="5629"/>
                        <a:pt x="18037" y="6310"/>
                      </a:cubicBezTo>
                      <a:cubicBezTo>
                        <a:pt x="18135" y="6985"/>
                        <a:pt x="18131" y="7848"/>
                        <a:pt x="18024" y="8882"/>
                      </a:cubicBezTo>
                      <a:lnTo>
                        <a:pt x="16782" y="21600"/>
                      </a:lnTo>
                      <a:lnTo>
                        <a:pt x="20159" y="21600"/>
                      </a:lnTo>
                      <a:lnTo>
                        <a:pt x="21402" y="8924"/>
                      </a:lnTo>
                      <a:cubicBezTo>
                        <a:pt x="21600" y="6845"/>
                        <a:pt x="21564" y="5150"/>
                        <a:pt x="21295" y="3841"/>
                      </a:cubicBezTo>
                      <a:cubicBezTo>
                        <a:pt x="21026" y="2531"/>
                        <a:pt x="20571" y="1564"/>
                        <a:pt x="19932" y="9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8" name="Freeform 343">
                  <a:extLst>
                    <a:ext uri="{FF2B5EF4-FFF2-40B4-BE49-F238E27FC236}">
                      <a16:creationId xmlns:a16="http://schemas.microsoft.com/office/drawing/2014/main" id="{08EC8AEC-F194-DDC0-01F8-D5980B8E2933}"/>
                    </a:ext>
                  </a:extLst>
                </p:cNvPr>
                <p:cNvSpPr/>
                <p:nvPr/>
              </p:nvSpPr>
              <p:spPr>
                <a:xfrm>
                  <a:off x="1335978" y="983"/>
                  <a:ext cx="164393" cy="1667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015" y="1147"/>
                      </a:moveTo>
                      <a:cubicBezTo>
                        <a:pt x="15537" y="382"/>
                        <a:pt x="13769" y="0"/>
                        <a:pt x="11702" y="0"/>
                      </a:cubicBezTo>
                      <a:cubicBezTo>
                        <a:pt x="10069" y="0"/>
                        <a:pt x="8544" y="285"/>
                        <a:pt x="7143" y="851"/>
                      </a:cubicBezTo>
                      <a:cubicBezTo>
                        <a:pt x="5737" y="1417"/>
                        <a:pt x="4497" y="2237"/>
                        <a:pt x="3422" y="3312"/>
                      </a:cubicBezTo>
                      <a:cubicBezTo>
                        <a:pt x="2347" y="4387"/>
                        <a:pt x="1509" y="5671"/>
                        <a:pt x="904" y="7175"/>
                      </a:cubicBezTo>
                      <a:cubicBezTo>
                        <a:pt x="300" y="8678"/>
                        <a:pt x="0" y="10354"/>
                        <a:pt x="0" y="12224"/>
                      </a:cubicBezTo>
                      <a:cubicBezTo>
                        <a:pt x="0" y="14094"/>
                        <a:pt x="393" y="15776"/>
                        <a:pt x="1184" y="17187"/>
                      </a:cubicBezTo>
                      <a:cubicBezTo>
                        <a:pt x="1974" y="18604"/>
                        <a:pt x="3106" y="19689"/>
                        <a:pt x="4585" y="20454"/>
                      </a:cubicBezTo>
                      <a:cubicBezTo>
                        <a:pt x="6063" y="21218"/>
                        <a:pt x="7836" y="21600"/>
                        <a:pt x="9898" y="21600"/>
                      </a:cubicBezTo>
                      <a:cubicBezTo>
                        <a:pt x="11531" y="21600"/>
                        <a:pt x="13051" y="21320"/>
                        <a:pt x="14457" y="20754"/>
                      </a:cubicBezTo>
                      <a:cubicBezTo>
                        <a:pt x="15863" y="20189"/>
                        <a:pt x="17103" y="19368"/>
                        <a:pt x="18178" y="18293"/>
                      </a:cubicBezTo>
                      <a:cubicBezTo>
                        <a:pt x="19253" y="17218"/>
                        <a:pt x="20091" y="15934"/>
                        <a:pt x="20696" y="14431"/>
                      </a:cubicBezTo>
                      <a:cubicBezTo>
                        <a:pt x="21300" y="12932"/>
                        <a:pt x="21600" y="11251"/>
                        <a:pt x="21600" y="9381"/>
                      </a:cubicBezTo>
                      <a:cubicBezTo>
                        <a:pt x="21600" y="7511"/>
                        <a:pt x="21207" y="5799"/>
                        <a:pt x="20416" y="4397"/>
                      </a:cubicBezTo>
                      <a:cubicBezTo>
                        <a:pt x="19626" y="2996"/>
                        <a:pt x="18494" y="1916"/>
                        <a:pt x="17015" y="1152"/>
                      </a:cubicBezTo>
                      <a:close/>
                      <a:moveTo>
                        <a:pt x="15449" y="13447"/>
                      </a:moveTo>
                      <a:cubicBezTo>
                        <a:pt x="14963" y="14721"/>
                        <a:pt x="14266" y="15725"/>
                        <a:pt x="13361" y="16459"/>
                      </a:cubicBezTo>
                      <a:cubicBezTo>
                        <a:pt x="12457" y="17192"/>
                        <a:pt x="11345" y="17564"/>
                        <a:pt x="10027" y="17564"/>
                      </a:cubicBezTo>
                      <a:cubicBezTo>
                        <a:pt x="8590" y="17564"/>
                        <a:pt x="7469" y="17121"/>
                        <a:pt x="6647" y="16229"/>
                      </a:cubicBezTo>
                      <a:cubicBezTo>
                        <a:pt x="5830" y="15338"/>
                        <a:pt x="5422" y="14059"/>
                        <a:pt x="5422" y="12392"/>
                      </a:cubicBezTo>
                      <a:cubicBezTo>
                        <a:pt x="5422" y="10726"/>
                        <a:pt x="5665" y="9386"/>
                        <a:pt x="6156" y="8127"/>
                      </a:cubicBezTo>
                      <a:cubicBezTo>
                        <a:pt x="6642" y="6869"/>
                        <a:pt x="7345" y="5875"/>
                        <a:pt x="8265" y="5136"/>
                      </a:cubicBezTo>
                      <a:cubicBezTo>
                        <a:pt x="9185" y="4403"/>
                        <a:pt x="10286" y="4036"/>
                        <a:pt x="11578" y="4036"/>
                      </a:cubicBezTo>
                      <a:cubicBezTo>
                        <a:pt x="13010" y="4036"/>
                        <a:pt x="14136" y="4479"/>
                        <a:pt x="14958" y="5371"/>
                      </a:cubicBezTo>
                      <a:cubicBezTo>
                        <a:pt x="15775" y="6262"/>
                        <a:pt x="16183" y="7541"/>
                        <a:pt x="16183" y="9208"/>
                      </a:cubicBezTo>
                      <a:cubicBezTo>
                        <a:pt x="16183" y="10762"/>
                        <a:pt x="15940" y="12178"/>
                        <a:pt x="15449" y="134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59" name="Freeform 344">
                  <a:extLst>
                    <a:ext uri="{FF2B5EF4-FFF2-40B4-BE49-F238E27FC236}">
                      <a16:creationId xmlns:a16="http://schemas.microsoft.com/office/drawing/2014/main" id="{77FF7AF8-0DF8-FD21-8398-030C682AD973}"/>
                    </a:ext>
                  </a:extLst>
                </p:cNvPr>
                <p:cNvSpPr/>
                <p:nvPr/>
              </p:nvSpPr>
              <p:spPr>
                <a:xfrm>
                  <a:off x="1518346" y="1022"/>
                  <a:ext cx="144094" cy="1666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892" y="4518"/>
                      </a:moveTo>
                      <a:cubicBezTo>
                        <a:pt x="9742" y="3993"/>
                        <a:pt x="10968" y="3733"/>
                        <a:pt x="12572" y="3733"/>
                      </a:cubicBezTo>
                      <a:cubicBezTo>
                        <a:pt x="13881" y="3733"/>
                        <a:pt x="15155" y="3901"/>
                        <a:pt x="16399" y="4242"/>
                      </a:cubicBezTo>
                      <a:cubicBezTo>
                        <a:pt x="17643" y="4584"/>
                        <a:pt x="18770" y="5104"/>
                        <a:pt x="19784" y="5813"/>
                      </a:cubicBezTo>
                      <a:lnTo>
                        <a:pt x="21600" y="2417"/>
                      </a:lnTo>
                      <a:cubicBezTo>
                        <a:pt x="20881" y="1882"/>
                        <a:pt x="20037" y="1433"/>
                        <a:pt x="19070" y="1081"/>
                      </a:cubicBezTo>
                      <a:cubicBezTo>
                        <a:pt x="18103" y="729"/>
                        <a:pt x="17089" y="459"/>
                        <a:pt x="16028" y="275"/>
                      </a:cubicBezTo>
                      <a:cubicBezTo>
                        <a:pt x="14966" y="92"/>
                        <a:pt x="13911" y="0"/>
                        <a:pt x="12861" y="0"/>
                      </a:cubicBezTo>
                      <a:cubicBezTo>
                        <a:pt x="10573" y="0"/>
                        <a:pt x="8615" y="311"/>
                        <a:pt x="6994" y="933"/>
                      </a:cubicBezTo>
                      <a:cubicBezTo>
                        <a:pt x="5372" y="1555"/>
                        <a:pt x="4145" y="2381"/>
                        <a:pt x="3314" y="3416"/>
                      </a:cubicBezTo>
                      <a:cubicBezTo>
                        <a:pt x="2477" y="4452"/>
                        <a:pt x="2064" y="5604"/>
                        <a:pt x="2064" y="6874"/>
                      </a:cubicBezTo>
                      <a:cubicBezTo>
                        <a:pt x="2064" y="8261"/>
                        <a:pt x="2571" y="9413"/>
                        <a:pt x="3585" y="10331"/>
                      </a:cubicBezTo>
                      <a:cubicBezTo>
                        <a:pt x="4600" y="11249"/>
                        <a:pt x="6009" y="11866"/>
                        <a:pt x="7807" y="12177"/>
                      </a:cubicBezTo>
                      <a:lnTo>
                        <a:pt x="12324" y="12983"/>
                      </a:lnTo>
                      <a:cubicBezTo>
                        <a:pt x="13209" y="13151"/>
                        <a:pt x="13869" y="13416"/>
                        <a:pt x="14312" y="13768"/>
                      </a:cubicBezTo>
                      <a:cubicBezTo>
                        <a:pt x="14754" y="14120"/>
                        <a:pt x="14972" y="14584"/>
                        <a:pt x="14972" y="15150"/>
                      </a:cubicBezTo>
                      <a:cubicBezTo>
                        <a:pt x="14972" y="15971"/>
                        <a:pt x="14559" y="16628"/>
                        <a:pt x="13745" y="17123"/>
                      </a:cubicBezTo>
                      <a:cubicBezTo>
                        <a:pt x="12926" y="17618"/>
                        <a:pt x="11746" y="17867"/>
                        <a:pt x="10213" y="17867"/>
                      </a:cubicBezTo>
                      <a:cubicBezTo>
                        <a:pt x="9264" y="17867"/>
                        <a:pt x="8297" y="17781"/>
                        <a:pt x="7318" y="17612"/>
                      </a:cubicBezTo>
                      <a:cubicBezTo>
                        <a:pt x="6339" y="17444"/>
                        <a:pt x="5384" y="17194"/>
                        <a:pt x="4470" y="16868"/>
                      </a:cubicBezTo>
                      <a:cubicBezTo>
                        <a:pt x="3556" y="16542"/>
                        <a:pt x="2701" y="16139"/>
                        <a:pt x="1916" y="15659"/>
                      </a:cubicBezTo>
                      <a:lnTo>
                        <a:pt x="0" y="19096"/>
                      </a:lnTo>
                      <a:cubicBezTo>
                        <a:pt x="1209" y="19887"/>
                        <a:pt x="2707" y="20504"/>
                        <a:pt x="4493" y="20942"/>
                      </a:cubicBezTo>
                      <a:cubicBezTo>
                        <a:pt x="6274" y="21381"/>
                        <a:pt x="8185" y="21600"/>
                        <a:pt x="10213" y="21600"/>
                      </a:cubicBezTo>
                      <a:cubicBezTo>
                        <a:pt x="12242" y="21600"/>
                        <a:pt x="14082" y="21330"/>
                        <a:pt x="15638" y="20794"/>
                      </a:cubicBezTo>
                      <a:cubicBezTo>
                        <a:pt x="17195" y="20259"/>
                        <a:pt x="18392" y="19479"/>
                        <a:pt x="19247" y="18459"/>
                      </a:cubicBezTo>
                      <a:cubicBezTo>
                        <a:pt x="20096" y="17439"/>
                        <a:pt x="20527" y="16210"/>
                        <a:pt x="20527" y="14767"/>
                      </a:cubicBezTo>
                      <a:cubicBezTo>
                        <a:pt x="20527" y="13324"/>
                        <a:pt x="20014" y="12243"/>
                        <a:pt x="18982" y="11351"/>
                      </a:cubicBezTo>
                      <a:cubicBezTo>
                        <a:pt x="17950" y="10458"/>
                        <a:pt x="16452" y="9831"/>
                        <a:pt x="14488" y="9464"/>
                      </a:cubicBezTo>
                      <a:lnTo>
                        <a:pt x="9972" y="8658"/>
                      </a:lnTo>
                      <a:cubicBezTo>
                        <a:pt x="9152" y="8516"/>
                        <a:pt x="8556" y="8261"/>
                        <a:pt x="8179" y="7894"/>
                      </a:cubicBezTo>
                      <a:cubicBezTo>
                        <a:pt x="7801" y="7526"/>
                        <a:pt x="7613" y="7088"/>
                        <a:pt x="7613" y="6578"/>
                      </a:cubicBezTo>
                      <a:cubicBezTo>
                        <a:pt x="7613" y="5731"/>
                        <a:pt x="8037" y="5043"/>
                        <a:pt x="8887" y="45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60" name="Freeform 345">
                  <a:extLst>
                    <a:ext uri="{FF2B5EF4-FFF2-40B4-BE49-F238E27FC236}">
                      <a16:creationId xmlns:a16="http://schemas.microsoft.com/office/drawing/2014/main" id="{707A8728-F752-A258-BC9D-19B38F7A0BA5}"/>
                    </a:ext>
                  </a:extLst>
                </p:cNvPr>
                <p:cNvSpPr/>
                <p:nvPr/>
              </p:nvSpPr>
              <p:spPr>
                <a:xfrm>
                  <a:off x="1778367" y="5586"/>
                  <a:ext cx="156525" cy="2177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527" y="0"/>
                      </a:moveTo>
                      <a:lnTo>
                        <a:pt x="7627" y="13534"/>
                      </a:lnTo>
                      <a:lnTo>
                        <a:pt x="2845" y="0"/>
                      </a:lnTo>
                      <a:lnTo>
                        <a:pt x="0" y="0"/>
                      </a:lnTo>
                      <a:lnTo>
                        <a:pt x="5836" y="15672"/>
                      </a:lnTo>
                      <a:lnTo>
                        <a:pt x="993" y="21600"/>
                      </a:lnTo>
                      <a:lnTo>
                        <a:pt x="3930" y="21600"/>
                      </a:lnTo>
                      <a:lnTo>
                        <a:pt x="21600" y="0"/>
                      </a:lnTo>
                      <a:lnTo>
                        <a:pt x="185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</p:grpSp>
        </p:grpSp>
        <p:grpSp>
          <p:nvGrpSpPr>
            <p:cNvPr id="12" name="Group">
              <a:extLst>
                <a:ext uri="{FF2B5EF4-FFF2-40B4-BE49-F238E27FC236}">
                  <a16:creationId xmlns:a16="http://schemas.microsoft.com/office/drawing/2014/main" id="{2E6EE825-FE40-AD8F-3161-399E1EAFA68B}"/>
                </a:ext>
              </a:extLst>
            </p:cNvPr>
            <p:cNvGrpSpPr/>
            <p:nvPr/>
          </p:nvGrpSpPr>
          <p:grpSpPr>
            <a:xfrm>
              <a:off x="5057211" y="3551872"/>
              <a:ext cx="1872346" cy="265547"/>
              <a:chOff x="0" y="0"/>
              <a:chExt cx="1872345" cy="265545"/>
            </a:xfrm>
          </p:grpSpPr>
          <p:sp>
            <p:nvSpPr>
              <p:cNvPr id="37" name="Freeform 334">
                <a:extLst>
                  <a:ext uri="{FF2B5EF4-FFF2-40B4-BE49-F238E27FC236}">
                    <a16:creationId xmlns:a16="http://schemas.microsoft.com/office/drawing/2014/main" id="{E536D2AE-0DD8-EA2F-B0AA-C451FA870D11}"/>
                  </a:ext>
                </a:extLst>
              </p:cNvPr>
              <p:cNvSpPr/>
              <p:nvPr/>
            </p:nvSpPr>
            <p:spPr>
              <a:xfrm>
                <a:off x="1837649" y="202640"/>
                <a:ext cx="34697" cy="6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06" y="14751"/>
                    </a:moveTo>
                    <a:cubicBezTo>
                      <a:pt x="4482" y="15805"/>
                      <a:pt x="2571" y="17007"/>
                      <a:pt x="0" y="18344"/>
                    </a:cubicBezTo>
                    <a:lnTo>
                      <a:pt x="5706" y="21600"/>
                    </a:lnTo>
                    <a:cubicBezTo>
                      <a:pt x="8841" y="20181"/>
                      <a:pt x="11265" y="18777"/>
                      <a:pt x="13053" y="17385"/>
                    </a:cubicBezTo>
                    <a:cubicBezTo>
                      <a:pt x="14816" y="15994"/>
                      <a:pt x="16188" y="14535"/>
                      <a:pt x="17118" y="12995"/>
                    </a:cubicBezTo>
                    <a:cubicBezTo>
                      <a:pt x="18074" y="11455"/>
                      <a:pt x="18759" y="9794"/>
                      <a:pt x="19151" y="7984"/>
                    </a:cubicBezTo>
                    <a:lnTo>
                      <a:pt x="21600" y="0"/>
                    </a:lnTo>
                    <a:lnTo>
                      <a:pt x="4065" y="0"/>
                    </a:lnTo>
                    <a:lnTo>
                      <a:pt x="1420" y="9672"/>
                    </a:lnTo>
                    <a:lnTo>
                      <a:pt x="9453" y="9672"/>
                    </a:lnTo>
                    <a:cubicBezTo>
                      <a:pt x="9159" y="10348"/>
                      <a:pt x="8816" y="11009"/>
                      <a:pt x="8449" y="11644"/>
                    </a:cubicBezTo>
                    <a:cubicBezTo>
                      <a:pt x="7837" y="12657"/>
                      <a:pt x="6931" y="13684"/>
                      <a:pt x="5706" y="147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grpSp>
            <p:nvGrpSpPr>
              <p:cNvPr id="38" name="Group">
                <a:extLst>
                  <a:ext uri="{FF2B5EF4-FFF2-40B4-BE49-F238E27FC236}">
                    <a16:creationId xmlns:a16="http://schemas.microsoft.com/office/drawing/2014/main" id="{065E3E7D-7BD5-B2AF-83F8-A742515F9FDA}"/>
                  </a:ext>
                </a:extLst>
              </p:cNvPr>
              <p:cNvGrpSpPr/>
              <p:nvPr/>
            </p:nvGrpSpPr>
            <p:grpSpPr>
              <a:xfrm>
                <a:off x="0" y="-1"/>
                <a:ext cx="1820577" cy="234193"/>
                <a:chOff x="0" y="0"/>
                <a:chExt cx="1820576" cy="234191"/>
              </a:xfrm>
            </p:grpSpPr>
            <p:sp>
              <p:nvSpPr>
                <p:cNvPr id="39" name="Freeform 324">
                  <a:extLst>
                    <a:ext uri="{FF2B5EF4-FFF2-40B4-BE49-F238E27FC236}">
                      <a16:creationId xmlns:a16="http://schemas.microsoft.com/office/drawing/2014/main" id="{EA526DEF-2D8C-D2BA-2F6A-8D1E3432CAEA}"/>
                    </a:ext>
                  </a:extLst>
                </p:cNvPr>
                <p:cNvSpPr/>
                <p:nvPr/>
              </p:nvSpPr>
              <p:spPr>
                <a:xfrm>
                  <a:off x="0" y="67428"/>
                  <a:ext cx="155018" cy="1666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3" h="21600" extrusionOk="0">
                      <a:moveTo>
                        <a:pt x="18004" y="1509"/>
                      </a:moveTo>
                      <a:cubicBezTo>
                        <a:pt x="16581" y="505"/>
                        <a:pt x="14663" y="0"/>
                        <a:pt x="12244" y="0"/>
                      </a:cubicBezTo>
                      <a:cubicBezTo>
                        <a:pt x="9825" y="0"/>
                        <a:pt x="7738" y="535"/>
                        <a:pt x="5896" y="1611"/>
                      </a:cubicBezTo>
                      <a:cubicBezTo>
                        <a:pt x="4049" y="2687"/>
                        <a:pt x="2605" y="4134"/>
                        <a:pt x="1564" y="5960"/>
                      </a:cubicBezTo>
                      <a:cubicBezTo>
                        <a:pt x="518" y="7785"/>
                        <a:pt x="0" y="9860"/>
                        <a:pt x="0" y="12179"/>
                      </a:cubicBezTo>
                      <a:cubicBezTo>
                        <a:pt x="0" y="14075"/>
                        <a:pt x="452" y="15727"/>
                        <a:pt x="1362" y="17144"/>
                      </a:cubicBezTo>
                      <a:cubicBezTo>
                        <a:pt x="2272" y="18562"/>
                        <a:pt x="3547" y="19658"/>
                        <a:pt x="5193" y="20433"/>
                      </a:cubicBezTo>
                      <a:cubicBezTo>
                        <a:pt x="6839" y="21213"/>
                        <a:pt x="8784" y="21600"/>
                        <a:pt x="11023" y="21600"/>
                      </a:cubicBezTo>
                      <a:cubicBezTo>
                        <a:pt x="12718" y="21600"/>
                        <a:pt x="14358" y="21366"/>
                        <a:pt x="15944" y="20902"/>
                      </a:cubicBezTo>
                      <a:cubicBezTo>
                        <a:pt x="17530" y="20433"/>
                        <a:pt x="18854" y="19775"/>
                        <a:pt x="19911" y="18929"/>
                      </a:cubicBezTo>
                      <a:lnTo>
                        <a:pt x="18505" y="15447"/>
                      </a:lnTo>
                      <a:cubicBezTo>
                        <a:pt x="17568" y="16155"/>
                        <a:pt x="16500" y="16686"/>
                        <a:pt x="15306" y="17037"/>
                      </a:cubicBezTo>
                      <a:cubicBezTo>
                        <a:pt x="14113" y="17389"/>
                        <a:pt x="12849" y="17568"/>
                        <a:pt x="11519" y="17568"/>
                      </a:cubicBezTo>
                      <a:cubicBezTo>
                        <a:pt x="10037" y="17568"/>
                        <a:pt x="8795" y="17292"/>
                        <a:pt x="7798" y="16742"/>
                      </a:cubicBezTo>
                      <a:cubicBezTo>
                        <a:pt x="6800" y="16191"/>
                        <a:pt x="6097" y="15411"/>
                        <a:pt x="5689" y="14407"/>
                      </a:cubicBezTo>
                      <a:cubicBezTo>
                        <a:pt x="5400" y="13703"/>
                        <a:pt x="5286" y="12898"/>
                        <a:pt x="5318" y="12011"/>
                      </a:cubicBezTo>
                      <a:lnTo>
                        <a:pt x="21224" y="12011"/>
                      </a:lnTo>
                      <a:lnTo>
                        <a:pt x="21360" y="10910"/>
                      </a:lnTo>
                      <a:cubicBezTo>
                        <a:pt x="21600" y="8957"/>
                        <a:pt x="21458" y="7152"/>
                        <a:pt x="20930" y="5501"/>
                      </a:cubicBezTo>
                      <a:cubicBezTo>
                        <a:pt x="20401" y="3844"/>
                        <a:pt x="19426" y="2518"/>
                        <a:pt x="18004" y="1509"/>
                      </a:cubicBezTo>
                      <a:close/>
                      <a:moveTo>
                        <a:pt x="6713" y="6643"/>
                      </a:moveTo>
                      <a:cubicBezTo>
                        <a:pt x="7225" y="5751"/>
                        <a:pt x="7939" y="5022"/>
                        <a:pt x="8844" y="4456"/>
                      </a:cubicBezTo>
                      <a:cubicBezTo>
                        <a:pt x="9748" y="3890"/>
                        <a:pt x="10871" y="3609"/>
                        <a:pt x="12200" y="3609"/>
                      </a:cubicBezTo>
                      <a:cubicBezTo>
                        <a:pt x="13530" y="3609"/>
                        <a:pt x="14522" y="3880"/>
                        <a:pt x="15263" y="4415"/>
                      </a:cubicBezTo>
                      <a:cubicBezTo>
                        <a:pt x="16004" y="4950"/>
                        <a:pt x="16511" y="5669"/>
                        <a:pt x="16783" y="6556"/>
                      </a:cubicBezTo>
                      <a:cubicBezTo>
                        <a:pt x="17001" y="7275"/>
                        <a:pt x="17066" y="8075"/>
                        <a:pt x="16990" y="8952"/>
                      </a:cubicBezTo>
                      <a:lnTo>
                        <a:pt x="5792" y="8952"/>
                      </a:lnTo>
                      <a:cubicBezTo>
                        <a:pt x="5988" y="8141"/>
                        <a:pt x="6294" y="7367"/>
                        <a:pt x="6713" y="6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0" name="Freeform 325">
                  <a:extLst>
                    <a:ext uri="{FF2B5EF4-FFF2-40B4-BE49-F238E27FC236}">
                      <a16:creationId xmlns:a16="http://schemas.microsoft.com/office/drawing/2014/main" id="{2A0894D7-B1C6-3A89-AFC1-177DD93A60FC}"/>
                    </a:ext>
                  </a:extLst>
                </p:cNvPr>
                <p:cNvSpPr/>
                <p:nvPr/>
              </p:nvSpPr>
              <p:spPr>
                <a:xfrm>
                  <a:off x="171512" y="67467"/>
                  <a:ext cx="144093" cy="1666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892" y="4518"/>
                      </a:moveTo>
                      <a:cubicBezTo>
                        <a:pt x="9742" y="3993"/>
                        <a:pt x="10968" y="3733"/>
                        <a:pt x="12572" y="3733"/>
                      </a:cubicBezTo>
                      <a:cubicBezTo>
                        <a:pt x="13881" y="3733"/>
                        <a:pt x="15155" y="3901"/>
                        <a:pt x="16399" y="4242"/>
                      </a:cubicBezTo>
                      <a:cubicBezTo>
                        <a:pt x="17643" y="4584"/>
                        <a:pt x="18770" y="5104"/>
                        <a:pt x="19784" y="5813"/>
                      </a:cubicBezTo>
                      <a:lnTo>
                        <a:pt x="21600" y="2417"/>
                      </a:lnTo>
                      <a:cubicBezTo>
                        <a:pt x="20881" y="1882"/>
                        <a:pt x="20037" y="1433"/>
                        <a:pt x="19070" y="1081"/>
                      </a:cubicBezTo>
                      <a:cubicBezTo>
                        <a:pt x="18103" y="729"/>
                        <a:pt x="17089" y="459"/>
                        <a:pt x="16027" y="275"/>
                      </a:cubicBezTo>
                      <a:cubicBezTo>
                        <a:pt x="14966" y="92"/>
                        <a:pt x="13911" y="0"/>
                        <a:pt x="12861" y="0"/>
                      </a:cubicBezTo>
                      <a:cubicBezTo>
                        <a:pt x="10573" y="0"/>
                        <a:pt x="8615" y="311"/>
                        <a:pt x="6994" y="933"/>
                      </a:cubicBezTo>
                      <a:cubicBezTo>
                        <a:pt x="5372" y="1555"/>
                        <a:pt x="4145" y="2381"/>
                        <a:pt x="3314" y="3416"/>
                      </a:cubicBezTo>
                      <a:cubicBezTo>
                        <a:pt x="2477" y="4452"/>
                        <a:pt x="2064" y="5604"/>
                        <a:pt x="2064" y="6874"/>
                      </a:cubicBezTo>
                      <a:cubicBezTo>
                        <a:pt x="2064" y="8261"/>
                        <a:pt x="2571" y="9413"/>
                        <a:pt x="3585" y="10331"/>
                      </a:cubicBezTo>
                      <a:cubicBezTo>
                        <a:pt x="4600" y="11249"/>
                        <a:pt x="6009" y="11866"/>
                        <a:pt x="7807" y="12177"/>
                      </a:cubicBezTo>
                      <a:lnTo>
                        <a:pt x="12324" y="12983"/>
                      </a:lnTo>
                      <a:cubicBezTo>
                        <a:pt x="13209" y="13151"/>
                        <a:pt x="13869" y="13416"/>
                        <a:pt x="14312" y="13768"/>
                      </a:cubicBezTo>
                      <a:cubicBezTo>
                        <a:pt x="14754" y="14120"/>
                        <a:pt x="14972" y="14584"/>
                        <a:pt x="14972" y="15150"/>
                      </a:cubicBezTo>
                      <a:cubicBezTo>
                        <a:pt x="14972" y="15971"/>
                        <a:pt x="14559" y="16628"/>
                        <a:pt x="13745" y="17123"/>
                      </a:cubicBezTo>
                      <a:cubicBezTo>
                        <a:pt x="12926" y="17618"/>
                        <a:pt x="11746" y="17867"/>
                        <a:pt x="10213" y="17867"/>
                      </a:cubicBezTo>
                      <a:cubicBezTo>
                        <a:pt x="9264" y="17867"/>
                        <a:pt x="8297" y="17781"/>
                        <a:pt x="7318" y="17612"/>
                      </a:cubicBezTo>
                      <a:cubicBezTo>
                        <a:pt x="6339" y="17444"/>
                        <a:pt x="5384" y="17194"/>
                        <a:pt x="4470" y="16868"/>
                      </a:cubicBezTo>
                      <a:cubicBezTo>
                        <a:pt x="3556" y="16542"/>
                        <a:pt x="2701" y="16139"/>
                        <a:pt x="1916" y="15659"/>
                      </a:cubicBezTo>
                      <a:lnTo>
                        <a:pt x="0" y="19096"/>
                      </a:lnTo>
                      <a:cubicBezTo>
                        <a:pt x="1209" y="19887"/>
                        <a:pt x="2707" y="20504"/>
                        <a:pt x="4493" y="20942"/>
                      </a:cubicBezTo>
                      <a:cubicBezTo>
                        <a:pt x="6274" y="21381"/>
                        <a:pt x="8185" y="21600"/>
                        <a:pt x="10213" y="21600"/>
                      </a:cubicBezTo>
                      <a:cubicBezTo>
                        <a:pt x="12242" y="21600"/>
                        <a:pt x="14082" y="21330"/>
                        <a:pt x="15638" y="20794"/>
                      </a:cubicBezTo>
                      <a:cubicBezTo>
                        <a:pt x="17195" y="20259"/>
                        <a:pt x="18392" y="19479"/>
                        <a:pt x="19247" y="18459"/>
                      </a:cubicBezTo>
                      <a:cubicBezTo>
                        <a:pt x="20096" y="17439"/>
                        <a:pt x="20527" y="16210"/>
                        <a:pt x="20527" y="14767"/>
                      </a:cubicBezTo>
                      <a:cubicBezTo>
                        <a:pt x="20527" y="13324"/>
                        <a:pt x="20014" y="12243"/>
                        <a:pt x="18982" y="11351"/>
                      </a:cubicBezTo>
                      <a:cubicBezTo>
                        <a:pt x="17950" y="10458"/>
                        <a:pt x="16452" y="9831"/>
                        <a:pt x="14488" y="9464"/>
                      </a:cubicBezTo>
                      <a:lnTo>
                        <a:pt x="9972" y="8658"/>
                      </a:lnTo>
                      <a:cubicBezTo>
                        <a:pt x="9152" y="8516"/>
                        <a:pt x="8556" y="8261"/>
                        <a:pt x="8179" y="7894"/>
                      </a:cubicBezTo>
                      <a:cubicBezTo>
                        <a:pt x="7801" y="7526"/>
                        <a:pt x="7613" y="7088"/>
                        <a:pt x="7613" y="6578"/>
                      </a:cubicBezTo>
                      <a:cubicBezTo>
                        <a:pt x="7613" y="5731"/>
                        <a:pt x="8037" y="5043"/>
                        <a:pt x="8886" y="45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1" name="Freeform 326">
                  <a:extLst>
                    <a:ext uri="{FF2B5EF4-FFF2-40B4-BE49-F238E27FC236}">
                      <a16:creationId xmlns:a16="http://schemas.microsoft.com/office/drawing/2014/main" id="{5F7AC3C7-DA2D-1650-A494-CB6AA34FC048}"/>
                    </a:ext>
                  </a:extLst>
                </p:cNvPr>
                <p:cNvSpPr/>
                <p:nvPr/>
              </p:nvSpPr>
              <p:spPr>
                <a:xfrm>
                  <a:off x="337633" y="67467"/>
                  <a:ext cx="145392" cy="1666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026" y="20412"/>
                      </a:moveTo>
                      <a:cubicBezTo>
                        <a:pt x="6697" y="21202"/>
                        <a:pt x="8795" y="21600"/>
                        <a:pt x="11326" y="21600"/>
                      </a:cubicBezTo>
                      <a:cubicBezTo>
                        <a:pt x="12267" y="21600"/>
                        <a:pt x="13231" y="21513"/>
                        <a:pt x="14219" y="21345"/>
                      </a:cubicBezTo>
                      <a:cubicBezTo>
                        <a:pt x="15206" y="21177"/>
                        <a:pt x="16147" y="20922"/>
                        <a:pt x="17042" y="20580"/>
                      </a:cubicBezTo>
                      <a:cubicBezTo>
                        <a:pt x="17936" y="20239"/>
                        <a:pt x="18690" y="19846"/>
                        <a:pt x="19303" y="19392"/>
                      </a:cubicBezTo>
                      <a:lnTo>
                        <a:pt x="17895" y="15614"/>
                      </a:lnTo>
                      <a:cubicBezTo>
                        <a:pt x="17053" y="16236"/>
                        <a:pt x="16118" y="16705"/>
                        <a:pt x="15095" y="17016"/>
                      </a:cubicBezTo>
                      <a:cubicBezTo>
                        <a:pt x="14073" y="17327"/>
                        <a:pt x="13108" y="17485"/>
                        <a:pt x="12203" y="17485"/>
                      </a:cubicBezTo>
                      <a:cubicBezTo>
                        <a:pt x="10064" y="17485"/>
                        <a:pt x="8533" y="16990"/>
                        <a:pt x="7603" y="16001"/>
                      </a:cubicBezTo>
                      <a:cubicBezTo>
                        <a:pt x="6680" y="15012"/>
                        <a:pt x="6218" y="13707"/>
                        <a:pt x="6218" y="12095"/>
                      </a:cubicBezTo>
                      <a:cubicBezTo>
                        <a:pt x="6218" y="11106"/>
                        <a:pt x="6358" y="10142"/>
                        <a:pt x="6633" y="9209"/>
                      </a:cubicBezTo>
                      <a:cubicBezTo>
                        <a:pt x="6908" y="8276"/>
                        <a:pt x="7346" y="7419"/>
                        <a:pt x="7948" y="6639"/>
                      </a:cubicBezTo>
                      <a:cubicBezTo>
                        <a:pt x="8550" y="5859"/>
                        <a:pt x="9333" y="5247"/>
                        <a:pt x="10309" y="4793"/>
                      </a:cubicBezTo>
                      <a:cubicBezTo>
                        <a:pt x="11285" y="4339"/>
                        <a:pt x="12466" y="4115"/>
                        <a:pt x="13862" y="4115"/>
                      </a:cubicBezTo>
                      <a:cubicBezTo>
                        <a:pt x="14996" y="4115"/>
                        <a:pt x="16077" y="4278"/>
                        <a:pt x="17100" y="4605"/>
                      </a:cubicBezTo>
                      <a:cubicBezTo>
                        <a:pt x="18123" y="4931"/>
                        <a:pt x="18988" y="5390"/>
                        <a:pt x="19701" y="5986"/>
                      </a:cubicBezTo>
                      <a:lnTo>
                        <a:pt x="21600" y="2295"/>
                      </a:lnTo>
                      <a:cubicBezTo>
                        <a:pt x="20694" y="1586"/>
                        <a:pt x="19508" y="1030"/>
                        <a:pt x="18047" y="617"/>
                      </a:cubicBezTo>
                      <a:cubicBezTo>
                        <a:pt x="16586" y="209"/>
                        <a:pt x="15060" y="0"/>
                        <a:pt x="13471" y="0"/>
                      </a:cubicBezTo>
                      <a:cubicBezTo>
                        <a:pt x="11168" y="0"/>
                        <a:pt x="9164" y="342"/>
                        <a:pt x="7463" y="1020"/>
                      </a:cubicBezTo>
                      <a:cubicBezTo>
                        <a:pt x="5762" y="1698"/>
                        <a:pt x="4360" y="2611"/>
                        <a:pt x="3255" y="3758"/>
                      </a:cubicBezTo>
                      <a:cubicBezTo>
                        <a:pt x="2151" y="4905"/>
                        <a:pt x="1332" y="6206"/>
                        <a:pt x="801" y="7664"/>
                      </a:cubicBezTo>
                      <a:cubicBezTo>
                        <a:pt x="263" y="9122"/>
                        <a:pt x="0" y="10616"/>
                        <a:pt x="0" y="12141"/>
                      </a:cubicBezTo>
                      <a:cubicBezTo>
                        <a:pt x="0" y="14007"/>
                        <a:pt x="421" y="15659"/>
                        <a:pt x="1262" y="17087"/>
                      </a:cubicBezTo>
                      <a:cubicBezTo>
                        <a:pt x="2104" y="18515"/>
                        <a:pt x="3360" y="19627"/>
                        <a:pt x="5032" y="204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2" name="Freeform 327">
                  <a:extLst>
                    <a:ext uri="{FF2B5EF4-FFF2-40B4-BE49-F238E27FC236}">
                      <a16:creationId xmlns:a16="http://schemas.microsoft.com/office/drawing/2014/main" id="{C9640091-75CC-1772-1BBA-78A823F2EFDC}"/>
                    </a:ext>
                  </a:extLst>
                </p:cNvPr>
                <p:cNvSpPr/>
                <p:nvPr/>
              </p:nvSpPr>
              <p:spPr>
                <a:xfrm>
                  <a:off x="496487" y="70694"/>
                  <a:ext cx="164305" cy="163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86" h="21600" extrusionOk="0">
                      <a:moveTo>
                        <a:pt x="10951" y="20363"/>
                      </a:moveTo>
                      <a:cubicBezTo>
                        <a:pt x="11969" y="19723"/>
                        <a:pt x="12803" y="18881"/>
                        <a:pt x="13461" y="17836"/>
                      </a:cubicBezTo>
                      <a:lnTo>
                        <a:pt x="12962" y="21163"/>
                      </a:lnTo>
                      <a:lnTo>
                        <a:pt x="18189" y="21163"/>
                      </a:lnTo>
                      <a:lnTo>
                        <a:pt x="21486" y="0"/>
                      </a:lnTo>
                      <a:lnTo>
                        <a:pt x="16131" y="0"/>
                      </a:lnTo>
                      <a:lnTo>
                        <a:pt x="14377" y="11338"/>
                      </a:lnTo>
                      <a:cubicBezTo>
                        <a:pt x="14207" y="12549"/>
                        <a:pt x="13857" y="13605"/>
                        <a:pt x="13328" y="14499"/>
                      </a:cubicBezTo>
                      <a:cubicBezTo>
                        <a:pt x="12798" y="15393"/>
                        <a:pt x="12134" y="16084"/>
                        <a:pt x="11337" y="16578"/>
                      </a:cubicBezTo>
                      <a:cubicBezTo>
                        <a:pt x="10539" y="17067"/>
                        <a:pt x="9608" y="17316"/>
                        <a:pt x="8554" y="17316"/>
                      </a:cubicBezTo>
                      <a:cubicBezTo>
                        <a:pt x="7726" y="17316"/>
                        <a:pt x="7057" y="17145"/>
                        <a:pt x="6542" y="16796"/>
                      </a:cubicBezTo>
                      <a:cubicBezTo>
                        <a:pt x="6028" y="16448"/>
                        <a:pt x="5694" y="15923"/>
                        <a:pt x="5534" y="15216"/>
                      </a:cubicBezTo>
                      <a:cubicBezTo>
                        <a:pt x="5375" y="14509"/>
                        <a:pt x="5385" y="13636"/>
                        <a:pt x="5555" y="12596"/>
                      </a:cubicBezTo>
                      <a:lnTo>
                        <a:pt x="7525" y="5"/>
                      </a:lnTo>
                      <a:lnTo>
                        <a:pt x="2170" y="5"/>
                      </a:lnTo>
                      <a:lnTo>
                        <a:pt x="200" y="12643"/>
                      </a:lnTo>
                      <a:cubicBezTo>
                        <a:pt x="-114" y="14691"/>
                        <a:pt x="-57" y="16381"/>
                        <a:pt x="370" y="17706"/>
                      </a:cubicBezTo>
                      <a:cubicBezTo>
                        <a:pt x="796" y="19032"/>
                        <a:pt x="1542" y="20014"/>
                        <a:pt x="2597" y="20649"/>
                      </a:cubicBezTo>
                      <a:cubicBezTo>
                        <a:pt x="3651" y="21283"/>
                        <a:pt x="4922" y="21600"/>
                        <a:pt x="6409" y="21600"/>
                      </a:cubicBezTo>
                      <a:cubicBezTo>
                        <a:pt x="8122" y="21600"/>
                        <a:pt x="9634" y="21189"/>
                        <a:pt x="10946" y="203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3" name="Freeform 328">
                  <a:extLst>
                    <a:ext uri="{FF2B5EF4-FFF2-40B4-BE49-F238E27FC236}">
                      <a16:creationId xmlns:a16="http://schemas.microsoft.com/office/drawing/2014/main" id="{BADDDB70-0245-F849-E95B-776163E5F12E}"/>
                    </a:ext>
                  </a:extLst>
                </p:cNvPr>
                <p:cNvSpPr/>
                <p:nvPr/>
              </p:nvSpPr>
              <p:spPr>
                <a:xfrm>
                  <a:off x="681796" y="67467"/>
                  <a:ext cx="145393" cy="166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326" y="21590"/>
                      </a:moveTo>
                      <a:cubicBezTo>
                        <a:pt x="12267" y="21590"/>
                        <a:pt x="13231" y="21503"/>
                        <a:pt x="14219" y="21335"/>
                      </a:cubicBezTo>
                      <a:cubicBezTo>
                        <a:pt x="15206" y="21167"/>
                        <a:pt x="16147" y="20912"/>
                        <a:pt x="17042" y="20570"/>
                      </a:cubicBezTo>
                      <a:cubicBezTo>
                        <a:pt x="17936" y="20229"/>
                        <a:pt x="18690" y="19837"/>
                        <a:pt x="19303" y="19383"/>
                      </a:cubicBezTo>
                      <a:lnTo>
                        <a:pt x="17895" y="15606"/>
                      </a:lnTo>
                      <a:cubicBezTo>
                        <a:pt x="17053" y="16228"/>
                        <a:pt x="16118" y="16697"/>
                        <a:pt x="15095" y="17008"/>
                      </a:cubicBezTo>
                      <a:cubicBezTo>
                        <a:pt x="14073" y="17319"/>
                        <a:pt x="13108" y="17477"/>
                        <a:pt x="12203" y="17477"/>
                      </a:cubicBezTo>
                      <a:cubicBezTo>
                        <a:pt x="10064" y="17477"/>
                        <a:pt x="8533" y="16982"/>
                        <a:pt x="7603" y="15994"/>
                      </a:cubicBezTo>
                      <a:cubicBezTo>
                        <a:pt x="6680" y="15005"/>
                        <a:pt x="6218" y="13700"/>
                        <a:pt x="6218" y="12090"/>
                      </a:cubicBezTo>
                      <a:cubicBezTo>
                        <a:pt x="6218" y="11101"/>
                        <a:pt x="6358" y="10137"/>
                        <a:pt x="6633" y="9205"/>
                      </a:cubicBezTo>
                      <a:cubicBezTo>
                        <a:pt x="6908" y="8272"/>
                        <a:pt x="7346" y="7416"/>
                        <a:pt x="7948" y="6636"/>
                      </a:cubicBezTo>
                      <a:cubicBezTo>
                        <a:pt x="8550" y="5856"/>
                        <a:pt x="9333" y="5245"/>
                        <a:pt x="10309" y="4791"/>
                      </a:cubicBezTo>
                      <a:cubicBezTo>
                        <a:pt x="11285" y="4337"/>
                        <a:pt x="12466" y="4113"/>
                        <a:pt x="13862" y="4113"/>
                      </a:cubicBezTo>
                      <a:cubicBezTo>
                        <a:pt x="14996" y="4113"/>
                        <a:pt x="16077" y="4276"/>
                        <a:pt x="17100" y="4602"/>
                      </a:cubicBezTo>
                      <a:cubicBezTo>
                        <a:pt x="18123" y="4929"/>
                        <a:pt x="18988" y="5387"/>
                        <a:pt x="19701" y="5984"/>
                      </a:cubicBezTo>
                      <a:lnTo>
                        <a:pt x="21600" y="2293"/>
                      </a:lnTo>
                      <a:cubicBezTo>
                        <a:pt x="20694" y="1585"/>
                        <a:pt x="19508" y="1030"/>
                        <a:pt x="18047" y="617"/>
                      </a:cubicBezTo>
                      <a:cubicBezTo>
                        <a:pt x="16586" y="209"/>
                        <a:pt x="15060" y="0"/>
                        <a:pt x="13471" y="0"/>
                      </a:cubicBezTo>
                      <a:cubicBezTo>
                        <a:pt x="11168" y="0"/>
                        <a:pt x="9164" y="342"/>
                        <a:pt x="7463" y="1019"/>
                      </a:cubicBezTo>
                      <a:cubicBezTo>
                        <a:pt x="5762" y="1697"/>
                        <a:pt x="4360" y="2610"/>
                        <a:pt x="3255" y="3756"/>
                      </a:cubicBezTo>
                      <a:cubicBezTo>
                        <a:pt x="2151" y="4903"/>
                        <a:pt x="1332" y="6203"/>
                        <a:pt x="801" y="7660"/>
                      </a:cubicBezTo>
                      <a:cubicBezTo>
                        <a:pt x="263" y="9118"/>
                        <a:pt x="0" y="10611"/>
                        <a:pt x="0" y="12135"/>
                      </a:cubicBezTo>
                      <a:cubicBezTo>
                        <a:pt x="0" y="14001"/>
                        <a:pt x="421" y="15652"/>
                        <a:pt x="1262" y="17079"/>
                      </a:cubicBezTo>
                      <a:cubicBezTo>
                        <a:pt x="2104" y="18506"/>
                        <a:pt x="3360" y="19617"/>
                        <a:pt x="5032" y="20412"/>
                      </a:cubicBezTo>
                      <a:cubicBezTo>
                        <a:pt x="6703" y="21202"/>
                        <a:pt x="8801" y="21600"/>
                        <a:pt x="11332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4" name="Freeform 329">
                  <a:extLst>
                    <a:ext uri="{FF2B5EF4-FFF2-40B4-BE49-F238E27FC236}">
                      <a16:creationId xmlns:a16="http://schemas.microsoft.com/office/drawing/2014/main" id="{9D6A89D2-CF92-625F-2D4D-27B4FACB3E75}"/>
                    </a:ext>
                  </a:extLst>
                </p:cNvPr>
                <p:cNvSpPr/>
                <p:nvPr/>
              </p:nvSpPr>
              <p:spPr>
                <a:xfrm>
                  <a:off x="832734" y="0"/>
                  <a:ext cx="166523" cy="2308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84" h="21600" extrusionOk="0">
                      <a:moveTo>
                        <a:pt x="7049" y="13540"/>
                      </a:moveTo>
                      <a:cubicBezTo>
                        <a:pt x="7247" y="12660"/>
                        <a:pt x="7592" y="11913"/>
                        <a:pt x="8085" y="11288"/>
                      </a:cubicBezTo>
                      <a:cubicBezTo>
                        <a:pt x="8577" y="10666"/>
                        <a:pt x="9237" y="10180"/>
                        <a:pt x="10069" y="9834"/>
                      </a:cubicBezTo>
                      <a:cubicBezTo>
                        <a:pt x="10902" y="9488"/>
                        <a:pt x="11866" y="9311"/>
                        <a:pt x="12962" y="9311"/>
                      </a:cubicBezTo>
                      <a:cubicBezTo>
                        <a:pt x="13835" y="9311"/>
                        <a:pt x="14520" y="9440"/>
                        <a:pt x="15012" y="9694"/>
                      </a:cubicBezTo>
                      <a:cubicBezTo>
                        <a:pt x="15505" y="9948"/>
                        <a:pt x="15835" y="10323"/>
                        <a:pt x="16007" y="10813"/>
                      </a:cubicBezTo>
                      <a:cubicBezTo>
                        <a:pt x="16175" y="11302"/>
                        <a:pt x="16175" y="11924"/>
                        <a:pt x="16007" y="12683"/>
                      </a:cubicBezTo>
                      <a:lnTo>
                        <a:pt x="14063" y="21596"/>
                      </a:lnTo>
                      <a:lnTo>
                        <a:pt x="19347" y="21596"/>
                      </a:lnTo>
                      <a:lnTo>
                        <a:pt x="21290" y="12620"/>
                      </a:lnTo>
                      <a:cubicBezTo>
                        <a:pt x="21600" y="11170"/>
                        <a:pt x="21539" y="9981"/>
                        <a:pt x="21103" y="9050"/>
                      </a:cubicBezTo>
                      <a:cubicBezTo>
                        <a:pt x="20666" y="8123"/>
                        <a:pt x="19935" y="7431"/>
                        <a:pt x="18905" y="6982"/>
                      </a:cubicBezTo>
                      <a:cubicBezTo>
                        <a:pt x="17875" y="6533"/>
                        <a:pt x="16601" y="6308"/>
                        <a:pt x="15083" y="6308"/>
                      </a:cubicBezTo>
                      <a:cubicBezTo>
                        <a:pt x="13307" y="6308"/>
                        <a:pt x="11769" y="6595"/>
                        <a:pt x="10455" y="7166"/>
                      </a:cubicBezTo>
                      <a:cubicBezTo>
                        <a:pt x="9501" y="7582"/>
                        <a:pt x="8714" y="8134"/>
                        <a:pt x="8080" y="8822"/>
                      </a:cubicBezTo>
                      <a:lnTo>
                        <a:pt x="10013" y="0"/>
                      </a:lnTo>
                      <a:lnTo>
                        <a:pt x="4730" y="0"/>
                      </a:lnTo>
                      <a:lnTo>
                        <a:pt x="0" y="21600"/>
                      </a:lnTo>
                      <a:lnTo>
                        <a:pt x="5283" y="21600"/>
                      </a:lnTo>
                      <a:lnTo>
                        <a:pt x="7060" y="135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5" name="Freeform 330">
                  <a:extLst>
                    <a:ext uri="{FF2B5EF4-FFF2-40B4-BE49-F238E27FC236}">
                      <a16:creationId xmlns:a16="http://schemas.microsoft.com/office/drawing/2014/main" id="{1B803434-A07D-A23E-BCF7-41DB89339AD8}"/>
                    </a:ext>
                  </a:extLst>
                </p:cNvPr>
                <p:cNvSpPr/>
                <p:nvPr/>
              </p:nvSpPr>
              <p:spPr>
                <a:xfrm>
                  <a:off x="1025252" y="67389"/>
                  <a:ext cx="152191" cy="1667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1" h="21600" extrusionOk="0">
                      <a:moveTo>
                        <a:pt x="10600" y="21090"/>
                      </a:moveTo>
                      <a:cubicBezTo>
                        <a:pt x="11571" y="20749"/>
                        <a:pt x="12448" y="20219"/>
                        <a:pt x="13231" y="19500"/>
                      </a:cubicBezTo>
                      <a:cubicBezTo>
                        <a:pt x="13664" y="19103"/>
                        <a:pt x="14041" y="18639"/>
                        <a:pt x="14369" y="18119"/>
                      </a:cubicBezTo>
                      <a:lnTo>
                        <a:pt x="13858" y="21172"/>
                      </a:lnTo>
                      <a:lnTo>
                        <a:pt x="19264" y="21172"/>
                      </a:lnTo>
                      <a:lnTo>
                        <a:pt x="21295" y="9419"/>
                      </a:lnTo>
                      <a:cubicBezTo>
                        <a:pt x="21600" y="7610"/>
                        <a:pt x="21511" y="5999"/>
                        <a:pt x="21017" y="4582"/>
                      </a:cubicBezTo>
                      <a:cubicBezTo>
                        <a:pt x="20523" y="3170"/>
                        <a:pt x="19585" y="2049"/>
                        <a:pt x="18198" y="1228"/>
                      </a:cubicBezTo>
                      <a:cubicBezTo>
                        <a:pt x="16811" y="408"/>
                        <a:pt x="14901" y="0"/>
                        <a:pt x="12471" y="0"/>
                      </a:cubicBezTo>
                      <a:cubicBezTo>
                        <a:pt x="11272" y="0"/>
                        <a:pt x="10062" y="102"/>
                        <a:pt x="8841" y="296"/>
                      </a:cubicBezTo>
                      <a:cubicBezTo>
                        <a:pt x="7625" y="494"/>
                        <a:pt x="6482" y="775"/>
                        <a:pt x="5422" y="1147"/>
                      </a:cubicBezTo>
                      <a:cubicBezTo>
                        <a:pt x="4357" y="1514"/>
                        <a:pt x="3441" y="1952"/>
                        <a:pt x="2675" y="2462"/>
                      </a:cubicBezTo>
                      <a:lnTo>
                        <a:pt x="3968" y="6111"/>
                      </a:lnTo>
                      <a:cubicBezTo>
                        <a:pt x="5228" y="5377"/>
                        <a:pt x="6499" y="4837"/>
                        <a:pt x="7781" y="4500"/>
                      </a:cubicBezTo>
                      <a:cubicBezTo>
                        <a:pt x="9057" y="4159"/>
                        <a:pt x="10373" y="3991"/>
                        <a:pt x="11732" y="3991"/>
                      </a:cubicBezTo>
                      <a:cubicBezTo>
                        <a:pt x="13458" y="3991"/>
                        <a:pt x="14668" y="4342"/>
                        <a:pt x="15356" y="5051"/>
                      </a:cubicBezTo>
                      <a:cubicBezTo>
                        <a:pt x="16050" y="5759"/>
                        <a:pt x="16272" y="6779"/>
                        <a:pt x="16028" y="8104"/>
                      </a:cubicBezTo>
                      <a:lnTo>
                        <a:pt x="15895" y="8868"/>
                      </a:lnTo>
                      <a:lnTo>
                        <a:pt x="12704" y="8868"/>
                      </a:lnTo>
                      <a:cubicBezTo>
                        <a:pt x="9779" y="8868"/>
                        <a:pt x="7376" y="9098"/>
                        <a:pt x="5494" y="9546"/>
                      </a:cubicBezTo>
                      <a:cubicBezTo>
                        <a:pt x="3613" y="10000"/>
                        <a:pt x="2231" y="10683"/>
                        <a:pt x="1338" y="11605"/>
                      </a:cubicBezTo>
                      <a:cubicBezTo>
                        <a:pt x="444" y="12523"/>
                        <a:pt x="0" y="13721"/>
                        <a:pt x="0" y="15188"/>
                      </a:cubicBezTo>
                      <a:cubicBezTo>
                        <a:pt x="0" y="16376"/>
                        <a:pt x="344" y="17451"/>
                        <a:pt x="1038" y="18415"/>
                      </a:cubicBezTo>
                      <a:cubicBezTo>
                        <a:pt x="1732" y="19378"/>
                        <a:pt x="2647" y="20148"/>
                        <a:pt x="3785" y="20728"/>
                      </a:cubicBezTo>
                      <a:cubicBezTo>
                        <a:pt x="4923" y="21310"/>
                        <a:pt x="6188" y="21600"/>
                        <a:pt x="7576" y="21600"/>
                      </a:cubicBezTo>
                      <a:cubicBezTo>
                        <a:pt x="8624" y="21600"/>
                        <a:pt x="9635" y="21432"/>
                        <a:pt x="10600" y="21090"/>
                      </a:cubicBezTo>
                      <a:close/>
                      <a:moveTo>
                        <a:pt x="5633" y="14857"/>
                      </a:moveTo>
                      <a:cubicBezTo>
                        <a:pt x="5633" y="14093"/>
                        <a:pt x="5866" y="13501"/>
                        <a:pt x="6327" y="13073"/>
                      </a:cubicBezTo>
                      <a:cubicBezTo>
                        <a:pt x="6787" y="12645"/>
                        <a:pt x="7559" y="12349"/>
                        <a:pt x="8636" y="12181"/>
                      </a:cubicBezTo>
                      <a:cubicBezTo>
                        <a:pt x="9712" y="12013"/>
                        <a:pt x="11161" y="11926"/>
                        <a:pt x="12976" y="11926"/>
                      </a:cubicBezTo>
                      <a:lnTo>
                        <a:pt x="15362" y="11926"/>
                      </a:lnTo>
                      <a:lnTo>
                        <a:pt x="15146" y="13155"/>
                      </a:lnTo>
                      <a:cubicBezTo>
                        <a:pt x="14990" y="14143"/>
                        <a:pt x="14635" y="15000"/>
                        <a:pt x="14080" y="15724"/>
                      </a:cubicBezTo>
                      <a:cubicBezTo>
                        <a:pt x="13525" y="16447"/>
                        <a:pt x="12848" y="16998"/>
                        <a:pt x="12049" y="17380"/>
                      </a:cubicBezTo>
                      <a:cubicBezTo>
                        <a:pt x="11250" y="17762"/>
                        <a:pt x="10356" y="17951"/>
                        <a:pt x="9368" y="17951"/>
                      </a:cubicBezTo>
                      <a:cubicBezTo>
                        <a:pt x="8319" y="17951"/>
                        <a:pt x="7437" y="17681"/>
                        <a:pt x="6710" y="17145"/>
                      </a:cubicBezTo>
                      <a:cubicBezTo>
                        <a:pt x="5988" y="16610"/>
                        <a:pt x="5622" y="15846"/>
                        <a:pt x="5622" y="148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6" name="Freeform 331">
                  <a:extLst>
                    <a:ext uri="{FF2B5EF4-FFF2-40B4-BE49-F238E27FC236}">
                      <a16:creationId xmlns:a16="http://schemas.microsoft.com/office/drawing/2014/main" id="{BFAD8D89-D476-FD8B-D609-D0339962FCBA}"/>
                    </a:ext>
                  </a:extLst>
                </p:cNvPr>
                <p:cNvSpPr/>
                <p:nvPr/>
              </p:nvSpPr>
              <p:spPr>
                <a:xfrm>
                  <a:off x="1203962" y="67389"/>
                  <a:ext cx="260995" cy="1634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8" h="21600" extrusionOk="0">
                      <a:moveTo>
                        <a:pt x="19922" y="936"/>
                      </a:moveTo>
                      <a:cubicBezTo>
                        <a:pt x="19283" y="317"/>
                        <a:pt x="18505" y="5"/>
                        <a:pt x="17586" y="5"/>
                      </a:cubicBezTo>
                      <a:cubicBezTo>
                        <a:pt x="16470" y="5"/>
                        <a:pt x="15497" y="416"/>
                        <a:pt x="14669" y="1237"/>
                      </a:cubicBezTo>
                      <a:cubicBezTo>
                        <a:pt x="13955" y="1944"/>
                        <a:pt x="13378" y="2926"/>
                        <a:pt x="12930" y="4179"/>
                      </a:cubicBezTo>
                      <a:cubicBezTo>
                        <a:pt x="12690" y="2942"/>
                        <a:pt x="12307" y="1970"/>
                        <a:pt x="11778" y="1279"/>
                      </a:cubicBezTo>
                      <a:cubicBezTo>
                        <a:pt x="11129" y="426"/>
                        <a:pt x="10302" y="0"/>
                        <a:pt x="9293" y="0"/>
                      </a:cubicBezTo>
                      <a:cubicBezTo>
                        <a:pt x="8355" y="0"/>
                        <a:pt x="7479" y="395"/>
                        <a:pt x="6658" y="1190"/>
                      </a:cubicBezTo>
                      <a:cubicBezTo>
                        <a:pt x="6032" y="1798"/>
                        <a:pt x="5500" y="2651"/>
                        <a:pt x="5055" y="3758"/>
                      </a:cubicBezTo>
                      <a:lnTo>
                        <a:pt x="5402" y="437"/>
                      </a:lnTo>
                      <a:lnTo>
                        <a:pt x="2106" y="437"/>
                      </a:lnTo>
                      <a:lnTo>
                        <a:pt x="0" y="21595"/>
                      </a:lnTo>
                      <a:lnTo>
                        <a:pt x="3378" y="21595"/>
                      </a:lnTo>
                      <a:lnTo>
                        <a:pt x="4513" y="10218"/>
                      </a:lnTo>
                      <a:cubicBezTo>
                        <a:pt x="4604" y="9267"/>
                        <a:pt x="4747" y="8420"/>
                        <a:pt x="4945" y="7687"/>
                      </a:cubicBezTo>
                      <a:cubicBezTo>
                        <a:pt x="5143" y="6949"/>
                        <a:pt x="5386" y="6330"/>
                        <a:pt x="5675" y="5826"/>
                      </a:cubicBezTo>
                      <a:cubicBezTo>
                        <a:pt x="5964" y="5322"/>
                        <a:pt x="6291" y="4932"/>
                        <a:pt x="6661" y="4657"/>
                      </a:cubicBezTo>
                      <a:cubicBezTo>
                        <a:pt x="7031" y="4381"/>
                        <a:pt x="7440" y="4246"/>
                        <a:pt x="7891" y="4246"/>
                      </a:cubicBezTo>
                      <a:cubicBezTo>
                        <a:pt x="8394" y="4246"/>
                        <a:pt x="8790" y="4418"/>
                        <a:pt x="9079" y="4766"/>
                      </a:cubicBezTo>
                      <a:cubicBezTo>
                        <a:pt x="9367" y="5114"/>
                        <a:pt x="9559" y="5623"/>
                        <a:pt x="9659" y="6304"/>
                      </a:cubicBezTo>
                      <a:cubicBezTo>
                        <a:pt x="9757" y="6980"/>
                        <a:pt x="9754" y="7843"/>
                        <a:pt x="9646" y="8877"/>
                      </a:cubicBezTo>
                      <a:lnTo>
                        <a:pt x="8378" y="21595"/>
                      </a:lnTo>
                      <a:lnTo>
                        <a:pt x="11756" y="21595"/>
                      </a:lnTo>
                      <a:lnTo>
                        <a:pt x="12891" y="10218"/>
                      </a:lnTo>
                      <a:cubicBezTo>
                        <a:pt x="13018" y="8950"/>
                        <a:pt x="13229" y="7874"/>
                        <a:pt x="13527" y="6996"/>
                      </a:cubicBezTo>
                      <a:cubicBezTo>
                        <a:pt x="13826" y="6117"/>
                        <a:pt x="14205" y="5436"/>
                        <a:pt x="14676" y="4963"/>
                      </a:cubicBezTo>
                      <a:cubicBezTo>
                        <a:pt x="15143" y="4485"/>
                        <a:pt x="15675" y="4251"/>
                        <a:pt x="16269" y="4251"/>
                      </a:cubicBezTo>
                      <a:cubicBezTo>
                        <a:pt x="16772" y="4251"/>
                        <a:pt x="17168" y="4423"/>
                        <a:pt x="17456" y="4771"/>
                      </a:cubicBezTo>
                      <a:cubicBezTo>
                        <a:pt x="17745" y="5119"/>
                        <a:pt x="17937" y="5629"/>
                        <a:pt x="18037" y="6310"/>
                      </a:cubicBezTo>
                      <a:cubicBezTo>
                        <a:pt x="18135" y="6985"/>
                        <a:pt x="18131" y="7848"/>
                        <a:pt x="18024" y="8882"/>
                      </a:cubicBezTo>
                      <a:lnTo>
                        <a:pt x="16782" y="21600"/>
                      </a:lnTo>
                      <a:lnTo>
                        <a:pt x="20159" y="21600"/>
                      </a:lnTo>
                      <a:lnTo>
                        <a:pt x="21402" y="8924"/>
                      </a:lnTo>
                      <a:cubicBezTo>
                        <a:pt x="21600" y="6845"/>
                        <a:pt x="21564" y="5150"/>
                        <a:pt x="21295" y="3841"/>
                      </a:cubicBezTo>
                      <a:cubicBezTo>
                        <a:pt x="21026" y="2531"/>
                        <a:pt x="20571" y="1564"/>
                        <a:pt x="19932" y="9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7" name="Freeform 332">
                  <a:extLst>
                    <a:ext uri="{FF2B5EF4-FFF2-40B4-BE49-F238E27FC236}">
                      <a16:creationId xmlns:a16="http://schemas.microsoft.com/office/drawing/2014/main" id="{0B6E5DC5-8838-EB3A-F0D0-2F367F0ECC44}"/>
                    </a:ext>
                  </a:extLst>
                </p:cNvPr>
                <p:cNvSpPr/>
                <p:nvPr/>
              </p:nvSpPr>
              <p:spPr>
                <a:xfrm>
                  <a:off x="1494115" y="67428"/>
                  <a:ext cx="164393" cy="1667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376"/>
                      </a:moveTo>
                      <a:cubicBezTo>
                        <a:pt x="21600" y="7455"/>
                        <a:pt x="21207" y="5794"/>
                        <a:pt x="20416" y="4392"/>
                      </a:cubicBezTo>
                      <a:cubicBezTo>
                        <a:pt x="19626" y="2991"/>
                        <a:pt x="18494" y="1911"/>
                        <a:pt x="17015" y="1147"/>
                      </a:cubicBezTo>
                      <a:cubicBezTo>
                        <a:pt x="15537" y="382"/>
                        <a:pt x="13769" y="0"/>
                        <a:pt x="11702" y="0"/>
                      </a:cubicBezTo>
                      <a:cubicBezTo>
                        <a:pt x="10069" y="0"/>
                        <a:pt x="8544" y="285"/>
                        <a:pt x="7143" y="851"/>
                      </a:cubicBezTo>
                      <a:cubicBezTo>
                        <a:pt x="5737" y="1417"/>
                        <a:pt x="4497" y="2237"/>
                        <a:pt x="3422" y="3312"/>
                      </a:cubicBezTo>
                      <a:cubicBezTo>
                        <a:pt x="2347" y="4387"/>
                        <a:pt x="1509" y="5671"/>
                        <a:pt x="904" y="7175"/>
                      </a:cubicBezTo>
                      <a:cubicBezTo>
                        <a:pt x="300" y="8678"/>
                        <a:pt x="0" y="10354"/>
                        <a:pt x="0" y="12224"/>
                      </a:cubicBezTo>
                      <a:cubicBezTo>
                        <a:pt x="0" y="14094"/>
                        <a:pt x="393" y="15776"/>
                        <a:pt x="1184" y="17187"/>
                      </a:cubicBezTo>
                      <a:cubicBezTo>
                        <a:pt x="1974" y="18604"/>
                        <a:pt x="3106" y="19689"/>
                        <a:pt x="4585" y="20454"/>
                      </a:cubicBezTo>
                      <a:cubicBezTo>
                        <a:pt x="6063" y="21218"/>
                        <a:pt x="7836" y="21600"/>
                        <a:pt x="9898" y="21600"/>
                      </a:cubicBezTo>
                      <a:cubicBezTo>
                        <a:pt x="11531" y="21600"/>
                        <a:pt x="13051" y="21320"/>
                        <a:pt x="14457" y="20754"/>
                      </a:cubicBezTo>
                      <a:cubicBezTo>
                        <a:pt x="15863" y="20189"/>
                        <a:pt x="17103" y="19368"/>
                        <a:pt x="18178" y="18293"/>
                      </a:cubicBezTo>
                      <a:cubicBezTo>
                        <a:pt x="19253" y="17218"/>
                        <a:pt x="20091" y="15934"/>
                        <a:pt x="20696" y="14431"/>
                      </a:cubicBezTo>
                      <a:cubicBezTo>
                        <a:pt x="21300" y="12932"/>
                        <a:pt x="21600" y="11251"/>
                        <a:pt x="21600" y="9381"/>
                      </a:cubicBezTo>
                      <a:close/>
                      <a:moveTo>
                        <a:pt x="15449" y="13447"/>
                      </a:moveTo>
                      <a:cubicBezTo>
                        <a:pt x="14963" y="14721"/>
                        <a:pt x="14266" y="15725"/>
                        <a:pt x="13361" y="16459"/>
                      </a:cubicBezTo>
                      <a:cubicBezTo>
                        <a:pt x="12457" y="17192"/>
                        <a:pt x="11345" y="17564"/>
                        <a:pt x="10027" y="17564"/>
                      </a:cubicBezTo>
                      <a:cubicBezTo>
                        <a:pt x="8590" y="17564"/>
                        <a:pt x="7469" y="17121"/>
                        <a:pt x="6647" y="16229"/>
                      </a:cubicBezTo>
                      <a:cubicBezTo>
                        <a:pt x="5830" y="15338"/>
                        <a:pt x="5422" y="14059"/>
                        <a:pt x="5422" y="12392"/>
                      </a:cubicBezTo>
                      <a:cubicBezTo>
                        <a:pt x="5422" y="10726"/>
                        <a:pt x="5665" y="9386"/>
                        <a:pt x="6156" y="8127"/>
                      </a:cubicBezTo>
                      <a:cubicBezTo>
                        <a:pt x="6642" y="6869"/>
                        <a:pt x="7345" y="5875"/>
                        <a:pt x="8265" y="5136"/>
                      </a:cubicBezTo>
                      <a:cubicBezTo>
                        <a:pt x="9185" y="4403"/>
                        <a:pt x="10286" y="4036"/>
                        <a:pt x="11578" y="4036"/>
                      </a:cubicBezTo>
                      <a:cubicBezTo>
                        <a:pt x="13010" y="4036"/>
                        <a:pt x="14136" y="4479"/>
                        <a:pt x="14958" y="5371"/>
                      </a:cubicBezTo>
                      <a:cubicBezTo>
                        <a:pt x="15775" y="6262"/>
                        <a:pt x="16183" y="7541"/>
                        <a:pt x="16183" y="9208"/>
                      </a:cubicBezTo>
                      <a:cubicBezTo>
                        <a:pt x="16183" y="10762"/>
                        <a:pt x="15940" y="12178"/>
                        <a:pt x="15449" y="134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48" name="Freeform 333">
                  <a:extLst>
                    <a:ext uri="{FF2B5EF4-FFF2-40B4-BE49-F238E27FC236}">
                      <a16:creationId xmlns:a16="http://schemas.microsoft.com/office/drawing/2014/main" id="{A786B535-5EA8-4496-BE43-0024FC0DB58A}"/>
                    </a:ext>
                  </a:extLst>
                </p:cNvPr>
                <p:cNvSpPr/>
                <p:nvPr/>
              </p:nvSpPr>
              <p:spPr>
                <a:xfrm>
                  <a:off x="1676483" y="67467"/>
                  <a:ext cx="144094" cy="1666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219" y="21600"/>
                      </a:moveTo>
                      <a:cubicBezTo>
                        <a:pt x="12283" y="21600"/>
                        <a:pt x="14087" y="21330"/>
                        <a:pt x="15644" y="20794"/>
                      </a:cubicBezTo>
                      <a:cubicBezTo>
                        <a:pt x="17201" y="20259"/>
                        <a:pt x="18398" y="19479"/>
                        <a:pt x="19253" y="18459"/>
                      </a:cubicBezTo>
                      <a:cubicBezTo>
                        <a:pt x="20102" y="17439"/>
                        <a:pt x="20533" y="16210"/>
                        <a:pt x="20533" y="14767"/>
                      </a:cubicBezTo>
                      <a:cubicBezTo>
                        <a:pt x="20533" y="13324"/>
                        <a:pt x="20020" y="12243"/>
                        <a:pt x="18988" y="11351"/>
                      </a:cubicBezTo>
                      <a:cubicBezTo>
                        <a:pt x="17956" y="10458"/>
                        <a:pt x="16458" y="9831"/>
                        <a:pt x="14494" y="9464"/>
                      </a:cubicBezTo>
                      <a:lnTo>
                        <a:pt x="9977" y="8658"/>
                      </a:lnTo>
                      <a:cubicBezTo>
                        <a:pt x="9158" y="8516"/>
                        <a:pt x="8562" y="8261"/>
                        <a:pt x="8185" y="7894"/>
                      </a:cubicBezTo>
                      <a:cubicBezTo>
                        <a:pt x="7807" y="7526"/>
                        <a:pt x="7619" y="7088"/>
                        <a:pt x="7619" y="6578"/>
                      </a:cubicBezTo>
                      <a:cubicBezTo>
                        <a:pt x="7619" y="5731"/>
                        <a:pt x="8043" y="5043"/>
                        <a:pt x="8892" y="4518"/>
                      </a:cubicBezTo>
                      <a:cubicBezTo>
                        <a:pt x="9741" y="3993"/>
                        <a:pt x="10968" y="3733"/>
                        <a:pt x="12572" y="3733"/>
                      </a:cubicBezTo>
                      <a:cubicBezTo>
                        <a:pt x="13881" y="3733"/>
                        <a:pt x="15155" y="3901"/>
                        <a:pt x="16399" y="4242"/>
                      </a:cubicBezTo>
                      <a:cubicBezTo>
                        <a:pt x="17643" y="4584"/>
                        <a:pt x="18770" y="5104"/>
                        <a:pt x="19784" y="5813"/>
                      </a:cubicBezTo>
                      <a:lnTo>
                        <a:pt x="21600" y="2417"/>
                      </a:lnTo>
                      <a:cubicBezTo>
                        <a:pt x="20881" y="1882"/>
                        <a:pt x="20037" y="1433"/>
                        <a:pt x="19070" y="1081"/>
                      </a:cubicBezTo>
                      <a:cubicBezTo>
                        <a:pt x="18103" y="729"/>
                        <a:pt x="17089" y="459"/>
                        <a:pt x="16027" y="275"/>
                      </a:cubicBezTo>
                      <a:cubicBezTo>
                        <a:pt x="14966" y="92"/>
                        <a:pt x="13911" y="0"/>
                        <a:pt x="12861" y="0"/>
                      </a:cubicBezTo>
                      <a:cubicBezTo>
                        <a:pt x="10573" y="0"/>
                        <a:pt x="8615" y="311"/>
                        <a:pt x="6994" y="933"/>
                      </a:cubicBezTo>
                      <a:cubicBezTo>
                        <a:pt x="5372" y="1555"/>
                        <a:pt x="4145" y="2381"/>
                        <a:pt x="3314" y="3416"/>
                      </a:cubicBezTo>
                      <a:cubicBezTo>
                        <a:pt x="2477" y="4452"/>
                        <a:pt x="2064" y="5604"/>
                        <a:pt x="2064" y="6874"/>
                      </a:cubicBezTo>
                      <a:cubicBezTo>
                        <a:pt x="2064" y="8261"/>
                        <a:pt x="2571" y="9413"/>
                        <a:pt x="3585" y="10331"/>
                      </a:cubicBezTo>
                      <a:cubicBezTo>
                        <a:pt x="4600" y="11249"/>
                        <a:pt x="6009" y="11866"/>
                        <a:pt x="7807" y="12177"/>
                      </a:cubicBezTo>
                      <a:lnTo>
                        <a:pt x="12324" y="12983"/>
                      </a:lnTo>
                      <a:cubicBezTo>
                        <a:pt x="13209" y="13151"/>
                        <a:pt x="13869" y="13416"/>
                        <a:pt x="14312" y="13768"/>
                      </a:cubicBezTo>
                      <a:cubicBezTo>
                        <a:pt x="14754" y="14120"/>
                        <a:pt x="14972" y="14584"/>
                        <a:pt x="14972" y="15150"/>
                      </a:cubicBezTo>
                      <a:cubicBezTo>
                        <a:pt x="14972" y="15971"/>
                        <a:pt x="14559" y="16628"/>
                        <a:pt x="13745" y="17123"/>
                      </a:cubicBezTo>
                      <a:cubicBezTo>
                        <a:pt x="12926" y="17618"/>
                        <a:pt x="11746" y="17867"/>
                        <a:pt x="10213" y="17867"/>
                      </a:cubicBezTo>
                      <a:cubicBezTo>
                        <a:pt x="9264" y="17867"/>
                        <a:pt x="8297" y="17781"/>
                        <a:pt x="7318" y="17612"/>
                      </a:cubicBezTo>
                      <a:cubicBezTo>
                        <a:pt x="6339" y="17444"/>
                        <a:pt x="5384" y="17194"/>
                        <a:pt x="4470" y="16868"/>
                      </a:cubicBezTo>
                      <a:cubicBezTo>
                        <a:pt x="3556" y="16542"/>
                        <a:pt x="2701" y="16139"/>
                        <a:pt x="1916" y="15659"/>
                      </a:cubicBezTo>
                      <a:lnTo>
                        <a:pt x="0" y="19096"/>
                      </a:lnTo>
                      <a:cubicBezTo>
                        <a:pt x="1209" y="19887"/>
                        <a:pt x="2707" y="20504"/>
                        <a:pt x="4493" y="20942"/>
                      </a:cubicBezTo>
                      <a:cubicBezTo>
                        <a:pt x="6274" y="21381"/>
                        <a:pt x="8185" y="21600"/>
                        <a:pt x="10213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914377"/>
                  <a:endParaRPr>
                    <a:solidFill>
                      <a:prstClr val="black"/>
                    </a:solidFill>
                    <a:latin typeface="Aptos" panose="02110004020202020204"/>
                  </a:endParaRPr>
                </a:p>
              </p:txBody>
            </p:sp>
          </p:grpSp>
        </p:grpSp>
        <p:grpSp>
          <p:nvGrpSpPr>
            <p:cNvPr id="13" name="Group">
              <a:extLst>
                <a:ext uri="{FF2B5EF4-FFF2-40B4-BE49-F238E27FC236}">
                  <a16:creationId xmlns:a16="http://schemas.microsoft.com/office/drawing/2014/main" id="{08D909BF-4F17-03AA-F567-4068FDCF26BF}"/>
                </a:ext>
              </a:extLst>
            </p:cNvPr>
            <p:cNvGrpSpPr/>
            <p:nvPr/>
          </p:nvGrpSpPr>
          <p:grpSpPr>
            <a:xfrm>
              <a:off x="5056582" y="3944801"/>
              <a:ext cx="3077370" cy="292534"/>
              <a:chOff x="0" y="0"/>
              <a:chExt cx="3077369" cy="292533"/>
            </a:xfrm>
          </p:grpSpPr>
          <p:sp>
            <p:nvSpPr>
              <p:cNvPr id="19" name="Freeform 346">
                <a:extLst>
                  <a:ext uri="{FF2B5EF4-FFF2-40B4-BE49-F238E27FC236}">
                    <a16:creationId xmlns:a16="http://schemas.microsoft.com/office/drawing/2014/main" id="{630CCC68-D1CD-6C78-6BF7-455D7E12E180}"/>
                  </a:ext>
                </a:extLst>
              </p:cNvPr>
              <p:cNvSpPr/>
              <p:nvPr/>
            </p:nvSpPr>
            <p:spPr>
              <a:xfrm>
                <a:off x="0" y="69120"/>
                <a:ext cx="131033" cy="164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40" y="1313"/>
                    </a:moveTo>
                    <a:cubicBezTo>
                      <a:pt x="18287" y="900"/>
                      <a:pt x="17242" y="574"/>
                      <a:pt x="16108" y="346"/>
                    </a:cubicBezTo>
                    <a:cubicBezTo>
                      <a:pt x="14973" y="119"/>
                      <a:pt x="13793" y="0"/>
                      <a:pt x="12573" y="0"/>
                    </a:cubicBezTo>
                    <a:cubicBezTo>
                      <a:pt x="10557" y="0"/>
                      <a:pt x="8774" y="274"/>
                      <a:pt x="7230" y="817"/>
                    </a:cubicBezTo>
                    <a:cubicBezTo>
                      <a:pt x="5680" y="1360"/>
                      <a:pt x="4487" y="2109"/>
                      <a:pt x="3638" y="3055"/>
                    </a:cubicBezTo>
                    <a:cubicBezTo>
                      <a:pt x="2795" y="4002"/>
                      <a:pt x="2367" y="5092"/>
                      <a:pt x="2367" y="6328"/>
                    </a:cubicBezTo>
                    <a:cubicBezTo>
                      <a:pt x="2367" y="7564"/>
                      <a:pt x="2860" y="8675"/>
                      <a:pt x="3852" y="9575"/>
                    </a:cubicBezTo>
                    <a:cubicBezTo>
                      <a:pt x="4844" y="10480"/>
                      <a:pt x="6199" y="11105"/>
                      <a:pt x="7931" y="11446"/>
                    </a:cubicBezTo>
                    <a:lnTo>
                      <a:pt x="13060" y="12480"/>
                    </a:lnTo>
                    <a:cubicBezTo>
                      <a:pt x="14286" y="12739"/>
                      <a:pt x="15219" y="13126"/>
                      <a:pt x="15868" y="13644"/>
                    </a:cubicBezTo>
                    <a:cubicBezTo>
                      <a:pt x="16516" y="14160"/>
                      <a:pt x="16840" y="14822"/>
                      <a:pt x="16840" y="15624"/>
                    </a:cubicBezTo>
                    <a:cubicBezTo>
                      <a:pt x="16840" y="16859"/>
                      <a:pt x="16244" y="17805"/>
                      <a:pt x="15057" y="18462"/>
                    </a:cubicBezTo>
                    <a:cubicBezTo>
                      <a:pt x="13870" y="19124"/>
                      <a:pt x="12249" y="19454"/>
                      <a:pt x="10200" y="19454"/>
                    </a:cubicBezTo>
                    <a:cubicBezTo>
                      <a:pt x="9085" y="19454"/>
                      <a:pt x="8021" y="19377"/>
                      <a:pt x="7016" y="19217"/>
                    </a:cubicBezTo>
                    <a:cubicBezTo>
                      <a:pt x="6011" y="19062"/>
                      <a:pt x="5045" y="18808"/>
                      <a:pt x="4131" y="18462"/>
                    </a:cubicBezTo>
                    <a:cubicBezTo>
                      <a:pt x="3216" y="18115"/>
                      <a:pt x="2321" y="17671"/>
                      <a:pt x="1459" y="17128"/>
                    </a:cubicBezTo>
                    <a:lnTo>
                      <a:pt x="0" y="19020"/>
                    </a:lnTo>
                    <a:cubicBezTo>
                      <a:pt x="1115" y="19822"/>
                      <a:pt x="2555" y="20457"/>
                      <a:pt x="4319" y="20912"/>
                    </a:cubicBezTo>
                    <a:cubicBezTo>
                      <a:pt x="6082" y="21373"/>
                      <a:pt x="7989" y="21600"/>
                      <a:pt x="10038" y="21600"/>
                    </a:cubicBezTo>
                    <a:cubicBezTo>
                      <a:pt x="12087" y="21600"/>
                      <a:pt x="13806" y="21357"/>
                      <a:pt x="15304" y="20866"/>
                    </a:cubicBezTo>
                    <a:cubicBezTo>
                      <a:pt x="16795" y="20380"/>
                      <a:pt x="17969" y="19666"/>
                      <a:pt x="18812" y="18736"/>
                    </a:cubicBezTo>
                    <a:cubicBezTo>
                      <a:pt x="19655" y="17805"/>
                      <a:pt x="20083" y="16694"/>
                      <a:pt x="20083" y="15401"/>
                    </a:cubicBezTo>
                    <a:cubicBezTo>
                      <a:pt x="20083" y="14109"/>
                      <a:pt x="19570" y="13054"/>
                      <a:pt x="18546" y="12237"/>
                    </a:cubicBezTo>
                    <a:cubicBezTo>
                      <a:pt x="17521" y="11420"/>
                      <a:pt x="16108" y="10826"/>
                      <a:pt x="14311" y="10454"/>
                    </a:cubicBezTo>
                    <a:lnTo>
                      <a:pt x="9130" y="9378"/>
                    </a:lnTo>
                    <a:cubicBezTo>
                      <a:pt x="7944" y="9120"/>
                      <a:pt x="7049" y="8717"/>
                      <a:pt x="6459" y="8174"/>
                    </a:cubicBezTo>
                    <a:cubicBezTo>
                      <a:pt x="5862" y="7631"/>
                      <a:pt x="5570" y="6985"/>
                      <a:pt x="5570" y="6235"/>
                    </a:cubicBezTo>
                    <a:cubicBezTo>
                      <a:pt x="5570" y="4973"/>
                      <a:pt x="6199" y="3981"/>
                      <a:pt x="7457" y="3267"/>
                    </a:cubicBezTo>
                    <a:cubicBezTo>
                      <a:pt x="8715" y="2549"/>
                      <a:pt x="10388" y="2192"/>
                      <a:pt x="12476" y="2192"/>
                    </a:cubicBezTo>
                    <a:cubicBezTo>
                      <a:pt x="14058" y="2192"/>
                      <a:pt x="15498" y="2383"/>
                      <a:pt x="16795" y="2771"/>
                    </a:cubicBezTo>
                    <a:cubicBezTo>
                      <a:pt x="18092" y="3159"/>
                      <a:pt x="19240" y="3769"/>
                      <a:pt x="20251" y="4601"/>
                    </a:cubicBezTo>
                    <a:lnTo>
                      <a:pt x="21600" y="2750"/>
                    </a:lnTo>
                    <a:cubicBezTo>
                      <a:pt x="20991" y="2208"/>
                      <a:pt x="20206" y="1727"/>
                      <a:pt x="19253" y="13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0" name="Freeform 347">
                <a:extLst>
                  <a:ext uri="{FF2B5EF4-FFF2-40B4-BE49-F238E27FC236}">
                    <a16:creationId xmlns:a16="http://schemas.microsoft.com/office/drawing/2014/main" id="{3284767E-C49E-4909-CECA-8C9CFC196E8D}"/>
                  </a:ext>
                </a:extLst>
              </p:cNvPr>
              <p:cNvSpPr/>
              <p:nvPr/>
            </p:nvSpPr>
            <p:spPr>
              <a:xfrm>
                <a:off x="160772" y="69081"/>
                <a:ext cx="143990" cy="164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18157" y="1530"/>
                    </a:moveTo>
                    <a:cubicBezTo>
                      <a:pt x="16756" y="512"/>
                      <a:pt x="14838" y="0"/>
                      <a:pt x="12398" y="0"/>
                    </a:cubicBezTo>
                    <a:cubicBezTo>
                      <a:pt x="9829" y="0"/>
                      <a:pt x="7607" y="579"/>
                      <a:pt x="5736" y="1741"/>
                    </a:cubicBezTo>
                    <a:cubicBezTo>
                      <a:pt x="3865" y="2904"/>
                      <a:pt x="2440" y="4429"/>
                      <a:pt x="1466" y="6325"/>
                    </a:cubicBezTo>
                    <a:cubicBezTo>
                      <a:pt x="487" y="8216"/>
                      <a:pt x="0" y="10283"/>
                      <a:pt x="0" y="12521"/>
                    </a:cubicBezTo>
                    <a:cubicBezTo>
                      <a:pt x="0" y="14412"/>
                      <a:pt x="422" y="16035"/>
                      <a:pt x="1267" y="17383"/>
                    </a:cubicBezTo>
                    <a:cubicBezTo>
                      <a:pt x="2111" y="18732"/>
                      <a:pt x="3331" y="19771"/>
                      <a:pt x="4926" y="20505"/>
                    </a:cubicBezTo>
                    <a:cubicBezTo>
                      <a:pt x="6522" y="21238"/>
                      <a:pt x="8410" y="21600"/>
                      <a:pt x="10592" y="21600"/>
                    </a:cubicBezTo>
                    <a:cubicBezTo>
                      <a:pt x="12281" y="21600"/>
                      <a:pt x="13952" y="21357"/>
                      <a:pt x="15594" y="20866"/>
                    </a:cubicBezTo>
                    <a:cubicBezTo>
                      <a:pt x="17237" y="20380"/>
                      <a:pt x="18597" y="19662"/>
                      <a:pt x="19670" y="18717"/>
                    </a:cubicBezTo>
                    <a:lnTo>
                      <a:pt x="18451" y="16867"/>
                    </a:lnTo>
                    <a:cubicBezTo>
                      <a:pt x="17377" y="17755"/>
                      <a:pt x="16187" y="18401"/>
                      <a:pt x="14885" y="18804"/>
                    </a:cubicBezTo>
                    <a:cubicBezTo>
                      <a:pt x="13583" y="19208"/>
                      <a:pt x="12169" y="19409"/>
                      <a:pt x="10639" y="19409"/>
                    </a:cubicBezTo>
                    <a:cubicBezTo>
                      <a:pt x="8785" y="19409"/>
                      <a:pt x="7231" y="19042"/>
                      <a:pt x="5976" y="18313"/>
                    </a:cubicBezTo>
                    <a:cubicBezTo>
                      <a:pt x="4721" y="17580"/>
                      <a:pt x="3847" y="16567"/>
                      <a:pt x="3337" y="15260"/>
                    </a:cubicBezTo>
                    <a:cubicBezTo>
                      <a:pt x="2897" y="14128"/>
                      <a:pt x="2774" y="12831"/>
                      <a:pt x="2962" y="11368"/>
                    </a:cubicBezTo>
                    <a:lnTo>
                      <a:pt x="21131" y="11368"/>
                    </a:lnTo>
                    <a:lnTo>
                      <a:pt x="21277" y="10505"/>
                    </a:lnTo>
                    <a:cubicBezTo>
                      <a:pt x="21600" y="8728"/>
                      <a:pt x="21512" y="7043"/>
                      <a:pt x="21008" y="5452"/>
                    </a:cubicBezTo>
                    <a:cubicBezTo>
                      <a:pt x="20503" y="3860"/>
                      <a:pt x="19553" y="2558"/>
                      <a:pt x="18151" y="1535"/>
                    </a:cubicBezTo>
                    <a:close/>
                    <a:moveTo>
                      <a:pt x="4657" y="6155"/>
                    </a:moveTo>
                    <a:cubicBezTo>
                      <a:pt x="5355" y="4976"/>
                      <a:pt x="6340" y="4010"/>
                      <a:pt x="7612" y="3250"/>
                    </a:cubicBezTo>
                    <a:cubicBezTo>
                      <a:pt x="8879" y="2491"/>
                      <a:pt x="10463" y="2108"/>
                      <a:pt x="12345" y="2108"/>
                    </a:cubicBezTo>
                    <a:cubicBezTo>
                      <a:pt x="14228" y="2108"/>
                      <a:pt x="15577" y="2465"/>
                      <a:pt x="16568" y="3183"/>
                    </a:cubicBezTo>
                    <a:cubicBezTo>
                      <a:pt x="17559" y="3901"/>
                      <a:pt x="18234" y="4847"/>
                      <a:pt x="18591" y="6020"/>
                    </a:cubicBezTo>
                    <a:cubicBezTo>
                      <a:pt x="18902" y="7043"/>
                      <a:pt x="18967" y="8180"/>
                      <a:pt x="18808" y="9420"/>
                    </a:cubicBezTo>
                    <a:lnTo>
                      <a:pt x="3302" y="9420"/>
                    </a:lnTo>
                    <a:cubicBezTo>
                      <a:pt x="3577" y="8309"/>
                      <a:pt x="4017" y="7219"/>
                      <a:pt x="4657" y="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1" name="Freeform 348">
                <a:extLst>
                  <a:ext uri="{FF2B5EF4-FFF2-40B4-BE49-F238E27FC236}">
                    <a16:creationId xmlns:a16="http://schemas.microsoft.com/office/drawing/2014/main" id="{E668DF89-23D9-0611-20A1-8C1CF76B437A}"/>
                  </a:ext>
                </a:extLst>
              </p:cNvPr>
              <p:cNvSpPr/>
              <p:nvPr/>
            </p:nvSpPr>
            <p:spPr>
              <a:xfrm>
                <a:off x="329097" y="69120"/>
                <a:ext cx="164038" cy="223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37" y="3476"/>
                    </a:moveTo>
                    <a:cubicBezTo>
                      <a:pt x="17814" y="2366"/>
                      <a:pt x="16964" y="1529"/>
                      <a:pt x="15778" y="966"/>
                    </a:cubicBezTo>
                    <a:cubicBezTo>
                      <a:pt x="14426" y="323"/>
                      <a:pt x="12872" y="0"/>
                      <a:pt x="11121" y="0"/>
                    </a:cubicBezTo>
                    <a:cubicBezTo>
                      <a:pt x="9370" y="0"/>
                      <a:pt x="7925" y="247"/>
                      <a:pt x="6615" y="746"/>
                    </a:cubicBezTo>
                    <a:cubicBezTo>
                      <a:pt x="5304" y="1240"/>
                      <a:pt x="4206" y="1913"/>
                      <a:pt x="3315" y="2758"/>
                    </a:cubicBezTo>
                    <a:cubicBezTo>
                      <a:pt x="2424" y="3602"/>
                      <a:pt x="1746" y="4564"/>
                      <a:pt x="1290" y="5641"/>
                    </a:cubicBezTo>
                    <a:cubicBezTo>
                      <a:pt x="834" y="6717"/>
                      <a:pt x="601" y="7847"/>
                      <a:pt x="601" y="9029"/>
                    </a:cubicBezTo>
                    <a:cubicBezTo>
                      <a:pt x="601" y="10296"/>
                      <a:pt x="948" y="11399"/>
                      <a:pt x="1637" y="12338"/>
                    </a:cubicBezTo>
                    <a:cubicBezTo>
                      <a:pt x="2326" y="13278"/>
                      <a:pt x="3289" y="14004"/>
                      <a:pt x="4527" y="14522"/>
                    </a:cubicBezTo>
                    <a:cubicBezTo>
                      <a:pt x="5765" y="15039"/>
                      <a:pt x="7216" y="15298"/>
                      <a:pt x="8883" y="15298"/>
                    </a:cubicBezTo>
                    <a:cubicBezTo>
                      <a:pt x="10147" y="15298"/>
                      <a:pt x="11302" y="15146"/>
                      <a:pt x="12354" y="14837"/>
                    </a:cubicBezTo>
                    <a:cubicBezTo>
                      <a:pt x="13405" y="14533"/>
                      <a:pt x="14317" y="14103"/>
                      <a:pt x="15094" y="13556"/>
                    </a:cubicBezTo>
                    <a:cubicBezTo>
                      <a:pt x="15612" y="13190"/>
                      <a:pt x="16058" y="12772"/>
                      <a:pt x="16446" y="12316"/>
                    </a:cubicBezTo>
                    <a:lnTo>
                      <a:pt x="15783" y="15522"/>
                    </a:lnTo>
                    <a:cubicBezTo>
                      <a:pt x="15436" y="17043"/>
                      <a:pt x="14669" y="18165"/>
                      <a:pt x="13478" y="18896"/>
                    </a:cubicBezTo>
                    <a:cubicBezTo>
                      <a:pt x="12287" y="19626"/>
                      <a:pt x="10738" y="19987"/>
                      <a:pt x="8842" y="19987"/>
                    </a:cubicBezTo>
                    <a:cubicBezTo>
                      <a:pt x="7780" y="19987"/>
                      <a:pt x="6806" y="19904"/>
                      <a:pt x="5931" y="19732"/>
                    </a:cubicBezTo>
                    <a:cubicBezTo>
                      <a:pt x="5056" y="19561"/>
                      <a:pt x="4232" y="19314"/>
                      <a:pt x="3470" y="18987"/>
                    </a:cubicBezTo>
                    <a:cubicBezTo>
                      <a:pt x="2709" y="18660"/>
                      <a:pt x="1896" y="18276"/>
                      <a:pt x="1036" y="17831"/>
                    </a:cubicBezTo>
                    <a:lnTo>
                      <a:pt x="0" y="19318"/>
                    </a:lnTo>
                    <a:cubicBezTo>
                      <a:pt x="1150" y="19972"/>
                      <a:pt x="2481" y="20516"/>
                      <a:pt x="3989" y="20950"/>
                    </a:cubicBezTo>
                    <a:cubicBezTo>
                      <a:pt x="5496" y="21383"/>
                      <a:pt x="7185" y="21600"/>
                      <a:pt x="9054" y="21600"/>
                    </a:cubicBezTo>
                    <a:cubicBezTo>
                      <a:pt x="10924" y="21600"/>
                      <a:pt x="12359" y="21372"/>
                      <a:pt x="13623" y="20919"/>
                    </a:cubicBezTo>
                    <a:cubicBezTo>
                      <a:pt x="14887" y="20467"/>
                      <a:pt x="15913" y="19786"/>
                      <a:pt x="16705" y="18877"/>
                    </a:cubicBezTo>
                    <a:cubicBezTo>
                      <a:pt x="17498" y="17968"/>
                      <a:pt x="18036" y="16819"/>
                      <a:pt x="18321" y="15427"/>
                    </a:cubicBezTo>
                    <a:lnTo>
                      <a:pt x="21600" y="293"/>
                    </a:lnTo>
                    <a:lnTo>
                      <a:pt x="19015" y="293"/>
                    </a:lnTo>
                    <a:lnTo>
                      <a:pt x="18342" y="3484"/>
                    </a:lnTo>
                    <a:close/>
                    <a:moveTo>
                      <a:pt x="16570" y="9908"/>
                    </a:moveTo>
                    <a:cubicBezTo>
                      <a:pt x="15954" y="11026"/>
                      <a:pt x="15048" y="11928"/>
                      <a:pt x="13856" y="12616"/>
                    </a:cubicBezTo>
                    <a:cubicBezTo>
                      <a:pt x="12665" y="13301"/>
                      <a:pt x="11189" y="13647"/>
                      <a:pt x="9438" y="13647"/>
                    </a:cubicBezTo>
                    <a:cubicBezTo>
                      <a:pt x="7485" y="13647"/>
                      <a:pt x="5967" y="13240"/>
                      <a:pt x="4890" y="12426"/>
                    </a:cubicBezTo>
                    <a:cubicBezTo>
                      <a:pt x="3812" y="11612"/>
                      <a:pt x="3274" y="10460"/>
                      <a:pt x="3274" y="8957"/>
                    </a:cubicBezTo>
                    <a:cubicBezTo>
                      <a:pt x="3274" y="7672"/>
                      <a:pt x="3574" y="6474"/>
                      <a:pt x="4180" y="5363"/>
                    </a:cubicBezTo>
                    <a:cubicBezTo>
                      <a:pt x="4786" y="4256"/>
                      <a:pt x="5688" y="3358"/>
                      <a:pt x="6900" y="2670"/>
                    </a:cubicBezTo>
                    <a:cubicBezTo>
                      <a:pt x="8107" y="1985"/>
                      <a:pt x="9572" y="1639"/>
                      <a:pt x="11297" y="1639"/>
                    </a:cubicBezTo>
                    <a:cubicBezTo>
                      <a:pt x="13250" y="1639"/>
                      <a:pt x="14773" y="2046"/>
                      <a:pt x="15866" y="2860"/>
                    </a:cubicBezTo>
                    <a:cubicBezTo>
                      <a:pt x="16959" y="3674"/>
                      <a:pt x="17503" y="4819"/>
                      <a:pt x="17503" y="6295"/>
                    </a:cubicBezTo>
                    <a:cubicBezTo>
                      <a:pt x="17503" y="7584"/>
                      <a:pt x="17192" y="8786"/>
                      <a:pt x="16576" y="99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2" name="Freeform 349">
                <a:extLst>
                  <a:ext uri="{FF2B5EF4-FFF2-40B4-BE49-F238E27FC236}">
                    <a16:creationId xmlns:a16="http://schemas.microsoft.com/office/drawing/2014/main" id="{DD44BD13-B9CF-96B5-5339-AECCDFB0D108}"/>
                  </a:ext>
                </a:extLst>
              </p:cNvPr>
              <p:cNvSpPr/>
              <p:nvPr/>
            </p:nvSpPr>
            <p:spPr>
              <a:xfrm>
                <a:off x="528750" y="71992"/>
                <a:ext cx="145417" cy="161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0" h="21600" extrusionOk="0">
                    <a:moveTo>
                      <a:pt x="16539" y="11532"/>
                    </a:moveTo>
                    <a:cubicBezTo>
                      <a:pt x="16249" y="13111"/>
                      <a:pt x="15726" y="14484"/>
                      <a:pt x="14965" y="15647"/>
                    </a:cubicBezTo>
                    <a:cubicBezTo>
                      <a:pt x="14210" y="16816"/>
                      <a:pt x="13234" y="17721"/>
                      <a:pt x="12038" y="18363"/>
                    </a:cubicBezTo>
                    <a:cubicBezTo>
                      <a:pt x="10847" y="19005"/>
                      <a:pt x="9424" y="19326"/>
                      <a:pt x="7780" y="19326"/>
                    </a:cubicBezTo>
                    <a:cubicBezTo>
                      <a:pt x="6526" y="19326"/>
                      <a:pt x="5510" y="19095"/>
                      <a:pt x="4737" y="18626"/>
                    </a:cubicBezTo>
                    <a:cubicBezTo>
                      <a:pt x="3965" y="18158"/>
                      <a:pt x="3448" y="17453"/>
                      <a:pt x="3192" y="16500"/>
                    </a:cubicBezTo>
                    <a:cubicBezTo>
                      <a:pt x="2931" y="15553"/>
                      <a:pt x="2919" y="14363"/>
                      <a:pt x="3146" y="12932"/>
                    </a:cubicBezTo>
                    <a:lnTo>
                      <a:pt x="5417" y="5"/>
                    </a:lnTo>
                    <a:lnTo>
                      <a:pt x="2466" y="5"/>
                    </a:lnTo>
                    <a:lnTo>
                      <a:pt x="195" y="12884"/>
                    </a:lnTo>
                    <a:cubicBezTo>
                      <a:pt x="-130" y="14868"/>
                      <a:pt x="-49" y="16505"/>
                      <a:pt x="439" y="17789"/>
                    </a:cubicBezTo>
                    <a:cubicBezTo>
                      <a:pt x="921" y="19074"/>
                      <a:pt x="1752" y="20032"/>
                      <a:pt x="2931" y="20658"/>
                    </a:cubicBezTo>
                    <a:cubicBezTo>
                      <a:pt x="4110" y="21284"/>
                      <a:pt x="5533" y="21600"/>
                      <a:pt x="7211" y="21600"/>
                    </a:cubicBezTo>
                    <a:cubicBezTo>
                      <a:pt x="9337" y="21600"/>
                      <a:pt x="11190" y="21126"/>
                      <a:pt x="12770" y="20174"/>
                    </a:cubicBezTo>
                    <a:cubicBezTo>
                      <a:pt x="13914" y="19484"/>
                      <a:pt x="14837" y="18600"/>
                      <a:pt x="15540" y="17521"/>
                    </a:cubicBezTo>
                    <a:lnTo>
                      <a:pt x="14895" y="21247"/>
                    </a:lnTo>
                    <a:lnTo>
                      <a:pt x="17747" y="21247"/>
                    </a:lnTo>
                    <a:lnTo>
                      <a:pt x="21470" y="0"/>
                    </a:lnTo>
                    <a:lnTo>
                      <a:pt x="18519" y="0"/>
                    </a:lnTo>
                    <a:lnTo>
                      <a:pt x="16539" y="115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3" name="Freeform 350">
                <a:extLst>
                  <a:ext uri="{FF2B5EF4-FFF2-40B4-BE49-F238E27FC236}">
                    <a16:creationId xmlns:a16="http://schemas.microsoft.com/office/drawing/2014/main" id="{70511AAB-5492-0C1B-EAE8-0B4F068C2D34}"/>
                  </a:ext>
                </a:extLst>
              </p:cNvPr>
              <p:cNvSpPr/>
              <p:nvPr/>
            </p:nvSpPr>
            <p:spPr>
              <a:xfrm>
                <a:off x="701702" y="72071"/>
                <a:ext cx="45514" cy="158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9465" y="21600"/>
                    </a:lnTo>
                    <a:lnTo>
                      <a:pt x="21600" y="0"/>
                    </a:lnTo>
                    <a:lnTo>
                      <a:pt x="12116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4" name="Freeform 352">
                <a:extLst>
                  <a:ext uri="{FF2B5EF4-FFF2-40B4-BE49-F238E27FC236}">
                    <a16:creationId xmlns:a16="http://schemas.microsoft.com/office/drawing/2014/main" id="{91E4D712-C888-BA9C-0C5A-291C3026B86B}"/>
                  </a:ext>
                </a:extLst>
              </p:cNvPr>
              <p:cNvSpPr/>
              <p:nvPr/>
            </p:nvSpPr>
            <p:spPr>
              <a:xfrm>
                <a:off x="775302" y="69120"/>
                <a:ext cx="240919" cy="161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4" h="21600" extrusionOk="0">
                    <a:moveTo>
                      <a:pt x="19853" y="940"/>
                    </a:moveTo>
                    <a:cubicBezTo>
                      <a:pt x="19179" y="315"/>
                      <a:pt x="18346" y="0"/>
                      <a:pt x="17351" y="0"/>
                    </a:cubicBezTo>
                    <a:cubicBezTo>
                      <a:pt x="16082" y="0"/>
                      <a:pt x="14986" y="489"/>
                      <a:pt x="14058" y="1466"/>
                    </a:cubicBezTo>
                    <a:cubicBezTo>
                      <a:pt x="13288" y="2280"/>
                      <a:pt x="12684" y="3341"/>
                      <a:pt x="12244" y="4649"/>
                    </a:cubicBezTo>
                    <a:cubicBezTo>
                      <a:pt x="12048" y="3283"/>
                      <a:pt x="11661" y="2206"/>
                      <a:pt x="11074" y="1424"/>
                    </a:cubicBezTo>
                    <a:cubicBezTo>
                      <a:pt x="10361" y="478"/>
                      <a:pt x="9429" y="0"/>
                      <a:pt x="8280" y="0"/>
                    </a:cubicBezTo>
                    <a:cubicBezTo>
                      <a:pt x="7131" y="0"/>
                      <a:pt x="6115" y="473"/>
                      <a:pt x="5237" y="1424"/>
                    </a:cubicBezTo>
                    <a:cubicBezTo>
                      <a:pt x="4590" y="2122"/>
                      <a:pt x="4042" y="3041"/>
                      <a:pt x="3595" y="4176"/>
                    </a:cubicBezTo>
                    <a:lnTo>
                      <a:pt x="4007" y="394"/>
                    </a:lnTo>
                    <a:lnTo>
                      <a:pt x="2253" y="394"/>
                    </a:lnTo>
                    <a:lnTo>
                      <a:pt x="0" y="21600"/>
                    </a:lnTo>
                    <a:lnTo>
                      <a:pt x="1785" y="21600"/>
                    </a:lnTo>
                    <a:lnTo>
                      <a:pt x="3015" y="10054"/>
                    </a:lnTo>
                    <a:cubicBezTo>
                      <a:pt x="3152" y="8856"/>
                      <a:pt x="3363" y="7780"/>
                      <a:pt x="3645" y="6818"/>
                    </a:cubicBezTo>
                    <a:cubicBezTo>
                      <a:pt x="3926" y="5857"/>
                      <a:pt x="4274" y="5043"/>
                      <a:pt x="4685" y="4370"/>
                    </a:cubicBezTo>
                    <a:cubicBezTo>
                      <a:pt x="5096" y="3698"/>
                      <a:pt x="5567" y="3189"/>
                      <a:pt x="6105" y="2842"/>
                    </a:cubicBezTo>
                    <a:cubicBezTo>
                      <a:pt x="6642" y="2490"/>
                      <a:pt x="7240" y="2317"/>
                      <a:pt x="7904" y="2317"/>
                    </a:cubicBezTo>
                    <a:cubicBezTo>
                      <a:pt x="8646" y="2317"/>
                      <a:pt x="9226" y="2542"/>
                      <a:pt x="9644" y="2994"/>
                    </a:cubicBezTo>
                    <a:cubicBezTo>
                      <a:pt x="10062" y="3446"/>
                      <a:pt x="10347" y="4134"/>
                      <a:pt x="10491" y="5048"/>
                    </a:cubicBezTo>
                    <a:cubicBezTo>
                      <a:pt x="10635" y="5962"/>
                      <a:pt x="10642" y="7123"/>
                      <a:pt x="10505" y="8525"/>
                    </a:cubicBezTo>
                    <a:lnTo>
                      <a:pt x="9099" y="21600"/>
                    </a:lnTo>
                    <a:lnTo>
                      <a:pt x="10884" y="21600"/>
                    </a:lnTo>
                    <a:lnTo>
                      <a:pt x="12114" y="10054"/>
                    </a:lnTo>
                    <a:cubicBezTo>
                      <a:pt x="12290" y="8452"/>
                      <a:pt x="12596" y="7065"/>
                      <a:pt x="13035" y="5899"/>
                    </a:cubicBezTo>
                    <a:cubicBezTo>
                      <a:pt x="13475" y="4733"/>
                      <a:pt x="14030" y="3845"/>
                      <a:pt x="14705" y="3231"/>
                    </a:cubicBezTo>
                    <a:cubicBezTo>
                      <a:pt x="15376" y="2616"/>
                      <a:pt x="16142" y="2311"/>
                      <a:pt x="17000" y="2311"/>
                    </a:cubicBezTo>
                    <a:cubicBezTo>
                      <a:pt x="17741" y="2311"/>
                      <a:pt x="18321" y="2537"/>
                      <a:pt x="18739" y="2989"/>
                    </a:cubicBezTo>
                    <a:cubicBezTo>
                      <a:pt x="19157" y="3441"/>
                      <a:pt x="19442" y="4129"/>
                      <a:pt x="19586" y="5043"/>
                    </a:cubicBezTo>
                    <a:cubicBezTo>
                      <a:pt x="19730" y="5957"/>
                      <a:pt x="19737" y="7118"/>
                      <a:pt x="19600" y="8520"/>
                    </a:cubicBezTo>
                    <a:lnTo>
                      <a:pt x="18226" y="21595"/>
                    </a:lnTo>
                    <a:lnTo>
                      <a:pt x="20011" y="21595"/>
                    </a:lnTo>
                    <a:lnTo>
                      <a:pt x="21386" y="8694"/>
                    </a:lnTo>
                    <a:cubicBezTo>
                      <a:pt x="21600" y="6713"/>
                      <a:pt x="21565" y="5080"/>
                      <a:pt x="21284" y="3798"/>
                    </a:cubicBezTo>
                    <a:cubicBezTo>
                      <a:pt x="20999" y="2516"/>
                      <a:pt x="20521" y="1560"/>
                      <a:pt x="19850" y="9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5" name="Freeform 353">
                <a:extLst>
                  <a:ext uri="{FF2B5EF4-FFF2-40B4-BE49-F238E27FC236}">
                    <a16:creationId xmlns:a16="http://schemas.microsoft.com/office/drawing/2014/main" id="{F6E9C01C-FE8B-0F62-7873-BAD8FF6E71F0}"/>
                  </a:ext>
                </a:extLst>
              </p:cNvPr>
              <p:cNvSpPr/>
              <p:nvPr/>
            </p:nvSpPr>
            <p:spPr>
              <a:xfrm>
                <a:off x="1054047" y="69120"/>
                <a:ext cx="147713" cy="164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67" y="1096"/>
                    </a:moveTo>
                    <a:cubicBezTo>
                      <a:pt x="15612" y="362"/>
                      <a:pt x="13898" y="0"/>
                      <a:pt x="11919" y="0"/>
                    </a:cubicBezTo>
                    <a:cubicBezTo>
                      <a:pt x="9940" y="0"/>
                      <a:pt x="8358" y="331"/>
                      <a:pt x="6891" y="992"/>
                    </a:cubicBezTo>
                    <a:cubicBezTo>
                      <a:pt x="5424" y="1654"/>
                      <a:pt x="4170" y="2559"/>
                      <a:pt x="3135" y="3701"/>
                    </a:cubicBezTo>
                    <a:cubicBezTo>
                      <a:pt x="2100" y="4848"/>
                      <a:pt x="1317" y="6182"/>
                      <a:pt x="788" y="7701"/>
                    </a:cubicBezTo>
                    <a:cubicBezTo>
                      <a:pt x="259" y="9221"/>
                      <a:pt x="0" y="10828"/>
                      <a:pt x="0" y="12519"/>
                    </a:cubicBezTo>
                    <a:cubicBezTo>
                      <a:pt x="0" y="14410"/>
                      <a:pt x="391" y="16038"/>
                      <a:pt x="1173" y="17403"/>
                    </a:cubicBezTo>
                    <a:cubicBezTo>
                      <a:pt x="1956" y="18768"/>
                      <a:pt x="3072" y="19806"/>
                      <a:pt x="4527" y="20525"/>
                    </a:cubicBezTo>
                    <a:cubicBezTo>
                      <a:pt x="5977" y="21243"/>
                      <a:pt x="7697" y="21600"/>
                      <a:pt x="9675" y="21600"/>
                    </a:cubicBezTo>
                    <a:cubicBezTo>
                      <a:pt x="11654" y="21600"/>
                      <a:pt x="13225" y="21280"/>
                      <a:pt x="14680" y="20633"/>
                    </a:cubicBezTo>
                    <a:cubicBezTo>
                      <a:pt x="16129" y="19987"/>
                      <a:pt x="17378" y="19083"/>
                      <a:pt x="18413" y="17925"/>
                    </a:cubicBezTo>
                    <a:cubicBezTo>
                      <a:pt x="19449" y="16762"/>
                      <a:pt x="20242" y="15429"/>
                      <a:pt x="20783" y="13924"/>
                    </a:cubicBezTo>
                    <a:cubicBezTo>
                      <a:pt x="21324" y="12420"/>
                      <a:pt x="21600" y="10803"/>
                      <a:pt x="21600" y="9081"/>
                    </a:cubicBezTo>
                    <a:cubicBezTo>
                      <a:pt x="21600" y="7216"/>
                      <a:pt x="21209" y="5603"/>
                      <a:pt x="20427" y="4244"/>
                    </a:cubicBezTo>
                    <a:cubicBezTo>
                      <a:pt x="19644" y="2879"/>
                      <a:pt x="18528" y="1835"/>
                      <a:pt x="17073" y="1101"/>
                    </a:cubicBezTo>
                    <a:close/>
                    <a:moveTo>
                      <a:pt x="17591" y="14198"/>
                    </a:moveTo>
                    <a:cubicBezTo>
                      <a:pt x="16906" y="15775"/>
                      <a:pt x="15905" y="17036"/>
                      <a:pt x="14599" y="17987"/>
                    </a:cubicBezTo>
                    <a:cubicBezTo>
                      <a:pt x="13288" y="18933"/>
                      <a:pt x="11677" y="19408"/>
                      <a:pt x="9762" y="19408"/>
                    </a:cubicBezTo>
                    <a:cubicBezTo>
                      <a:pt x="7622" y="19408"/>
                      <a:pt x="5954" y="18835"/>
                      <a:pt x="4757" y="17687"/>
                    </a:cubicBezTo>
                    <a:cubicBezTo>
                      <a:pt x="3561" y="16540"/>
                      <a:pt x="2962" y="14865"/>
                      <a:pt x="2962" y="12653"/>
                    </a:cubicBezTo>
                    <a:cubicBezTo>
                      <a:pt x="2962" y="10730"/>
                      <a:pt x="3296" y="8988"/>
                      <a:pt x="3969" y="7427"/>
                    </a:cubicBezTo>
                    <a:cubicBezTo>
                      <a:pt x="4642" y="5866"/>
                      <a:pt x="5637" y="4611"/>
                      <a:pt x="6960" y="3665"/>
                    </a:cubicBezTo>
                    <a:cubicBezTo>
                      <a:pt x="8283" y="2719"/>
                      <a:pt x="9888" y="2243"/>
                      <a:pt x="11775" y="2243"/>
                    </a:cubicBezTo>
                    <a:cubicBezTo>
                      <a:pt x="13915" y="2243"/>
                      <a:pt x="15589" y="2812"/>
                      <a:pt x="16803" y="3944"/>
                    </a:cubicBezTo>
                    <a:cubicBezTo>
                      <a:pt x="18016" y="5076"/>
                      <a:pt x="18620" y="6761"/>
                      <a:pt x="18620" y="8999"/>
                    </a:cubicBezTo>
                    <a:cubicBezTo>
                      <a:pt x="18620" y="10890"/>
                      <a:pt x="18275" y="12627"/>
                      <a:pt x="17591" y="142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6" name="Freeform 354">
                <a:extLst>
                  <a:ext uri="{FF2B5EF4-FFF2-40B4-BE49-F238E27FC236}">
                    <a16:creationId xmlns:a16="http://schemas.microsoft.com/office/drawing/2014/main" id="{BC644AAE-73BE-9EBE-B8E6-9FCABFAF9894}"/>
                  </a:ext>
                </a:extLst>
              </p:cNvPr>
              <p:cNvSpPr/>
              <p:nvPr/>
            </p:nvSpPr>
            <p:spPr>
              <a:xfrm>
                <a:off x="1228902" y="69120"/>
                <a:ext cx="131034" cy="164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40" y="1313"/>
                    </a:moveTo>
                    <a:cubicBezTo>
                      <a:pt x="18286" y="900"/>
                      <a:pt x="17242" y="574"/>
                      <a:pt x="16108" y="346"/>
                    </a:cubicBezTo>
                    <a:cubicBezTo>
                      <a:pt x="14973" y="119"/>
                      <a:pt x="13793" y="0"/>
                      <a:pt x="12573" y="0"/>
                    </a:cubicBezTo>
                    <a:cubicBezTo>
                      <a:pt x="10557" y="0"/>
                      <a:pt x="8774" y="274"/>
                      <a:pt x="7230" y="817"/>
                    </a:cubicBezTo>
                    <a:cubicBezTo>
                      <a:pt x="5680" y="1360"/>
                      <a:pt x="4487" y="2109"/>
                      <a:pt x="3638" y="3055"/>
                    </a:cubicBezTo>
                    <a:cubicBezTo>
                      <a:pt x="2795" y="4002"/>
                      <a:pt x="2367" y="5092"/>
                      <a:pt x="2367" y="6328"/>
                    </a:cubicBezTo>
                    <a:cubicBezTo>
                      <a:pt x="2367" y="7564"/>
                      <a:pt x="2860" y="8675"/>
                      <a:pt x="3852" y="9575"/>
                    </a:cubicBezTo>
                    <a:cubicBezTo>
                      <a:pt x="4844" y="10480"/>
                      <a:pt x="6199" y="11105"/>
                      <a:pt x="7931" y="11446"/>
                    </a:cubicBezTo>
                    <a:lnTo>
                      <a:pt x="13060" y="12480"/>
                    </a:lnTo>
                    <a:cubicBezTo>
                      <a:pt x="14286" y="12739"/>
                      <a:pt x="15219" y="13126"/>
                      <a:pt x="15868" y="13644"/>
                    </a:cubicBezTo>
                    <a:cubicBezTo>
                      <a:pt x="16516" y="14160"/>
                      <a:pt x="16840" y="14822"/>
                      <a:pt x="16840" y="15624"/>
                    </a:cubicBezTo>
                    <a:cubicBezTo>
                      <a:pt x="16840" y="16859"/>
                      <a:pt x="16244" y="17805"/>
                      <a:pt x="15057" y="18462"/>
                    </a:cubicBezTo>
                    <a:cubicBezTo>
                      <a:pt x="13870" y="19124"/>
                      <a:pt x="12249" y="19454"/>
                      <a:pt x="10200" y="19454"/>
                    </a:cubicBezTo>
                    <a:cubicBezTo>
                      <a:pt x="9085" y="19454"/>
                      <a:pt x="8021" y="19377"/>
                      <a:pt x="7016" y="19217"/>
                    </a:cubicBezTo>
                    <a:cubicBezTo>
                      <a:pt x="6011" y="19062"/>
                      <a:pt x="5045" y="18808"/>
                      <a:pt x="4131" y="18462"/>
                    </a:cubicBezTo>
                    <a:cubicBezTo>
                      <a:pt x="3216" y="18115"/>
                      <a:pt x="2321" y="17671"/>
                      <a:pt x="1459" y="17128"/>
                    </a:cubicBezTo>
                    <a:lnTo>
                      <a:pt x="0" y="19020"/>
                    </a:lnTo>
                    <a:cubicBezTo>
                      <a:pt x="1115" y="19822"/>
                      <a:pt x="2555" y="20457"/>
                      <a:pt x="4319" y="20912"/>
                    </a:cubicBezTo>
                    <a:cubicBezTo>
                      <a:pt x="6082" y="21373"/>
                      <a:pt x="7989" y="21600"/>
                      <a:pt x="10038" y="21600"/>
                    </a:cubicBezTo>
                    <a:cubicBezTo>
                      <a:pt x="12087" y="21600"/>
                      <a:pt x="13806" y="21357"/>
                      <a:pt x="15304" y="20866"/>
                    </a:cubicBezTo>
                    <a:cubicBezTo>
                      <a:pt x="16795" y="20380"/>
                      <a:pt x="17969" y="19666"/>
                      <a:pt x="18812" y="18736"/>
                    </a:cubicBezTo>
                    <a:cubicBezTo>
                      <a:pt x="19655" y="17805"/>
                      <a:pt x="20083" y="16694"/>
                      <a:pt x="20083" y="15401"/>
                    </a:cubicBezTo>
                    <a:cubicBezTo>
                      <a:pt x="20083" y="14109"/>
                      <a:pt x="19570" y="13054"/>
                      <a:pt x="18546" y="12237"/>
                    </a:cubicBezTo>
                    <a:cubicBezTo>
                      <a:pt x="17521" y="11420"/>
                      <a:pt x="16108" y="10826"/>
                      <a:pt x="14311" y="10454"/>
                    </a:cubicBezTo>
                    <a:lnTo>
                      <a:pt x="9130" y="9378"/>
                    </a:lnTo>
                    <a:cubicBezTo>
                      <a:pt x="7944" y="9120"/>
                      <a:pt x="7049" y="8717"/>
                      <a:pt x="6459" y="8174"/>
                    </a:cubicBezTo>
                    <a:cubicBezTo>
                      <a:pt x="5862" y="7631"/>
                      <a:pt x="5570" y="6985"/>
                      <a:pt x="5570" y="6235"/>
                    </a:cubicBezTo>
                    <a:cubicBezTo>
                      <a:pt x="5570" y="4973"/>
                      <a:pt x="6199" y="3981"/>
                      <a:pt x="7457" y="3267"/>
                    </a:cubicBezTo>
                    <a:cubicBezTo>
                      <a:pt x="8715" y="2549"/>
                      <a:pt x="10388" y="2192"/>
                      <a:pt x="12476" y="2192"/>
                    </a:cubicBezTo>
                    <a:cubicBezTo>
                      <a:pt x="14058" y="2192"/>
                      <a:pt x="15498" y="2383"/>
                      <a:pt x="16795" y="2771"/>
                    </a:cubicBezTo>
                    <a:cubicBezTo>
                      <a:pt x="18092" y="3159"/>
                      <a:pt x="19240" y="3769"/>
                      <a:pt x="20251" y="4601"/>
                    </a:cubicBezTo>
                    <a:lnTo>
                      <a:pt x="21600" y="2750"/>
                    </a:lnTo>
                    <a:cubicBezTo>
                      <a:pt x="20991" y="2208"/>
                      <a:pt x="20206" y="1727"/>
                      <a:pt x="19253" y="13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7" name="Freeform 355">
                <a:extLst>
                  <a:ext uri="{FF2B5EF4-FFF2-40B4-BE49-F238E27FC236}">
                    <a16:creationId xmlns:a16="http://schemas.microsoft.com/office/drawing/2014/main" id="{B5AA6381-DEA6-0792-53F9-C59CB594AE9C}"/>
                  </a:ext>
                </a:extLst>
              </p:cNvPr>
              <p:cNvSpPr/>
              <p:nvPr/>
            </p:nvSpPr>
            <p:spPr>
              <a:xfrm>
                <a:off x="1465635" y="67507"/>
                <a:ext cx="152192" cy="1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18198" y="1228"/>
                    </a:moveTo>
                    <a:cubicBezTo>
                      <a:pt x="16810" y="408"/>
                      <a:pt x="14901" y="0"/>
                      <a:pt x="12471" y="0"/>
                    </a:cubicBezTo>
                    <a:cubicBezTo>
                      <a:pt x="11272" y="0"/>
                      <a:pt x="10062" y="102"/>
                      <a:pt x="8841" y="296"/>
                    </a:cubicBezTo>
                    <a:cubicBezTo>
                      <a:pt x="7625" y="494"/>
                      <a:pt x="6482" y="775"/>
                      <a:pt x="5422" y="1147"/>
                    </a:cubicBezTo>
                    <a:cubicBezTo>
                      <a:pt x="4357" y="1514"/>
                      <a:pt x="3441" y="1952"/>
                      <a:pt x="2675" y="2462"/>
                    </a:cubicBezTo>
                    <a:lnTo>
                      <a:pt x="3968" y="6111"/>
                    </a:lnTo>
                    <a:cubicBezTo>
                      <a:pt x="5228" y="5377"/>
                      <a:pt x="6499" y="4837"/>
                      <a:pt x="7781" y="4500"/>
                    </a:cubicBezTo>
                    <a:cubicBezTo>
                      <a:pt x="9057" y="4159"/>
                      <a:pt x="10373" y="3991"/>
                      <a:pt x="11732" y="3991"/>
                    </a:cubicBezTo>
                    <a:cubicBezTo>
                      <a:pt x="13458" y="3991"/>
                      <a:pt x="14668" y="4342"/>
                      <a:pt x="15356" y="5051"/>
                    </a:cubicBezTo>
                    <a:cubicBezTo>
                      <a:pt x="16050" y="5759"/>
                      <a:pt x="16272" y="6779"/>
                      <a:pt x="16028" y="8104"/>
                    </a:cubicBezTo>
                    <a:lnTo>
                      <a:pt x="15895" y="8868"/>
                    </a:lnTo>
                    <a:lnTo>
                      <a:pt x="12704" y="8868"/>
                    </a:lnTo>
                    <a:cubicBezTo>
                      <a:pt x="9779" y="8868"/>
                      <a:pt x="7376" y="9098"/>
                      <a:pt x="5494" y="9546"/>
                    </a:cubicBezTo>
                    <a:cubicBezTo>
                      <a:pt x="3613" y="10000"/>
                      <a:pt x="2231" y="10683"/>
                      <a:pt x="1338" y="11605"/>
                    </a:cubicBezTo>
                    <a:cubicBezTo>
                      <a:pt x="444" y="12523"/>
                      <a:pt x="0" y="13720"/>
                      <a:pt x="0" y="15188"/>
                    </a:cubicBezTo>
                    <a:cubicBezTo>
                      <a:pt x="0" y="16376"/>
                      <a:pt x="344" y="17451"/>
                      <a:pt x="1038" y="18415"/>
                    </a:cubicBezTo>
                    <a:cubicBezTo>
                      <a:pt x="1732" y="19378"/>
                      <a:pt x="2647" y="20147"/>
                      <a:pt x="3785" y="20728"/>
                    </a:cubicBezTo>
                    <a:cubicBezTo>
                      <a:pt x="4923" y="21310"/>
                      <a:pt x="6188" y="21600"/>
                      <a:pt x="7576" y="21600"/>
                    </a:cubicBezTo>
                    <a:cubicBezTo>
                      <a:pt x="8624" y="21600"/>
                      <a:pt x="9635" y="21432"/>
                      <a:pt x="10600" y="21090"/>
                    </a:cubicBezTo>
                    <a:cubicBezTo>
                      <a:pt x="11571" y="20749"/>
                      <a:pt x="12448" y="20219"/>
                      <a:pt x="13231" y="19500"/>
                    </a:cubicBezTo>
                    <a:cubicBezTo>
                      <a:pt x="13664" y="19103"/>
                      <a:pt x="14041" y="18639"/>
                      <a:pt x="14369" y="18119"/>
                    </a:cubicBezTo>
                    <a:lnTo>
                      <a:pt x="13858" y="21172"/>
                    </a:lnTo>
                    <a:lnTo>
                      <a:pt x="19264" y="21172"/>
                    </a:lnTo>
                    <a:lnTo>
                      <a:pt x="21295" y="9419"/>
                    </a:lnTo>
                    <a:cubicBezTo>
                      <a:pt x="21600" y="7609"/>
                      <a:pt x="21511" y="5999"/>
                      <a:pt x="21017" y="4582"/>
                    </a:cubicBezTo>
                    <a:cubicBezTo>
                      <a:pt x="20523" y="3170"/>
                      <a:pt x="19585" y="2049"/>
                      <a:pt x="18198" y="1228"/>
                    </a:cubicBezTo>
                    <a:close/>
                    <a:moveTo>
                      <a:pt x="14085" y="15713"/>
                    </a:moveTo>
                    <a:cubicBezTo>
                      <a:pt x="13531" y="16437"/>
                      <a:pt x="12853" y="16988"/>
                      <a:pt x="12054" y="17370"/>
                    </a:cubicBezTo>
                    <a:cubicBezTo>
                      <a:pt x="11255" y="17752"/>
                      <a:pt x="10362" y="17941"/>
                      <a:pt x="9374" y="17941"/>
                    </a:cubicBezTo>
                    <a:cubicBezTo>
                      <a:pt x="8325" y="17941"/>
                      <a:pt x="7442" y="17670"/>
                      <a:pt x="6715" y="17135"/>
                    </a:cubicBezTo>
                    <a:cubicBezTo>
                      <a:pt x="5994" y="16600"/>
                      <a:pt x="5628" y="15836"/>
                      <a:pt x="5628" y="14842"/>
                    </a:cubicBezTo>
                    <a:cubicBezTo>
                      <a:pt x="5628" y="14077"/>
                      <a:pt x="5861" y="13486"/>
                      <a:pt x="6321" y="13058"/>
                    </a:cubicBezTo>
                    <a:cubicBezTo>
                      <a:pt x="6782" y="12630"/>
                      <a:pt x="7553" y="12334"/>
                      <a:pt x="8630" y="12166"/>
                    </a:cubicBezTo>
                    <a:cubicBezTo>
                      <a:pt x="9707" y="11998"/>
                      <a:pt x="11155" y="11911"/>
                      <a:pt x="12970" y="11911"/>
                    </a:cubicBezTo>
                    <a:lnTo>
                      <a:pt x="15356" y="11911"/>
                    </a:lnTo>
                    <a:lnTo>
                      <a:pt x="15140" y="13139"/>
                    </a:lnTo>
                    <a:cubicBezTo>
                      <a:pt x="14985" y="14128"/>
                      <a:pt x="14629" y="14984"/>
                      <a:pt x="14074" y="157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8" name="Freeform 356">
                <a:extLst>
                  <a:ext uri="{FF2B5EF4-FFF2-40B4-BE49-F238E27FC236}">
                    <a16:creationId xmlns:a16="http://schemas.microsoft.com/office/drawing/2014/main" id="{AD2D0DB5-95A4-523D-8E08-6DBAEC8D1C9A}"/>
                  </a:ext>
                </a:extLst>
              </p:cNvPr>
              <p:cNvSpPr/>
              <p:nvPr/>
            </p:nvSpPr>
            <p:spPr>
              <a:xfrm>
                <a:off x="1647020" y="70773"/>
                <a:ext cx="174856" cy="160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42" y="0"/>
                    </a:moveTo>
                    <a:lnTo>
                      <a:pt x="8460" y="15104"/>
                    </a:lnTo>
                    <a:lnTo>
                      <a:pt x="5136" y="0"/>
                    </a:lnTo>
                    <a:lnTo>
                      <a:pt x="0" y="0"/>
                    </a:lnTo>
                    <a:lnTo>
                      <a:pt x="5423" y="21600"/>
                    </a:lnTo>
                    <a:lnTo>
                      <a:pt x="9831" y="21600"/>
                    </a:lnTo>
                    <a:lnTo>
                      <a:pt x="21600" y="0"/>
                    </a:lnTo>
                    <a:lnTo>
                      <a:pt x="16342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29" name="Freeform 357">
                <a:extLst>
                  <a:ext uri="{FF2B5EF4-FFF2-40B4-BE49-F238E27FC236}">
                    <a16:creationId xmlns:a16="http://schemas.microsoft.com/office/drawing/2014/main" id="{CA99FB2C-B1C8-4AE5-DBD2-CFC7878D37D8}"/>
                  </a:ext>
                </a:extLst>
              </p:cNvPr>
              <p:cNvSpPr/>
              <p:nvPr/>
            </p:nvSpPr>
            <p:spPr>
              <a:xfrm>
                <a:off x="1817351" y="67507"/>
                <a:ext cx="152192" cy="1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18198" y="1228"/>
                    </a:moveTo>
                    <a:cubicBezTo>
                      <a:pt x="16811" y="408"/>
                      <a:pt x="14901" y="0"/>
                      <a:pt x="12471" y="0"/>
                    </a:cubicBezTo>
                    <a:cubicBezTo>
                      <a:pt x="11272" y="0"/>
                      <a:pt x="10062" y="102"/>
                      <a:pt x="8841" y="296"/>
                    </a:cubicBezTo>
                    <a:cubicBezTo>
                      <a:pt x="7625" y="494"/>
                      <a:pt x="6482" y="775"/>
                      <a:pt x="5422" y="1147"/>
                    </a:cubicBezTo>
                    <a:cubicBezTo>
                      <a:pt x="4357" y="1514"/>
                      <a:pt x="3441" y="1952"/>
                      <a:pt x="2675" y="2462"/>
                    </a:cubicBezTo>
                    <a:lnTo>
                      <a:pt x="3968" y="6111"/>
                    </a:lnTo>
                    <a:cubicBezTo>
                      <a:pt x="5228" y="5377"/>
                      <a:pt x="6499" y="4837"/>
                      <a:pt x="7781" y="4500"/>
                    </a:cubicBezTo>
                    <a:cubicBezTo>
                      <a:pt x="9057" y="4159"/>
                      <a:pt x="10373" y="3991"/>
                      <a:pt x="11732" y="3991"/>
                    </a:cubicBezTo>
                    <a:cubicBezTo>
                      <a:pt x="13458" y="3991"/>
                      <a:pt x="14668" y="4342"/>
                      <a:pt x="15356" y="5051"/>
                    </a:cubicBezTo>
                    <a:cubicBezTo>
                      <a:pt x="16050" y="5759"/>
                      <a:pt x="16272" y="6779"/>
                      <a:pt x="16028" y="8104"/>
                    </a:cubicBezTo>
                    <a:lnTo>
                      <a:pt x="15895" y="8868"/>
                    </a:lnTo>
                    <a:lnTo>
                      <a:pt x="12704" y="8868"/>
                    </a:lnTo>
                    <a:cubicBezTo>
                      <a:pt x="9779" y="8868"/>
                      <a:pt x="7376" y="9098"/>
                      <a:pt x="5494" y="9546"/>
                    </a:cubicBezTo>
                    <a:cubicBezTo>
                      <a:pt x="3613" y="10000"/>
                      <a:pt x="2231" y="10683"/>
                      <a:pt x="1338" y="11605"/>
                    </a:cubicBezTo>
                    <a:cubicBezTo>
                      <a:pt x="444" y="12523"/>
                      <a:pt x="0" y="13720"/>
                      <a:pt x="0" y="15188"/>
                    </a:cubicBezTo>
                    <a:cubicBezTo>
                      <a:pt x="0" y="16376"/>
                      <a:pt x="344" y="17451"/>
                      <a:pt x="1038" y="18415"/>
                    </a:cubicBezTo>
                    <a:cubicBezTo>
                      <a:pt x="1732" y="19378"/>
                      <a:pt x="2647" y="20147"/>
                      <a:pt x="3785" y="20728"/>
                    </a:cubicBezTo>
                    <a:cubicBezTo>
                      <a:pt x="4923" y="21310"/>
                      <a:pt x="6188" y="21600"/>
                      <a:pt x="7576" y="21600"/>
                    </a:cubicBezTo>
                    <a:cubicBezTo>
                      <a:pt x="8624" y="21600"/>
                      <a:pt x="9635" y="21432"/>
                      <a:pt x="10600" y="21090"/>
                    </a:cubicBezTo>
                    <a:cubicBezTo>
                      <a:pt x="11571" y="20749"/>
                      <a:pt x="12448" y="20219"/>
                      <a:pt x="13231" y="19500"/>
                    </a:cubicBezTo>
                    <a:cubicBezTo>
                      <a:pt x="13664" y="19103"/>
                      <a:pt x="14041" y="18639"/>
                      <a:pt x="14369" y="18119"/>
                    </a:cubicBezTo>
                    <a:lnTo>
                      <a:pt x="13858" y="21172"/>
                    </a:lnTo>
                    <a:lnTo>
                      <a:pt x="19264" y="21172"/>
                    </a:lnTo>
                    <a:lnTo>
                      <a:pt x="21295" y="9419"/>
                    </a:lnTo>
                    <a:cubicBezTo>
                      <a:pt x="21600" y="7609"/>
                      <a:pt x="21511" y="5999"/>
                      <a:pt x="21017" y="4582"/>
                    </a:cubicBezTo>
                    <a:cubicBezTo>
                      <a:pt x="20523" y="3170"/>
                      <a:pt x="19585" y="2049"/>
                      <a:pt x="18198" y="1228"/>
                    </a:cubicBezTo>
                    <a:close/>
                    <a:moveTo>
                      <a:pt x="14085" y="15713"/>
                    </a:moveTo>
                    <a:cubicBezTo>
                      <a:pt x="13531" y="16437"/>
                      <a:pt x="12853" y="16988"/>
                      <a:pt x="12054" y="17370"/>
                    </a:cubicBezTo>
                    <a:cubicBezTo>
                      <a:pt x="11255" y="17752"/>
                      <a:pt x="10362" y="17941"/>
                      <a:pt x="9374" y="17941"/>
                    </a:cubicBezTo>
                    <a:cubicBezTo>
                      <a:pt x="8325" y="17941"/>
                      <a:pt x="7442" y="17670"/>
                      <a:pt x="6715" y="17135"/>
                    </a:cubicBezTo>
                    <a:cubicBezTo>
                      <a:pt x="5994" y="16600"/>
                      <a:pt x="5628" y="15836"/>
                      <a:pt x="5628" y="14842"/>
                    </a:cubicBezTo>
                    <a:cubicBezTo>
                      <a:pt x="5628" y="14077"/>
                      <a:pt x="5861" y="13486"/>
                      <a:pt x="6321" y="13058"/>
                    </a:cubicBezTo>
                    <a:cubicBezTo>
                      <a:pt x="6782" y="12630"/>
                      <a:pt x="7553" y="12334"/>
                      <a:pt x="8630" y="12166"/>
                    </a:cubicBezTo>
                    <a:cubicBezTo>
                      <a:pt x="9707" y="11998"/>
                      <a:pt x="11155" y="11911"/>
                      <a:pt x="12970" y="11911"/>
                    </a:cubicBezTo>
                    <a:lnTo>
                      <a:pt x="15356" y="11911"/>
                    </a:lnTo>
                    <a:lnTo>
                      <a:pt x="15140" y="13139"/>
                    </a:lnTo>
                    <a:cubicBezTo>
                      <a:pt x="14985" y="14128"/>
                      <a:pt x="14629" y="14984"/>
                      <a:pt x="14074" y="157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0" name="Freeform 358">
                <a:extLst>
                  <a:ext uri="{FF2B5EF4-FFF2-40B4-BE49-F238E27FC236}">
                    <a16:creationId xmlns:a16="http://schemas.microsoft.com/office/drawing/2014/main" id="{39C81D43-0B5B-DA7B-E093-793EE8E8DBCB}"/>
                  </a:ext>
                </a:extLst>
              </p:cNvPr>
              <p:cNvSpPr/>
              <p:nvPr/>
            </p:nvSpPr>
            <p:spPr>
              <a:xfrm>
                <a:off x="1995393" y="67468"/>
                <a:ext cx="166601" cy="1634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600" extrusionOk="0">
                    <a:moveTo>
                      <a:pt x="18901" y="952"/>
                    </a:moveTo>
                    <a:cubicBezTo>
                      <a:pt x="17872" y="317"/>
                      <a:pt x="16598" y="0"/>
                      <a:pt x="15081" y="0"/>
                    </a:cubicBezTo>
                    <a:cubicBezTo>
                      <a:pt x="13306" y="0"/>
                      <a:pt x="11769" y="406"/>
                      <a:pt x="10455" y="1212"/>
                    </a:cubicBezTo>
                    <a:cubicBezTo>
                      <a:pt x="9420" y="1851"/>
                      <a:pt x="8573" y="2725"/>
                      <a:pt x="7914" y="3817"/>
                    </a:cubicBezTo>
                    <a:lnTo>
                      <a:pt x="8446" y="432"/>
                    </a:lnTo>
                    <a:lnTo>
                      <a:pt x="3292" y="432"/>
                    </a:lnTo>
                    <a:lnTo>
                      <a:pt x="0" y="21600"/>
                    </a:lnTo>
                    <a:lnTo>
                      <a:pt x="5281" y="21600"/>
                    </a:lnTo>
                    <a:lnTo>
                      <a:pt x="7056" y="10218"/>
                    </a:lnTo>
                    <a:cubicBezTo>
                      <a:pt x="7254" y="8975"/>
                      <a:pt x="7599" y="7919"/>
                      <a:pt x="8091" y="7035"/>
                    </a:cubicBezTo>
                    <a:cubicBezTo>
                      <a:pt x="8583" y="6157"/>
                      <a:pt x="9243" y="5470"/>
                      <a:pt x="10075" y="4981"/>
                    </a:cubicBezTo>
                    <a:cubicBezTo>
                      <a:pt x="10907" y="4493"/>
                      <a:pt x="11870" y="4243"/>
                      <a:pt x="12966" y="4243"/>
                    </a:cubicBezTo>
                    <a:cubicBezTo>
                      <a:pt x="13839" y="4243"/>
                      <a:pt x="14523" y="4425"/>
                      <a:pt x="15016" y="4784"/>
                    </a:cubicBezTo>
                    <a:cubicBezTo>
                      <a:pt x="15508" y="5143"/>
                      <a:pt x="15837" y="5673"/>
                      <a:pt x="16010" y="6365"/>
                    </a:cubicBezTo>
                    <a:cubicBezTo>
                      <a:pt x="16177" y="7056"/>
                      <a:pt x="16177" y="7935"/>
                      <a:pt x="16010" y="9006"/>
                    </a:cubicBezTo>
                    <a:lnTo>
                      <a:pt x="14067" y="21600"/>
                    </a:lnTo>
                    <a:lnTo>
                      <a:pt x="19348" y="21600"/>
                    </a:lnTo>
                    <a:lnTo>
                      <a:pt x="21291" y="8918"/>
                    </a:lnTo>
                    <a:cubicBezTo>
                      <a:pt x="21600" y="6869"/>
                      <a:pt x="21539" y="5189"/>
                      <a:pt x="21103" y="3874"/>
                    </a:cubicBezTo>
                    <a:cubicBezTo>
                      <a:pt x="20667" y="2564"/>
                      <a:pt x="19936" y="1586"/>
                      <a:pt x="18906" y="9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1" name="Freeform 359">
                <a:extLst>
                  <a:ext uri="{FF2B5EF4-FFF2-40B4-BE49-F238E27FC236}">
                    <a16:creationId xmlns:a16="http://schemas.microsoft.com/office/drawing/2014/main" id="{156755E0-A46F-05BB-1F09-521FB04564FD}"/>
                  </a:ext>
                </a:extLst>
              </p:cNvPr>
              <p:cNvSpPr/>
              <p:nvPr/>
            </p:nvSpPr>
            <p:spPr>
              <a:xfrm>
                <a:off x="2182088" y="70773"/>
                <a:ext cx="152276" cy="160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79" y="4150"/>
                    </a:moveTo>
                    <a:lnTo>
                      <a:pt x="14212" y="4150"/>
                    </a:lnTo>
                    <a:lnTo>
                      <a:pt x="603" y="18023"/>
                    </a:lnTo>
                    <a:lnTo>
                      <a:pt x="0" y="21600"/>
                    </a:lnTo>
                    <a:lnTo>
                      <a:pt x="18486" y="21600"/>
                    </a:lnTo>
                    <a:lnTo>
                      <a:pt x="19184" y="17450"/>
                    </a:lnTo>
                    <a:lnTo>
                      <a:pt x="7287" y="17450"/>
                    </a:lnTo>
                    <a:lnTo>
                      <a:pt x="20992" y="3529"/>
                    </a:lnTo>
                    <a:lnTo>
                      <a:pt x="21600" y="0"/>
                    </a:lnTo>
                    <a:lnTo>
                      <a:pt x="3577" y="0"/>
                    </a:lnTo>
                    <a:lnTo>
                      <a:pt x="2879" y="415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2" name="Freeform 360">
                <a:extLst>
                  <a:ext uri="{FF2B5EF4-FFF2-40B4-BE49-F238E27FC236}">
                    <a16:creationId xmlns:a16="http://schemas.microsoft.com/office/drawing/2014/main" id="{E73501BD-37D2-C378-BCB0-977E9DAFCA3A}"/>
                  </a:ext>
                </a:extLst>
              </p:cNvPr>
              <p:cNvSpPr/>
              <p:nvPr/>
            </p:nvSpPr>
            <p:spPr>
              <a:xfrm>
                <a:off x="2343214" y="67507"/>
                <a:ext cx="152192" cy="1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18198" y="1228"/>
                    </a:moveTo>
                    <a:cubicBezTo>
                      <a:pt x="16811" y="408"/>
                      <a:pt x="14901" y="0"/>
                      <a:pt x="12471" y="0"/>
                    </a:cubicBezTo>
                    <a:cubicBezTo>
                      <a:pt x="11272" y="0"/>
                      <a:pt x="10062" y="102"/>
                      <a:pt x="8841" y="296"/>
                    </a:cubicBezTo>
                    <a:cubicBezTo>
                      <a:pt x="7625" y="494"/>
                      <a:pt x="6482" y="775"/>
                      <a:pt x="5422" y="1147"/>
                    </a:cubicBezTo>
                    <a:cubicBezTo>
                      <a:pt x="4357" y="1514"/>
                      <a:pt x="3441" y="1952"/>
                      <a:pt x="2675" y="2462"/>
                    </a:cubicBezTo>
                    <a:lnTo>
                      <a:pt x="3968" y="6111"/>
                    </a:lnTo>
                    <a:cubicBezTo>
                      <a:pt x="5228" y="5377"/>
                      <a:pt x="6499" y="4837"/>
                      <a:pt x="7781" y="4500"/>
                    </a:cubicBezTo>
                    <a:cubicBezTo>
                      <a:pt x="9057" y="4159"/>
                      <a:pt x="10373" y="3991"/>
                      <a:pt x="11732" y="3991"/>
                    </a:cubicBezTo>
                    <a:cubicBezTo>
                      <a:pt x="13458" y="3991"/>
                      <a:pt x="14668" y="4342"/>
                      <a:pt x="15356" y="5051"/>
                    </a:cubicBezTo>
                    <a:cubicBezTo>
                      <a:pt x="16050" y="5759"/>
                      <a:pt x="16272" y="6779"/>
                      <a:pt x="16028" y="8104"/>
                    </a:cubicBezTo>
                    <a:lnTo>
                      <a:pt x="15895" y="8868"/>
                    </a:lnTo>
                    <a:lnTo>
                      <a:pt x="12704" y="8868"/>
                    </a:lnTo>
                    <a:cubicBezTo>
                      <a:pt x="9779" y="8868"/>
                      <a:pt x="7376" y="9098"/>
                      <a:pt x="5494" y="9546"/>
                    </a:cubicBezTo>
                    <a:cubicBezTo>
                      <a:pt x="3613" y="10000"/>
                      <a:pt x="2231" y="10683"/>
                      <a:pt x="1338" y="11605"/>
                    </a:cubicBezTo>
                    <a:cubicBezTo>
                      <a:pt x="444" y="12523"/>
                      <a:pt x="0" y="13720"/>
                      <a:pt x="0" y="15188"/>
                    </a:cubicBezTo>
                    <a:cubicBezTo>
                      <a:pt x="0" y="16376"/>
                      <a:pt x="344" y="17451"/>
                      <a:pt x="1038" y="18415"/>
                    </a:cubicBezTo>
                    <a:cubicBezTo>
                      <a:pt x="1732" y="19378"/>
                      <a:pt x="2647" y="20147"/>
                      <a:pt x="3785" y="20728"/>
                    </a:cubicBezTo>
                    <a:cubicBezTo>
                      <a:pt x="4923" y="21310"/>
                      <a:pt x="6188" y="21600"/>
                      <a:pt x="7576" y="21600"/>
                    </a:cubicBezTo>
                    <a:cubicBezTo>
                      <a:pt x="8624" y="21600"/>
                      <a:pt x="9635" y="21432"/>
                      <a:pt x="10600" y="21090"/>
                    </a:cubicBezTo>
                    <a:cubicBezTo>
                      <a:pt x="11571" y="20749"/>
                      <a:pt x="12448" y="20219"/>
                      <a:pt x="13231" y="19500"/>
                    </a:cubicBezTo>
                    <a:cubicBezTo>
                      <a:pt x="13664" y="19103"/>
                      <a:pt x="14041" y="18639"/>
                      <a:pt x="14369" y="18119"/>
                    </a:cubicBezTo>
                    <a:lnTo>
                      <a:pt x="13858" y="21172"/>
                    </a:lnTo>
                    <a:lnTo>
                      <a:pt x="19264" y="21172"/>
                    </a:lnTo>
                    <a:lnTo>
                      <a:pt x="21295" y="9419"/>
                    </a:lnTo>
                    <a:cubicBezTo>
                      <a:pt x="21600" y="7609"/>
                      <a:pt x="21511" y="5999"/>
                      <a:pt x="21017" y="4582"/>
                    </a:cubicBezTo>
                    <a:cubicBezTo>
                      <a:pt x="20523" y="3170"/>
                      <a:pt x="19585" y="2049"/>
                      <a:pt x="18198" y="1228"/>
                    </a:cubicBezTo>
                    <a:close/>
                    <a:moveTo>
                      <a:pt x="14085" y="15713"/>
                    </a:moveTo>
                    <a:cubicBezTo>
                      <a:pt x="13531" y="16437"/>
                      <a:pt x="12853" y="16988"/>
                      <a:pt x="12054" y="17370"/>
                    </a:cubicBezTo>
                    <a:cubicBezTo>
                      <a:pt x="11255" y="17752"/>
                      <a:pt x="10362" y="17941"/>
                      <a:pt x="9374" y="17941"/>
                    </a:cubicBezTo>
                    <a:cubicBezTo>
                      <a:pt x="8325" y="17941"/>
                      <a:pt x="7442" y="17670"/>
                      <a:pt x="6715" y="17135"/>
                    </a:cubicBezTo>
                    <a:cubicBezTo>
                      <a:pt x="5994" y="16600"/>
                      <a:pt x="5628" y="15836"/>
                      <a:pt x="5628" y="14842"/>
                    </a:cubicBezTo>
                    <a:cubicBezTo>
                      <a:pt x="5628" y="14077"/>
                      <a:pt x="5861" y="13486"/>
                      <a:pt x="6321" y="13058"/>
                    </a:cubicBezTo>
                    <a:cubicBezTo>
                      <a:pt x="6782" y="12630"/>
                      <a:pt x="7553" y="12334"/>
                      <a:pt x="8630" y="12166"/>
                    </a:cubicBezTo>
                    <a:cubicBezTo>
                      <a:pt x="9707" y="11998"/>
                      <a:pt x="11155" y="11911"/>
                      <a:pt x="12970" y="11911"/>
                    </a:cubicBezTo>
                    <a:lnTo>
                      <a:pt x="15356" y="11911"/>
                    </a:lnTo>
                    <a:lnTo>
                      <a:pt x="15140" y="13139"/>
                    </a:lnTo>
                    <a:cubicBezTo>
                      <a:pt x="14985" y="14128"/>
                      <a:pt x="14629" y="14984"/>
                      <a:pt x="14074" y="157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3" name="Freeform 361">
                <a:extLst>
                  <a:ext uri="{FF2B5EF4-FFF2-40B4-BE49-F238E27FC236}">
                    <a16:creationId xmlns:a16="http://schemas.microsoft.com/office/drawing/2014/main" id="{49DE6B6A-859B-CFCE-74BE-9EFD41A50518}"/>
                  </a:ext>
                </a:extLst>
              </p:cNvPr>
              <p:cNvSpPr/>
              <p:nvPr/>
            </p:nvSpPr>
            <p:spPr>
              <a:xfrm>
                <a:off x="2521295" y="67468"/>
                <a:ext cx="166601" cy="1634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600" extrusionOk="0">
                    <a:moveTo>
                      <a:pt x="18901" y="952"/>
                    </a:moveTo>
                    <a:cubicBezTo>
                      <a:pt x="17871" y="317"/>
                      <a:pt x="16598" y="0"/>
                      <a:pt x="15081" y="0"/>
                    </a:cubicBezTo>
                    <a:cubicBezTo>
                      <a:pt x="13306" y="0"/>
                      <a:pt x="11769" y="406"/>
                      <a:pt x="10455" y="1212"/>
                    </a:cubicBezTo>
                    <a:cubicBezTo>
                      <a:pt x="9420" y="1851"/>
                      <a:pt x="8573" y="2725"/>
                      <a:pt x="7914" y="3817"/>
                    </a:cubicBezTo>
                    <a:lnTo>
                      <a:pt x="8446" y="432"/>
                    </a:lnTo>
                    <a:lnTo>
                      <a:pt x="3292" y="432"/>
                    </a:lnTo>
                    <a:lnTo>
                      <a:pt x="0" y="21600"/>
                    </a:lnTo>
                    <a:lnTo>
                      <a:pt x="5281" y="21600"/>
                    </a:lnTo>
                    <a:lnTo>
                      <a:pt x="7056" y="10218"/>
                    </a:lnTo>
                    <a:cubicBezTo>
                      <a:pt x="7254" y="8975"/>
                      <a:pt x="7599" y="7919"/>
                      <a:pt x="8091" y="7035"/>
                    </a:cubicBezTo>
                    <a:cubicBezTo>
                      <a:pt x="8583" y="6157"/>
                      <a:pt x="9243" y="5470"/>
                      <a:pt x="10075" y="4981"/>
                    </a:cubicBezTo>
                    <a:cubicBezTo>
                      <a:pt x="10907" y="4493"/>
                      <a:pt x="11870" y="4243"/>
                      <a:pt x="12966" y="4243"/>
                    </a:cubicBezTo>
                    <a:cubicBezTo>
                      <a:pt x="13839" y="4243"/>
                      <a:pt x="14524" y="4425"/>
                      <a:pt x="15016" y="4784"/>
                    </a:cubicBezTo>
                    <a:cubicBezTo>
                      <a:pt x="15508" y="5143"/>
                      <a:pt x="15837" y="5673"/>
                      <a:pt x="16010" y="6365"/>
                    </a:cubicBezTo>
                    <a:cubicBezTo>
                      <a:pt x="16177" y="7056"/>
                      <a:pt x="16177" y="7935"/>
                      <a:pt x="16010" y="9006"/>
                    </a:cubicBezTo>
                    <a:lnTo>
                      <a:pt x="14067" y="21600"/>
                    </a:lnTo>
                    <a:lnTo>
                      <a:pt x="19348" y="21600"/>
                    </a:lnTo>
                    <a:lnTo>
                      <a:pt x="21291" y="8918"/>
                    </a:lnTo>
                    <a:cubicBezTo>
                      <a:pt x="21600" y="6869"/>
                      <a:pt x="21539" y="5189"/>
                      <a:pt x="21103" y="3874"/>
                    </a:cubicBezTo>
                    <a:cubicBezTo>
                      <a:pt x="20667" y="2564"/>
                      <a:pt x="19936" y="1586"/>
                      <a:pt x="18906" y="9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4" name="Freeform 362">
                <a:extLst>
                  <a:ext uri="{FF2B5EF4-FFF2-40B4-BE49-F238E27FC236}">
                    <a16:creationId xmlns:a16="http://schemas.microsoft.com/office/drawing/2014/main" id="{86F7413B-5A3E-22FD-9E3F-27D9E3543C9D}"/>
                  </a:ext>
                </a:extLst>
              </p:cNvPr>
              <p:cNvSpPr/>
              <p:nvPr/>
            </p:nvSpPr>
            <p:spPr>
              <a:xfrm>
                <a:off x="2716173" y="0"/>
                <a:ext cx="187287" cy="234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03" y="9047"/>
                    </a:moveTo>
                    <a:cubicBezTo>
                      <a:pt x="14654" y="8183"/>
                      <a:pt x="13955" y="7512"/>
                      <a:pt x="13007" y="7040"/>
                    </a:cubicBezTo>
                    <a:cubicBezTo>
                      <a:pt x="11914" y="6496"/>
                      <a:pt x="10657" y="6224"/>
                      <a:pt x="9251" y="6224"/>
                    </a:cubicBezTo>
                    <a:cubicBezTo>
                      <a:pt x="7336" y="6224"/>
                      <a:pt x="5689" y="6623"/>
                      <a:pt x="4306" y="7418"/>
                    </a:cubicBezTo>
                    <a:cubicBezTo>
                      <a:pt x="2922" y="8213"/>
                      <a:pt x="1856" y="9290"/>
                      <a:pt x="1116" y="10651"/>
                    </a:cubicBezTo>
                    <a:cubicBezTo>
                      <a:pt x="372" y="12012"/>
                      <a:pt x="0" y="13536"/>
                      <a:pt x="0" y="15227"/>
                    </a:cubicBezTo>
                    <a:cubicBezTo>
                      <a:pt x="0" y="16516"/>
                      <a:pt x="290" y="17641"/>
                      <a:pt x="867" y="18595"/>
                    </a:cubicBezTo>
                    <a:cubicBezTo>
                      <a:pt x="1447" y="19553"/>
                      <a:pt x="2259" y="20294"/>
                      <a:pt x="3303" y="20816"/>
                    </a:cubicBezTo>
                    <a:cubicBezTo>
                      <a:pt x="4346" y="21339"/>
                      <a:pt x="5562" y="21600"/>
                      <a:pt x="6946" y="21600"/>
                    </a:cubicBezTo>
                    <a:cubicBezTo>
                      <a:pt x="7926" y="21600"/>
                      <a:pt x="8833" y="21473"/>
                      <a:pt x="9663" y="21223"/>
                    </a:cubicBezTo>
                    <a:cubicBezTo>
                      <a:pt x="10494" y="20972"/>
                      <a:pt x="11238" y="20613"/>
                      <a:pt x="11891" y="20148"/>
                    </a:cubicBezTo>
                    <a:cubicBezTo>
                      <a:pt x="12408" y="19785"/>
                      <a:pt x="12857" y="19368"/>
                      <a:pt x="13248" y="18904"/>
                    </a:cubicBezTo>
                    <a:lnTo>
                      <a:pt x="12762" y="21299"/>
                    </a:lnTo>
                    <a:lnTo>
                      <a:pt x="17372" y="21299"/>
                    </a:lnTo>
                    <a:lnTo>
                      <a:pt x="21600" y="0"/>
                    </a:lnTo>
                    <a:lnTo>
                      <a:pt x="16877" y="0"/>
                    </a:lnTo>
                    <a:lnTo>
                      <a:pt x="15103" y="9044"/>
                    </a:lnTo>
                    <a:close/>
                    <a:moveTo>
                      <a:pt x="13556" y="15801"/>
                    </a:moveTo>
                    <a:cubicBezTo>
                      <a:pt x="13130" y="16708"/>
                      <a:pt x="12517" y="17423"/>
                      <a:pt x="11723" y="17946"/>
                    </a:cubicBezTo>
                    <a:cubicBezTo>
                      <a:pt x="10929" y="18468"/>
                      <a:pt x="9954" y="18733"/>
                      <a:pt x="8797" y="18733"/>
                    </a:cubicBezTo>
                    <a:cubicBezTo>
                      <a:pt x="7536" y="18733"/>
                      <a:pt x="6551" y="18417"/>
                      <a:pt x="5830" y="17782"/>
                    </a:cubicBezTo>
                    <a:cubicBezTo>
                      <a:pt x="5113" y="17147"/>
                      <a:pt x="4755" y="16236"/>
                      <a:pt x="4755" y="15050"/>
                    </a:cubicBezTo>
                    <a:cubicBezTo>
                      <a:pt x="4755" y="13863"/>
                      <a:pt x="4968" y="12908"/>
                      <a:pt x="5399" y="12012"/>
                    </a:cubicBezTo>
                    <a:cubicBezTo>
                      <a:pt x="5825" y="11116"/>
                      <a:pt x="6442" y="10408"/>
                      <a:pt x="7250" y="9882"/>
                    </a:cubicBezTo>
                    <a:cubicBezTo>
                      <a:pt x="8057" y="9359"/>
                      <a:pt x="9024" y="9098"/>
                      <a:pt x="10158" y="9098"/>
                    </a:cubicBezTo>
                    <a:cubicBezTo>
                      <a:pt x="11415" y="9098"/>
                      <a:pt x="12404" y="9414"/>
                      <a:pt x="13125" y="10049"/>
                    </a:cubicBezTo>
                    <a:cubicBezTo>
                      <a:pt x="13842" y="10684"/>
                      <a:pt x="14200" y="11595"/>
                      <a:pt x="14200" y="12781"/>
                    </a:cubicBezTo>
                    <a:cubicBezTo>
                      <a:pt x="14200" y="13888"/>
                      <a:pt x="13987" y="14897"/>
                      <a:pt x="13556" y="15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5" name="Freeform 363">
                <a:extLst>
                  <a:ext uri="{FF2B5EF4-FFF2-40B4-BE49-F238E27FC236}">
                    <a16:creationId xmlns:a16="http://schemas.microsoft.com/office/drawing/2014/main" id="{37D2DD5C-4F79-7D5F-71B9-A419BAC406C7}"/>
                  </a:ext>
                </a:extLst>
              </p:cNvPr>
              <p:cNvSpPr/>
              <p:nvPr/>
            </p:nvSpPr>
            <p:spPr>
              <a:xfrm>
                <a:off x="2912978" y="67468"/>
                <a:ext cx="164392" cy="166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5" y="1147"/>
                    </a:moveTo>
                    <a:cubicBezTo>
                      <a:pt x="15537" y="382"/>
                      <a:pt x="13769" y="0"/>
                      <a:pt x="11702" y="0"/>
                    </a:cubicBezTo>
                    <a:cubicBezTo>
                      <a:pt x="10069" y="0"/>
                      <a:pt x="8544" y="285"/>
                      <a:pt x="7143" y="851"/>
                    </a:cubicBezTo>
                    <a:cubicBezTo>
                      <a:pt x="5737" y="1417"/>
                      <a:pt x="4497" y="2237"/>
                      <a:pt x="3422" y="3312"/>
                    </a:cubicBezTo>
                    <a:cubicBezTo>
                      <a:pt x="2347" y="4387"/>
                      <a:pt x="1509" y="5671"/>
                      <a:pt x="904" y="7175"/>
                    </a:cubicBezTo>
                    <a:cubicBezTo>
                      <a:pt x="300" y="8678"/>
                      <a:pt x="0" y="10354"/>
                      <a:pt x="0" y="12224"/>
                    </a:cubicBezTo>
                    <a:cubicBezTo>
                      <a:pt x="0" y="14094"/>
                      <a:pt x="393" y="15776"/>
                      <a:pt x="1184" y="17187"/>
                    </a:cubicBezTo>
                    <a:cubicBezTo>
                      <a:pt x="1974" y="18604"/>
                      <a:pt x="3106" y="19689"/>
                      <a:pt x="4585" y="20454"/>
                    </a:cubicBezTo>
                    <a:cubicBezTo>
                      <a:pt x="6063" y="21218"/>
                      <a:pt x="7836" y="21600"/>
                      <a:pt x="9898" y="21600"/>
                    </a:cubicBezTo>
                    <a:cubicBezTo>
                      <a:pt x="11531" y="21600"/>
                      <a:pt x="13051" y="21320"/>
                      <a:pt x="14457" y="20754"/>
                    </a:cubicBezTo>
                    <a:cubicBezTo>
                      <a:pt x="15863" y="20189"/>
                      <a:pt x="17103" y="19368"/>
                      <a:pt x="18178" y="18293"/>
                    </a:cubicBezTo>
                    <a:cubicBezTo>
                      <a:pt x="19253" y="17218"/>
                      <a:pt x="20091" y="15934"/>
                      <a:pt x="20696" y="14431"/>
                    </a:cubicBezTo>
                    <a:cubicBezTo>
                      <a:pt x="21300" y="12932"/>
                      <a:pt x="21600" y="11251"/>
                      <a:pt x="21600" y="9381"/>
                    </a:cubicBezTo>
                    <a:cubicBezTo>
                      <a:pt x="21600" y="7511"/>
                      <a:pt x="21207" y="5799"/>
                      <a:pt x="20416" y="4397"/>
                    </a:cubicBezTo>
                    <a:cubicBezTo>
                      <a:pt x="19626" y="2996"/>
                      <a:pt x="18494" y="1916"/>
                      <a:pt x="17015" y="1152"/>
                    </a:cubicBezTo>
                    <a:close/>
                    <a:moveTo>
                      <a:pt x="15444" y="13447"/>
                    </a:moveTo>
                    <a:cubicBezTo>
                      <a:pt x="14958" y="14721"/>
                      <a:pt x="14260" y="15725"/>
                      <a:pt x="13356" y="16459"/>
                    </a:cubicBezTo>
                    <a:cubicBezTo>
                      <a:pt x="12451" y="17192"/>
                      <a:pt x="11340" y="17564"/>
                      <a:pt x="10022" y="17564"/>
                    </a:cubicBezTo>
                    <a:cubicBezTo>
                      <a:pt x="8585" y="17564"/>
                      <a:pt x="7464" y="17121"/>
                      <a:pt x="6642" y="16229"/>
                    </a:cubicBezTo>
                    <a:cubicBezTo>
                      <a:pt x="5825" y="15338"/>
                      <a:pt x="5417" y="14059"/>
                      <a:pt x="5417" y="12392"/>
                    </a:cubicBezTo>
                    <a:cubicBezTo>
                      <a:pt x="5417" y="10726"/>
                      <a:pt x="5660" y="9386"/>
                      <a:pt x="6151" y="8127"/>
                    </a:cubicBezTo>
                    <a:cubicBezTo>
                      <a:pt x="6637" y="6869"/>
                      <a:pt x="7340" y="5875"/>
                      <a:pt x="8260" y="5136"/>
                    </a:cubicBezTo>
                    <a:cubicBezTo>
                      <a:pt x="9180" y="4403"/>
                      <a:pt x="10281" y="4036"/>
                      <a:pt x="11573" y="4036"/>
                    </a:cubicBezTo>
                    <a:cubicBezTo>
                      <a:pt x="13004" y="4036"/>
                      <a:pt x="14131" y="4479"/>
                      <a:pt x="14953" y="5371"/>
                    </a:cubicBezTo>
                    <a:cubicBezTo>
                      <a:pt x="15770" y="6262"/>
                      <a:pt x="16178" y="7541"/>
                      <a:pt x="16178" y="9208"/>
                    </a:cubicBezTo>
                    <a:cubicBezTo>
                      <a:pt x="16178" y="10762"/>
                      <a:pt x="15935" y="12178"/>
                      <a:pt x="15444" y="134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sp>
            <p:nvSpPr>
              <p:cNvPr id="36" name="Freeform 351">
                <a:extLst>
                  <a:ext uri="{FF2B5EF4-FFF2-40B4-BE49-F238E27FC236}">
                    <a16:creationId xmlns:a16="http://schemas.microsoft.com/office/drawing/2014/main" id="{B642736D-6C83-065E-9C75-6BA7C6093FCA}"/>
                  </a:ext>
                </a:extLst>
              </p:cNvPr>
              <p:cNvSpPr/>
              <p:nvPr/>
            </p:nvSpPr>
            <p:spPr>
              <a:xfrm>
                <a:off x="730496" y="4917"/>
                <a:ext cx="30803" cy="252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841" y="21600"/>
                    </a:lnTo>
                    <a:lnTo>
                      <a:pt x="21600" y="0"/>
                    </a:lnTo>
                    <a:lnTo>
                      <a:pt x="2979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377"/>
                <a:endParaRPr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</p:grpSp>
        <p:sp>
          <p:nvSpPr>
            <p:cNvPr id="14" name="Freeform 301">
              <a:extLst>
                <a:ext uri="{FF2B5EF4-FFF2-40B4-BE49-F238E27FC236}">
                  <a16:creationId xmlns:a16="http://schemas.microsoft.com/office/drawing/2014/main" id="{AA9ABBDA-D1A1-874E-D09E-64F65B2FA735}"/>
                </a:ext>
              </a:extLst>
            </p:cNvPr>
            <p:cNvSpPr/>
            <p:nvPr/>
          </p:nvSpPr>
          <p:spPr>
            <a:xfrm>
              <a:off x="3790978" y="2750750"/>
              <a:ext cx="401283" cy="152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3701"/>
                  </a:lnTo>
                  <a:cubicBezTo>
                    <a:pt x="8072" y="2825"/>
                    <a:pt x="15383" y="1563"/>
                    <a:pt x="21600" y="0"/>
                  </a:cubicBezTo>
                  <a:close/>
                </a:path>
              </a:pathLst>
            </a:cu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5" name="Freeform 302">
              <a:extLst>
                <a:ext uri="{FF2B5EF4-FFF2-40B4-BE49-F238E27FC236}">
                  <a16:creationId xmlns:a16="http://schemas.microsoft.com/office/drawing/2014/main" id="{B441E181-A83C-78DD-30A0-983AD88BA9DB}"/>
                </a:ext>
              </a:extLst>
            </p:cNvPr>
            <p:cNvSpPr/>
            <p:nvPr/>
          </p:nvSpPr>
          <p:spPr>
            <a:xfrm>
              <a:off x="4190285" y="1812921"/>
              <a:ext cx="403296" cy="2462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41" y="990"/>
                  </a:moveTo>
                  <a:lnTo>
                    <a:pt x="21339" y="990"/>
                  </a:lnTo>
                  <a:cubicBezTo>
                    <a:pt x="20605" y="2410"/>
                    <a:pt x="18265" y="3755"/>
                    <a:pt x="14616" y="4976"/>
                  </a:cubicBezTo>
                  <a:cubicBezTo>
                    <a:pt x="10958" y="6200"/>
                    <a:pt x="5985" y="7300"/>
                    <a:pt x="0" y="8225"/>
                  </a:cubicBezTo>
                  <a:lnTo>
                    <a:pt x="108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167"/>
                    <a:pt x="21578" y="332"/>
                    <a:pt x="21534" y="498"/>
                  </a:cubicBezTo>
                  <a:cubicBezTo>
                    <a:pt x="21491" y="662"/>
                    <a:pt x="21427" y="826"/>
                    <a:pt x="21341" y="990"/>
                  </a:cubicBezTo>
                  <a:close/>
                </a:path>
              </a:pathLst>
            </a:cu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6" name="Freeform 303">
              <a:extLst>
                <a:ext uri="{FF2B5EF4-FFF2-40B4-BE49-F238E27FC236}">
                  <a16:creationId xmlns:a16="http://schemas.microsoft.com/office/drawing/2014/main" id="{B23E17F9-689F-F80B-66AE-6C4E9EA14D75}"/>
                </a:ext>
              </a:extLst>
            </p:cNvPr>
            <p:cNvSpPr/>
            <p:nvPr/>
          </p:nvSpPr>
          <p:spPr>
            <a:xfrm>
              <a:off x="3101274" y="1630579"/>
              <a:ext cx="1478264" cy="1024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7" extrusionOk="0">
                  <a:moveTo>
                    <a:pt x="21600" y="0"/>
                  </a:moveTo>
                  <a:cubicBezTo>
                    <a:pt x="20978" y="3992"/>
                    <a:pt x="19795" y="7426"/>
                    <a:pt x="18412" y="10219"/>
                  </a:cubicBezTo>
                  <a:cubicBezTo>
                    <a:pt x="17004" y="13064"/>
                    <a:pt x="15376" y="15244"/>
                    <a:pt x="13896" y="16598"/>
                  </a:cubicBezTo>
                  <a:cubicBezTo>
                    <a:pt x="11920" y="18405"/>
                    <a:pt x="9881" y="19750"/>
                    <a:pt x="7703" y="20549"/>
                  </a:cubicBezTo>
                  <a:cubicBezTo>
                    <a:pt x="5524" y="21349"/>
                    <a:pt x="3200" y="21600"/>
                    <a:pt x="612" y="21168"/>
                  </a:cubicBezTo>
                  <a:lnTo>
                    <a:pt x="0" y="15812"/>
                  </a:lnTo>
                  <a:cubicBezTo>
                    <a:pt x="347" y="15713"/>
                    <a:pt x="689" y="15594"/>
                    <a:pt x="1026" y="15457"/>
                  </a:cubicBezTo>
                  <a:cubicBezTo>
                    <a:pt x="1361" y="15320"/>
                    <a:pt x="1692" y="15163"/>
                    <a:pt x="2019" y="14988"/>
                  </a:cubicBezTo>
                  <a:lnTo>
                    <a:pt x="2021" y="14987"/>
                  </a:lnTo>
                  <a:cubicBezTo>
                    <a:pt x="6323" y="12680"/>
                    <a:pt x="9543" y="7218"/>
                    <a:pt x="10303" y="576"/>
                  </a:cubicBezTo>
                  <a:cubicBezTo>
                    <a:pt x="10325" y="385"/>
                    <a:pt x="10345" y="192"/>
                    <a:pt x="10363" y="0"/>
                  </a:cubicBezTo>
                  <a:lnTo>
                    <a:pt x="216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7" name="Freeform 304">
              <a:extLst>
                <a:ext uri="{FF2B5EF4-FFF2-40B4-BE49-F238E27FC236}">
                  <a16:creationId xmlns:a16="http://schemas.microsoft.com/office/drawing/2014/main" id="{3E783AFB-25F1-C5EA-692C-779D5B500CEA}"/>
                </a:ext>
              </a:extLst>
            </p:cNvPr>
            <p:cNvSpPr/>
            <p:nvPr/>
          </p:nvSpPr>
          <p:spPr>
            <a:xfrm>
              <a:off x="3143168" y="1630540"/>
              <a:ext cx="1436329" cy="1250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extrusionOk="0">
                  <a:moveTo>
                    <a:pt x="20837" y="3010"/>
                  </a:moveTo>
                  <a:cubicBezTo>
                    <a:pt x="18028" y="11775"/>
                    <a:pt x="10941" y="17311"/>
                    <a:pt x="3285" y="17651"/>
                  </a:cubicBezTo>
                  <a:cubicBezTo>
                    <a:pt x="2447" y="17688"/>
                    <a:pt x="1601" y="17664"/>
                    <a:pt x="753" y="17573"/>
                  </a:cubicBezTo>
                  <a:cubicBezTo>
                    <a:pt x="502" y="17545"/>
                    <a:pt x="251" y="17514"/>
                    <a:pt x="0" y="17475"/>
                  </a:cubicBezTo>
                  <a:lnTo>
                    <a:pt x="578" y="21501"/>
                  </a:lnTo>
                  <a:cubicBezTo>
                    <a:pt x="1650" y="21600"/>
                    <a:pt x="2714" y="21596"/>
                    <a:pt x="3760" y="21495"/>
                  </a:cubicBezTo>
                  <a:cubicBezTo>
                    <a:pt x="4608" y="21413"/>
                    <a:pt x="5445" y="21268"/>
                    <a:pt x="6265" y="21062"/>
                  </a:cubicBezTo>
                  <a:cubicBezTo>
                    <a:pt x="13750" y="19187"/>
                    <a:pt x="19881" y="12311"/>
                    <a:pt x="21308" y="3117"/>
                  </a:cubicBezTo>
                  <a:cubicBezTo>
                    <a:pt x="21470" y="2072"/>
                    <a:pt x="21567" y="1031"/>
                    <a:pt x="21600" y="0"/>
                  </a:cubicBezTo>
                  <a:cubicBezTo>
                    <a:pt x="21410" y="1009"/>
                    <a:pt x="21156" y="2014"/>
                    <a:pt x="20836" y="3010"/>
                  </a:cubicBezTo>
                  <a:close/>
                </a:path>
              </a:pathLst>
            </a:cu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8" name="Freeform 305">
              <a:extLst>
                <a:ext uri="{FF2B5EF4-FFF2-40B4-BE49-F238E27FC236}">
                  <a16:creationId xmlns:a16="http://schemas.microsoft.com/office/drawing/2014/main" id="{B884DF57-18C1-D2A8-A175-1954EDA42DD5}"/>
                </a:ext>
              </a:extLst>
            </p:cNvPr>
            <p:cNvSpPr/>
            <p:nvPr/>
          </p:nvSpPr>
          <p:spPr>
            <a:xfrm>
              <a:off x="3185980" y="1631681"/>
              <a:ext cx="1406359" cy="1477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9" h="21600" extrusionOk="0">
                  <a:moveTo>
                    <a:pt x="21149" y="0"/>
                  </a:moveTo>
                  <a:cubicBezTo>
                    <a:pt x="21010" y="2722"/>
                    <a:pt x="20273" y="5529"/>
                    <a:pt x="18944" y="8060"/>
                  </a:cubicBezTo>
                  <a:cubicBezTo>
                    <a:pt x="17645" y="10533"/>
                    <a:pt x="15785" y="12737"/>
                    <a:pt x="13391" y="14351"/>
                  </a:cubicBezTo>
                  <a:cubicBezTo>
                    <a:pt x="8982" y="17326"/>
                    <a:pt x="5568" y="18405"/>
                    <a:pt x="0" y="18291"/>
                  </a:cubicBezTo>
                  <a:cubicBezTo>
                    <a:pt x="20" y="18314"/>
                    <a:pt x="82" y="18770"/>
                    <a:pt x="163" y="19337"/>
                  </a:cubicBezTo>
                  <a:cubicBezTo>
                    <a:pt x="269" y="20078"/>
                    <a:pt x="402" y="20966"/>
                    <a:pt x="503" y="21568"/>
                  </a:cubicBezTo>
                  <a:cubicBezTo>
                    <a:pt x="885" y="21589"/>
                    <a:pt x="1271" y="21600"/>
                    <a:pt x="1659" y="21600"/>
                  </a:cubicBezTo>
                  <a:cubicBezTo>
                    <a:pt x="3414" y="21600"/>
                    <a:pt x="5115" y="21379"/>
                    <a:pt x="6734" y="20964"/>
                  </a:cubicBezTo>
                  <a:cubicBezTo>
                    <a:pt x="7565" y="20751"/>
                    <a:pt x="8374" y="20487"/>
                    <a:pt x="9157" y="20176"/>
                  </a:cubicBezTo>
                  <a:cubicBezTo>
                    <a:pt x="16307" y="17337"/>
                    <a:pt x="21600" y="10989"/>
                    <a:pt x="21339" y="2650"/>
                  </a:cubicBezTo>
                  <a:cubicBezTo>
                    <a:pt x="21339" y="2200"/>
                    <a:pt x="21323" y="1755"/>
                    <a:pt x="21291" y="1313"/>
                  </a:cubicBezTo>
                  <a:cubicBezTo>
                    <a:pt x="21259" y="872"/>
                    <a:pt x="21212" y="434"/>
                    <a:pt x="21149" y="1"/>
                  </a:cubicBezTo>
                  <a:lnTo>
                    <a:pt x="2114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  <a:miter/>
            </a:ln>
          </p:spPr>
          <p:txBody>
            <a:bodyPr lIns="45719" rIns="45719" anchor="ctr"/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grpSp>
        <p:nvGrpSpPr>
          <p:cNvPr id="63" name="Group">
            <a:extLst>
              <a:ext uri="{FF2B5EF4-FFF2-40B4-BE49-F238E27FC236}">
                <a16:creationId xmlns:a16="http://schemas.microsoft.com/office/drawing/2014/main" id="{F3F677B8-6E79-7AF9-7137-BAEC120D17AA}"/>
              </a:ext>
            </a:extLst>
          </p:cNvPr>
          <p:cNvGrpSpPr/>
          <p:nvPr/>
        </p:nvGrpSpPr>
        <p:grpSpPr>
          <a:xfrm>
            <a:off x="7573425" y="340277"/>
            <a:ext cx="4222731" cy="801160"/>
            <a:chOff x="0" y="0"/>
            <a:chExt cx="7754680" cy="1471259"/>
          </a:xfrm>
        </p:grpSpPr>
        <p:pic>
          <p:nvPicPr>
            <p:cNvPr id="64" name="Image" descr="Image">
              <a:extLst>
                <a:ext uri="{FF2B5EF4-FFF2-40B4-BE49-F238E27FC236}">
                  <a16:creationId xmlns:a16="http://schemas.microsoft.com/office/drawing/2014/main" id="{6DF152A9-A13E-3682-BA48-6252426D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285466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" name="Image" descr="Image">
              <a:extLst>
                <a:ext uri="{FF2B5EF4-FFF2-40B4-BE49-F238E27FC236}">
                  <a16:creationId xmlns:a16="http://schemas.microsoft.com/office/drawing/2014/main" id="{B9B665A6-337F-3451-CB68-31536D2AB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710" y="0"/>
              <a:ext cx="3354971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6" name="Freeform 147">
              <a:extLst>
                <a:ext uri="{FF2B5EF4-FFF2-40B4-BE49-F238E27FC236}">
                  <a16:creationId xmlns:a16="http://schemas.microsoft.com/office/drawing/2014/main" id="{94BF5CB9-55A3-36D7-7FF1-0A884312135A}"/>
                </a:ext>
              </a:extLst>
            </p:cNvPr>
            <p:cNvSpPr/>
            <p:nvPr/>
          </p:nvSpPr>
          <p:spPr>
            <a:xfrm>
              <a:off x="2446871" y="1050168"/>
              <a:ext cx="215495" cy="33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21" y="5"/>
                  </a:moveTo>
                  <a:lnTo>
                    <a:pt x="0" y="5"/>
                  </a:lnTo>
                  <a:lnTo>
                    <a:pt x="0" y="20136"/>
                  </a:lnTo>
                  <a:cubicBezTo>
                    <a:pt x="0" y="20944"/>
                    <a:pt x="1027" y="21600"/>
                    <a:pt x="2293" y="21600"/>
                  </a:cubicBezTo>
                  <a:cubicBezTo>
                    <a:pt x="3559" y="21600"/>
                    <a:pt x="4586" y="20944"/>
                    <a:pt x="4586" y="20136"/>
                  </a:cubicBezTo>
                  <a:lnTo>
                    <a:pt x="4586" y="12108"/>
                  </a:lnTo>
                  <a:lnTo>
                    <a:pt x="18678" y="12108"/>
                  </a:lnTo>
                  <a:cubicBezTo>
                    <a:pt x="19835" y="12108"/>
                    <a:pt x="20775" y="11508"/>
                    <a:pt x="20775" y="10769"/>
                  </a:cubicBezTo>
                  <a:cubicBezTo>
                    <a:pt x="20775" y="10030"/>
                    <a:pt x="19835" y="9430"/>
                    <a:pt x="18678" y="9430"/>
                  </a:cubicBezTo>
                  <a:lnTo>
                    <a:pt x="4583" y="9430"/>
                  </a:lnTo>
                  <a:cubicBezTo>
                    <a:pt x="4583" y="9430"/>
                    <a:pt x="4583" y="2678"/>
                    <a:pt x="4583" y="2678"/>
                  </a:cubicBezTo>
                  <a:lnTo>
                    <a:pt x="19502" y="2678"/>
                  </a:lnTo>
                  <a:cubicBezTo>
                    <a:pt x="20660" y="2678"/>
                    <a:pt x="21600" y="2078"/>
                    <a:pt x="21600" y="1339"/>
                  </a:cubicBezTo>
                  <a:cubicBezTo>
                    <a:pt x="21600" y="600"/>
                    <a:pt x="20660" y="0"/>
                    <a:pt x="19502" y="0"/>
                  </a:cubicBezTo>
                  <a:lnTo>
                    <a:pt x="4583" y="0"/>
                  </a:lnTo>
                  <a:cubicBezTo>
                    <a:pt x="4583" y="0"/>
                    <a:pt x="3121" y="0"/>
                    <a:pt x="312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7" name="Freeform 148">
              <a:extLst>
                <a:ext uri="{FF2B5EF4-FFF2-40B4-BE49-F238E27FC236}">
                  <a16:creationId xmlns:a16="http://schemas.microsoft.com/office/drawing/2014/main" id="{ACE8244F-CB28-D584-D59B-56136B00CC26}"/>
                </a:ext>
              </a:extLst>
            </p:cNvPr>
            <p:cNvSpPr/>
            <p:nvPr/>
          </p:nvSpPr>
          <p:spPr>
            <a:xfrm>
              <a:off x="2695923" y="1045373"/>
              <a:ext cx="340960" cy="347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7" y="3117"/>
                  </a:moveTo>
                  <a:cubicBezTo>
                    <a:pt x="17472" y="2129"/>
                    <a:pt x="16326" y="1362"/>
                    <a:pt x="15021" y="817"/>
                  </a:cubicBezTo>
                  <a:cubicBezTo>
                    <a:pt x="13716" y="272"/>
                    <a:pt x="12303" y="0"/>
                    <a:pt x="10785" y="0"/>
                  </a:cubicBezTo>
                  <a:cubicBezTo>
                    <a:pt x="9267" y="0"/>
                    <a:pt x="7852" y="272"/>
                    <a:pt x="6547" y="817"/>
                  </a:cubicBezTo>
                  <a:cubicBezTo>
                    <a:pt x="5242" y="1362"/>
                    <a:pt x="4101" y="2127"/>
                    <a:pt x="3127" y="3117"/>
                  </a:cubicBezTo>
                  <a:cubicBezTo>
                    <a:pt x="2151" y="4104"/>
                    <a:pt x="1385" y="5249"/>
                    <a:pt x="832" y="6550"/>
                  </a:cubicBezTo>
                  <a:cubicBezTo>
                    <a:pt x="277" y="7851"/>
                    <a:pt x="0" y="9258"/>
                    <a:pt x="0" y="10769"/>
                  </a:cubicBezTo>
                  <a:cubicBezTo>
                    <a:pt x="0" y="12279"/>
                    <a:pt x="277" y="13663"/>
                    <a:pt x="832" y="14974"/>
                  </a:cubicBezTo>
                  <a:cubicBezTo>
                    <a:pt x="1388" y="16284"/>
                    <a:pt x="2158" y="17440"/>
                    <a:pt x="3143" y="18438"/>
                  </a:cubicBezTo>
                  <a:cubicBezTo>
                    <a:pt x="4128" y="19437"/>
                    <a:pt x="5281" y="20213"/>
                    <a:pt x="6595" y="20768"/>
                  </a:cubicBezTo>
                  <a:cubicBezTo>
                    <a:pt x="7909" y="21322"/>
                    <a:pt x="9327" y="21600"/>
                    <a:pt x="10847" y="21600"/>
                  </a:cubicBezTo>
                  <a:cubicBezTo>
                    <a:pt x="12367" y="21600"/>
                    <a:pt x="13748" y="21322"/>
                    <a:pt x="15053" y="20768"/>
                  </a:cubicBezTo>
                  <a:cubicBezTo>
                    <a:pt x="16358" y="20213"/>
                    <a:pt x="17497" y="19441"/>
                    <a:pt x="18473" y="18454"/>
                  </a:cubicBezTo>
                  <a:cubicBezTo>
                    <a:pt x="19449" y="17467"/>
                    <a:pt x="20215" y="16318"/>
                    <a:pt x="20768" y="15005"/>
                  </a:cubicBezTo>
                  <a:cubicBezTo>
                    <a:pt x="21323" y="13695"/>
                    <a:pt x="21600" y="12292"/>
                    <a:pt x="21600" y="10800"/>
                  </a:cubicBezTo>
                  <a:cubicBezTo>
                    <a:pt x="21600" y="9308"/>
                    <a:pt x="21323" y="7876"/>
                    <a:pt x="20768" y="6566"/>
                  </a:cubicBezTo>
                  <a:cubicBezTo>
                    <a:pt x="20212" y="5255"/>
                    <a:pt x="19442" y="4106"/>
                    <a:pt x="18457" y="3117"/>
                  </a:cubicBezTo>
                  <a:close/>
                  <a:moveTo>
                    <a:pt x="17579" y="14958"/>
                  </a:moveTo>
                  <a:cubicBezTo>
                    <a:pt x="16912" y="16179"/>
                    <a:pt x="15993" y="17137"/>
                    <a:pt x="14820" y="17832"/>
                  </a:cubicBezTo>
                  <a:cubicBezTo>
                    <a:pt x="13649" y="18528"/>
                    <a:pt x="12303" y="18876"/>
                    <a:pt x="10783" y="18876"/>
                  </a:cubicBezTo>
                  <a:cubicBezTo>
                    <a:pt x="9654" y="18876"/>
                    <a:pt x="8611" y="18674"/>
                    <a:pt x="7656" y="18270"/>
                  </a:cubicBezTo>
                  <a:cubicBezTo>
                    <a:pt x="6700" y="17866"/>
                    <a:pt x="5879" y="17307"/>
                    <a:pt x="5191" y="16592"/>
                  </a:cubicBezTo>
                  <a:cubicBezTo>
                    <a:pt x="4503" y="15876"/>
                    <a:pt x="3968" y="15019"/>
                    <a:pt x="3589" y="14020"/>
                  </a:cubicBezTo>
                  <a:cubicBezTo>
                    <a:pt x="3209" y="13021"/>
                    <a:pt x="3020" y="11938"/>
                    <a:pt x="3020" y="10769"/>
                  </a:cubicBezTo>
                  <a:cubicBezTo>
                    <a:pt x="3020" y="9196"/>
                    <a:pt x="3354" y="7804"/>
                    <a:pt x="4021" y="6595"/>
                  </a:cubicBezTo>
                  <a:cubicBezTo>
                    <a:pt x="4689" y="5385"/>
                    <a:pt x="5603" y="4438"/>
                    <a:pt x="6764" y="3752"/>
                  </a:cubicBezTo>
                  <a:cubicBezTo>
                    <a:pt x="7925" y="3067"/>
                    <a:pt x="9265" y="2724"/>
                    <a:pt x="10785" y="2724"/>
                  </a:cubicBezTo>
                  <a:cubicBezTo>
                    <a:pt x="11935" y="2724"/>
                    <a:pt x="12982" y="2922"/>
                    <a:pt x="13928" y="3314"/>
                  </a:cubicBezTo>
                  <a:cubicBezTo>
                    <a:pt x="14872" y="3707"/>
                    <a:pt x="15695" y="4268"/>
                    <a:pt x="16393" y="4993"/>
                  </a:cubicBezTo>
                  <a:cubicBezTo>
                    <a:pt x="17090" y="5720"/>
                    <a:pt x="17629" y="6570"/>
                    <a:pt x="18011" y="7549"/>
                  </a:cubicBezTo>
                  <a:cubicBezTo>
                    <a:pt x="18391" y="8527"/>
                    <a:pt x="18580" y="9599"/>
                    <a:pt x="18580" y="10771"/>
                  </a:cubicBezTo>
                  <a:cubicBezTo>
                    <a:pt x="18580" y="12344"/>
                    <a:pt x="18247" y="13740"/>
                    <a:pt x="17579" y="14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8" name="Freeform 149">
              <a:extLst>
                <a:ext uri="{FF2B5EF4-FFF2-40B4-BE49-F238E27FC236}">
                  <a16:creationId xmlns:a16="http://schemas.microsoft.com/office/drawing/2014/main" id="{3006C90C-2AC4-3303-6ED5-26CC1F3B333C}"/>
                </a:ext>
              </a:extLst>
            </p:cNvPr>
            <p:cNvSpPr/>
            <p:nvPr/>
          </p:nvSpPr>
          <p:spPr>
            <a:xfrm>
              <a:off x="3099632" y="1050240"/>
              <a:ext cx="328439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13880"/>
                  </a:moveTo>
                  <a:lnTo>
                    <a:pt x="2506" y="630"/>
                  </a:lnTo>
                  <a:cubicBezTo>
                    <a:pt x="2262" y="238"/>
                    <a:pt x="1823" y="0"/>
                    <a:pt x="1353" y="0"/>
                  </a:cubicBezTo>
                  <a:cubicBezTo>
                    <a:pt x="605" y="0"/>
                    <a:pt x="0" y="589"/>
                    <a:pt x="0" y="1316"/>
                  </a:cubicBezTo>
                  <a:lnTo>
                    <a:pt x="0" y="20136"/>
                  </a:lnTo>
                  <a:cubicBezTo>
                    <a:pt x="0" y="20944"/>
                    <a:pt x="674" y="21600"/>
                    <a:pt x="1505" y="21600"/>
                  </a:cubicBezTo>
                  <a:cubicBezTo>
                    <a:pt x="2335" y="21600"/>
                    <a:pt x="3009" y="20944"/>
                    <a:pt x="3009" y="20136"/>
                  </a:cubicBezTo>
                  <a:lnTo>
                    <a:pt x="3009" y="6400"/>
                  </a:lnTo>
                  <a:cubicBezTo>
                    <a:pt x="3009" y="6400"/>
                    <a:pt x="9172" y="16288"/>
                    <a:pt x="9172" y="16288"/>
                  </a:cubicBezTo>
                  <a:cubicBezTo>
                    <a:pt x="9516" y="16842"/>
                    <a:pt x="10133" y="17179"/>
                    <a:pt x="10800" y="17179"/>
                  </a:cubicBezTo>
                  <a:cubicBezTo>
                    <a:pt x="11464" y="17179"/>
                    <a:pt x="12081" y="16842"/>
                    <a:pt x="12428" y="16288"/>
                  </a:cubicBezTo>
                  <a:lnTo>
                    <a:pt x="18591" y="6400"/>
                  </a:lnTo>
                  <a:lnTo>
                    <a:pt x="18591" y="20136"/>
                  </a:lnTo>
                  <a:cubicBezTo>
                    <a:pt x="18591" y="20944"/>
                    <a:pt x="19265" y="21600"/>
                    <a:pt x="20095" y="21600"/>
                  </a:cubicBezTo>
                  <a:cubicBezTo>
                    <a:pt x="20926" y="21600"/>
                    <a:pt x="21600" y="20944"/>
                    <a:pt x="21600" y="20136"/>
                  </a:cubicBezTo>
                  <a:lnTo>
                    <a:pt x="21600" y="1316"/>
                  </a:lnTo>
                  <a:cubicBezTo>
                    <a:pt x="21600" y="589"/>
                    <a:pt x="20995" y="0"/>
                    <a:pt x="20247" y="0"/>
                  </a:cubicBezTo>
                  <a:cubicBezTo>
                    <a:pt x="19775" y="0"/>
                    <a:pt x="19338" y="240"/>
                    <a:pt x="19094" y="630"/>
                  </a:cubicBezTo>
                  <a:lnTo>
                    <a:pt x="10805" y="138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9" name="Freeform 150">
              <a:extLst>
                <a:ext uri="{FF2B5EF4-FFF2-40B4-BE49-F238E27FC236}">
                  <a16:creationId xmlns:a16="http://schemas.microsoft.com/office/drawing/2014/main" id="{40494BC6-18BF-BC7F-C5D5-24D08D703F05}"/>
                </a:ext>
              </a:extLst>
            </p:cNvPr>
            <p:cNvSpPr/>
            <p:nvPr/>
          </p:nvSpPr>
          <p:spPr>
            <a:xfrm>
              <a:off x="3493532" y="1050168"/>
              <a:ext cx="287202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847" y="981"/>
                  </a:moveTo>
                  <a:lnTo>
                    <a:pt x="126" y="19601"/>
                  </a:lnTo>
                  <a:cubicBezTo>
                    <a:pt x="-322" y="20554"/>
                    <a:pt x="478" y="21600"/>
                    <a:pt x="1656" y="21600"/>
                  </a:cubicBezTo>
                  <a:cubicBezTo>
                    <a:pt x="2332" y="21600"/>
                    <a:pt x="2941" y="21240"/>
                    <a:pt x="3191" y="20688"/>
                  </a:cubicBezTo>
                  <a:lnTo>
                    <a:pt x="5005" y="16713"/>
                  </a:lnTo>
                  <a:lnTo>
                    <a:pt x="15922" y="16713"/>
                  </a:lnTo>
                  <a:lnTo>
                    <a:pt x="17728" y="20686"/>
                  </a:lnTo>
                  <a:cubicBezTo>
                    <a:pt x="17979" y="21238"/>
                    <a:pt x="18587" y="21598"/>
                    <a:pt x="19264" y="21598"/>
                  </a:cubicBezTo>
                  <a:lnTo>
                    <a:pt x="19303" y="21598"/>
                  </a:lnTo>
                  <a:cubicBezTo>
                    <a:pt x="20478" y="21598"/>
                    <a:pt x="21278" y="20554"/>
                    <a:pt x="20833" y="19601"/>
                  </a:cubicBezTo>
                  <a:lnTo>
                    <a:pt x="12172" y="981"/>
                  </a:lnTo>
                  <a:cubicBezTo>
                    <a:pt x="11896" y="388"/>
                    <a:pt x="11238" y="0"/>
                    <a:pt x="10508" y="0"/>
                  </a:cubicBezTo>
                  <a:cubicBezTo>
                    <a:pt x="9779" y="0"/>
                    <a:pt x="9123" y="386"/>
                    <a:pt x="8844" y="977"/>
                  </a:cubicBezTo>
                  <a:close/>
                  <a:moveTo>
                    <a:pt x="6171" y="14164"/>
                  </a:moveTo>
                  <a:lnTo>
                    <a:pt x="10477" y="4735"/>
                  </a:lnTo>
                  <a:lnTo>
                    <a:pt x="14764" y="14164"/>
                  </a:lnTo>
                  <a:lnTo>
                    <a:pt x="6171" y="141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0" name="Freeform 151">
              <a:extLst>
                <a:ext uri="{FF2B5EF4-FFF2-40B4-BE49-F238E27FC236}">
                  <a16:creationId xmlns:a16="http://schemas.microsoft.com/office/drawing/2014/main" id="{07FB0075-78C2-90ED-2559-ABD919FE2F29}"/>
                </a:ext>
              </a:extLst>
            </p:cNvPr>
            <p:cNvSpPr/>
            <p:nvPr/>
          </p:nvSpPr>
          <p:spPr>
            <a:xfrm>
              <a:off x="3803958" y="1045445"/>
              <a:ext cx="331759" cy="3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60" y="11416"/>
                  </a:moveTo>
                  <a:cubicBezTo>
                    <a:pt x="12360" y="12143"/>
                    <a:pt x="12978" y="12731"/>
                    <a:pt x="13737" y="12731"/>
                  </a:cubicBezTo>
                  <a:lnTo>
                    <a:pt x="18440" y="12731"/>
                  </a:lnTo>
                  <a:cubicBezTo>
                    <a:pt x="18309" y="13781"/>
                    <a:pt x="18027" y="14706"/>
                    <a:pt x="17592" y="15500"/>
                  </a:cubicBezTo>
                  <a:cubicBezTo>
                    <a:pt x="16991" y="16600"/>
                    <a:pt x="16124" y="17433"/>
                    <a:pt x="14996" y="17996"/>
                  </a:cubicBezTo>
                  <a:cubicBezTo>
                    <a:pt x="13866" y="18561"/>
                    <a:pt x="12520" y="18842"/>
                    <a:pt x="10957" y="18842"/>
                  </a:cubicBezTo>
                  <a:cubicBezTo>
                    <a:pt x="9395" y="18842"/>
                    <a:pt x="8117" y="18499"/>
                    <a:pt x="6935" y="17814"/>
                  </a:cubicBezTo>
                  <a:cubicBezTo>
                    <a:pt x="5754" y="17130"/>
                    <a:pt x="4814" y="16180"/>
                    <a:pt x="4116" y="14971"/>
                  </a:cubicBezTo>
                  <a:cubicBezTo>
                    <a:pt x="3421" y="13761"/>
                    <a:pt x="3071" y="12359"/>
                    <a:pt x="3071" y="10765"/>
                  </a:cubicBezTo>
                  <a:cubicBezTo>
                    <a:pt x="3071" y="9172"/>
                    <a:pt x="3414" y="7801"/>
                    <a:pt x="4100" y="6591"/>
                  </a:cubicBezTo>
                  <a:cubicBezTo>
                    <a:pt x="4786" y="5381"/>
                    <a:pt x="5747" y="4434"/>
                    <a:pt x="6982" y="3748"/>
                  </a:cubicBezTo>
                  <a:cubicBezTo>
                    <a:pt x="8218" y="3063"/>
                    <a:pt x="9637" y="2720"/>
                    <a:pt x="11242" y="2720"/>
                  </a:cubicBezTo>
                  <a:cubicBezTo>
                    <a:pt x="12593" y="2720"/>
                    <a:pt x="13838" y="2978"/>
                    <a:pt x="14979" y="3492"/>
                  </a:cubicBezTo>
                  <a:cubicBezTo>
                    <a:pt x="15677" y="3806"/>
                    <a:pt x="16293" y="4208"/>
                    <a:pt x="16824" y="4693"/>
                  </a:cubicBezTo>
                  <a:cubicBezTo>
                    <a:pt x="17388" y="5206"/>
                    <a:pt x="18276" y="5197"/>
                    <a:pt x="18828" y="4672"/>
                  </a:cubicBezTo>
                  <a:cubicBezTo>
                    <a:pt x="19406" y="4120"/>
                    <a:pt x="19377" y="3225"/>
                    <a:pt x="18781" y="2688"/>
                  </a:cubicBezTo>
                  <a:cubicBezTo>
                    <a:pt x="17996" y="1982"/>
                    <a:pt x="17099" y="1409"/>
                    <a:pt x="16088" y="967"/>
                  </a:cubicBezTo>
                  <a:cubicBezTo>
                    <a:pt x="14611" y="323"/>
                    <a:pt x="12994" y="0"/>
                    <a:pt x="11244" y="0"/>
                  </a:cubicBezTo>
                  <a:cubicBezTo>
                    <a:pt x="9639" y="0"/>
                    <a:pt x="8157" y="272"/>
                    <a:pt x="6794" y="817"/>
                  </a:cubicBezTo>
                  <a:cubicBezTo>
                    <a:pt x="5432" y="1362"/>
                    <a:pt x="4245" y="2127"/>
                    <a:pt x="3230" y="3117"/>
                  </a:cubicBezTo>
                  <a:cubicBezTo>
                    <a:pt x="2218" y="4105"/>
                    <a:pt x="1426" y="5249"/>
                    <a:pt x="855" y="6551"/>
                  </a:cubicBezTo>
                  <a:cubicBezTo>
                    <a:pt x="284" y="7852"/>
                    <a:pt x="0" y="9259"/>
                    <a:pt x="0" y="10770"/>
                  </a:cubicBezTo>
                  <a:cubicBezTo>
                    <a:pt x="0" y="12280"/>
                    <a:pt x="284" y="13694"/>
                    <a:pt x="855" y="15004"/>
                  </a:cubicBezTo>
                  <a:cubicBezTo>
                    <a:pt x="1426" y="16315"/>
                    <a:pt x="2211" y="17466"/>
                    <a:pt x="3214" y="18454"/>
                  </a:cubicBezTo>
                  <a:cubicBezTo>
                    <a:pt x="4217" y="19441"/>
                    <a:pt x="5387" y="20213"/>
                    <a:pt x="6729" y="20767"/>
                  </a:cubicBezTo>
                  <a:cubicBezTo>
                    <a:pt x="8070" y="21322"/>
                    <a:pt x="9498" y="21600"/>
                    <a:pt x="11021" y="21600"/>
                  </a:cubicBezTo>
                  <a:cubicBezTo>
                    <a:pt x="13091" y="21600"/>
                    <a:pt x="14921" y="21187"/>
                    <a:pt x="16516" y="20359"/>
                  </a:cubicBezTo>
                  <a:cubicBezTo>
                    <a:pt x="18109" y="19533"/>
                    <a:pt x="19356" y="18297"/>
                    <a:pt x="20254" y="16654"/>
                  </a:cubicBezTo>
                  <a:cubicBezTo>
                    <a:pt x="21151" y="15011"/>
                    <a:pt x="21600" y="12969"/>
                    <a:pt x="21600" y="10527"/>
                  </a:cubicBezTo>
                  <a:lnTo>
                    <a:pt x="21600" y="10103"/>
                  </a:lnTo>
                  <a:lnTo>
                    <a:pt x="13739" y="10103"/>
                  </a:lnTo>
                  <a:cubicBezTo>
                    <a:pt x="12978" y="10103"/>
                    <a:pt x="12362" y="10693"/>
                    <a:pt x="12362" y="1141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1" name="Freeform 152">
              <a:extLst>
                <a:ext uri="{FF2B5EF4-FFF2-40B4-BE49-F238E27FC236}">
                  <a16:creationId xmlns:a16="http://schemas.microsoft.com/office/drawing/2014/main" id="{CFDDBCEB-5E21-E95B-DA1C-DBA0B0BB7A99}"/>
                </a:ext>
              </a:extLst>
            </p:cNvPr>
            <p:cNvSpPr/>
            <p:nvPr/>
          </p:nvSpPr>
          <p:spPr>
            <a:xfrm>
              <a:off x="3940320" y="1207677"/>
              <a:ext cx="42363" cy="4232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2" name="Freeform 154">
              <a:extLst>
                <a:ext uri="{FF2B5EF4-FFF2-40B4-BE49-F238E27FC236}">
                  <a16:creationId xmlns:a16="http://schemas.microsoft.com/office/drawing/2014/main" id="{0980703C-8D6C-8558-15F6-09AD443508FB}"/>
                </a:ext>
              </a:extLst>
            </p:cNvPr>
            <p:cNvSpPr/>
            <p:nvPr/>
          </p:nvSpPr>
          <p:spPr>
            <a:xfrm>
              <a:off x="3131711" y="291460"/>
              <a:ext cx="403541" cy="6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9" h="21600" extrusionOk="0">
                  <a:moveTo>
                    <a:pt x="20396" y="575"/>
                  </a:moveTo>
                  <a:cubicBezTo>
                    <a:pt x="19949" y="212"/>
                    <a:pt x="19246" y="0"/>
                    <a:pt x="18504" y="0"/>
                  </a:cubicBezTo>
                  <a:lnTo>
                    <a:pt x="4786" y="0"/>
                  </a:lnTo>
                  <a:cubicBezTo>
                    <a:pt x="4786" y="0"/>
                    <a:pt x="3208" y="0"/>
                    <a:pt x="3208" y="0"/>
                  </a:cubicBezTo>
                  <a:cubicBezTo>
                    <a:pt x="1436" y="0"/>
                    <a:pt x="0" y="878"/>
                    <a:pt x="0" y="1962"/>
                  </a:cubicBezTo>
                  <a:lnTo>
                    <a:pt x="0" y="20136"/>
                  </a:lnTo>
                  <a:cubicBezTo>
                    <a:pt x="0" y="20945"/>
                    <a:pt x="1071" y="21600"/>
                    <a:pt x="2393" y="21600"/>
                  </a:cubicBezTo>
                  <a:cubicBezTo>
                    <a:pt x="3715" y="21600"/>
                    <a:pt x="4786" y="20945"/>
                    <a:pt x="4786" y="20136"/>
                  </a:cubicBezTo>
                  <a:lnTo>
                    <a:pt x="4786" y="17913"/>
                  </a:lnTo>
                  <a:cubicBezTo>
                    <a:pt x="4786" y="17913"/>
                    <a:pt x="4786" y="14807"/>
                    <a:pt x="4786" y="14807"/>
                  </a:cubicBezTo>
                  <a:lnTo>
                    <a:pt x="4786" y="2928"/>
                  </a:lnTo>
                  <a:lnTo>
                    <a:pt x="18538" y="2928"/>
                  </a:lnTo>
                  <a:cubicBezTo>
                    <a:pt x="20495" y="2928"/>
                    <a:pt x="21600" y="1562"/>
                    <a:pt x="20430" y="602"/>
                  </a:cubicBezTo>
                  <a:cubicBezTo>
                    <a:pt x="20418" y="592"/>
                    <a:pt x="20407" y="583"/>
                    <a:pt x="20396" y="5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3" name="Freeform 155">
              <a:extLst>
                <a:ext uri="{FF2B5EF4-FFF2-40B4-BE49-F238E27FC236}">
                  <a16:creationId xmlns:a16="http://schemas.microsoft.com/office/drawing/2014/main" id="{934A290F-1126-B2F2-62AF-B520234EE826}"/>
                </a:ext>
              </a:extLst>
            </p:cNvPr>
            <p:cNvSpPr/>
            <p:nvPr/>
          </p:nvSpPr>
          <p:spPr>
            <a:xfrm>
              <a:off x="2911923" y="53699"/>
              <a:ext cx="665429" cy="712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593" extrusionOk="0">
                  <a:moveTo>
                    <a:pt x="3049" y="11069"/>
                  </a:moveTo>
                  <a:cubicBezTo>
                    <a:pt x="3313" y="6630"/>
                    <a:pt x="7128" y="3066"/>
                    <a:pt x="11778" y="2905"/>
                  </a:cubicBezTo>
                  <a:cubicBezTo>
                    <a:pt x="14393" y="2814"/>
                    <a:pt x="16773" y="3784"/>
                    <a:pt x="18485" y="5395"/>
                  </a:cubicBezTo>
                  <a:cubicBezTo>
                    <a:pt x="18773" y="5668"/>
                    <a:pt x="19157" y="5826"/>
                    <a:pt x="19563" y="5826"/>
                  </a:cubicBezTo>
                  <a:cubicBezTo>
                    <a:pt x="20908" y="5826"/>
                    <a:pt x="21600" y="4267"/>
                    <a:pt x="20646" y="3361"/>
                  </a:cubicBezTo>
                  <a:cubicBezTo>
                    <a:pt x="18461" y="1287"/>
                    <a:pt x="15451" y="3"/>
                    <a:pt x="12127" y="0"/>
                  </a:cubicBezTo>
                  <a:cubicBezTo>
                    <a:pt x="5447" y="-7"/>
                    <a:pt x="0" y="5193"/>
                    <a:pt x="0" y="11576"/>
                  </a:cubicBezTo>
                  <a:cubicBezTo>
                    <a:pt x="0" y="15855"/>
                    <a:pt x="2431" y="19590"/>
                    <a:pt x="6045" y="21593"/>
                  </a:cubicBezTo>
                  <a:lnTo>
                    <a:pt x="6045" y="18025"/>
                  </a:lnTo>
                  <a:cubicBezTo>
                    <a:pt x="4076" y="16334"/>
                    <a:pt x="2884" y="13832"/>
                    <a:pt x="3049" y="110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4" name="Freeform 156">
              <a:extLst>
                <a:ext uri="{FF2B5EF4-FFF2-40B4-BE49-F238E27FC236}">
                  <a16:creationId xmlns:a16="http://schemas.microsoft.com/office/drawing/2014/main" id="{02C92100-89B7-543F-6897-CFC453CE0E92}"/>
                </a:ext>
              </a:extLst>
            </p:cNvPr>
            <p:cNvSpPr/>
            <p:nvPr/>
          </p:nvSpPr>
          <p:spPr>
            <a:xfrm>
              <a:off x="3253134" y="430547"/>
              <a:ext cx="419305" cy="38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extrusionOk="0">
                  <a:moveTo>
                    <a:pt x="18517" y="0"/>
                  </a:moveTo>
                  <a:lnTo>
                    <a:pt x="5326" y="0"/>
                  </a:lnTo>
                  <a:cubicBezTo>
                    <a:pt x="4028" y="0"/>
                    <a:pt x="2976" y="1151"/>
                    <a:pt x="2976" y="2572"/>
                  </a:cubicBezTo>
                  <a:lnTo>
                    <a:pt x="2976" y="2582"/>
                  </a:lnTo>
                  <a:cubicBezTo>
                    <a:pt x="2976" y="4002"/>
                    <a:pt x="4028" y="5153"/>
                    <a:pt x="5326" y="5153"/>
                  </a:cubicBezTo>
                  <a:lnTo>
                    <a:pt x="15996" y="5153"/>
                  </a:lnTo>
                  <a:cubicBezTo>
                    <a:pt x="15443" y="7049"/>
                    <a:pt x="14573" y="8792"/>
                    <a:pt x="13457" y="10305"/>
                  </a:cubicBezTo>
                  <a:cubicBezTo>
                    <a:pt x="10783" y="13935"/>
                    <a:pt x="6686" y="16261"/>
                    <a:pt x="2092" y="16261"/>
                  </a:cubicBezTo>
                  <a:cubicBezTo>
                    <a:pt x="1381" y="16261"/>
                    <a:pt x="684" y="16199"/>
                    <a:pt x="0" y="16092"/>
                  </a:cubicBezTo>
                  <a:lnTo>
                    <a:pt x="0" y="21471"/>
                  </a:lnTo>
                  <a:cubicBezTo>
                    <a:pt x="688" y="21554"/>
                    <a:pt x="1384" y="21600"/>
                    <a:pt x="2092" y="21600"/>
                  </a:cubicBezTo>
                  <a:cubicBezTo>
                    <a:pt x="9538" y="21600"/>
                    <a:pt x="16006" y="17026"/>
                    <a:pt x="19282" y="10305"/>
                  </a:cubicBezTo>
                  <a:cubicBezTo>
                    <a:pt x="20065" y="8699"/>
                    <a:pt x="20662" y="6971"/>
                    <a:pt x="21050" y="5153"/>
                  </a:cubicBezTo>
                  <a:cubicBezTo>
                    <a:pt x="21159" y="4642"/>
                    <a:pt x="21253" y="4123"/>
                    <a:pt x="21328" y="3598"/>
                  </a:cubicBezTo>
                  <a:cubicBezTo>
                    <a:pt x="21600" y="1710"/>
                    <a:pt x="20263" y="2"/>
                    <a:pt x="18517" y="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sp>
        <p:nvSpPr>
          <p:cNvPr id="83" name="Circle">
            <a:extLst>
              <a:ext uri="{FF2B5EF4-FFF2-40B4-BE49-F238E27FC236}">
                <a16:creationId xmlns:a16="http://schemas.microsoft.com/office/drawing/2014/main" id="{5A6C1C60-FFBF-6D3A-06D8-D9875BB1EAA0}"/>
              </a:ext>
            </a:extLst>
          </p:cNvPr>
          <p:cNvSpPr/>
          <p:nvPr/>
        </p:nvSpPr>
        <p:spPr>
          <a:xfrm>
            <a:off x="6628534" y="1521485"/>
            <a:ext cx="5650551" cy="5650551"/>
          </a:xfrm>
          <a:prstGeom prst="ellipse">
            <a:avLst/>
          </a:prstGeom>
          <a:solidFill>
            <a:srgbClr val="FF9832"/>
          </a:solidFill>
          <a:ln w="12700">
            <a:miter lim="400000"/>
          </a:ln>
        </p:spPr>
        <p:txBody>
          <a:bodyPr lIns="45719" rIns="45719" anchor="ctr"/>
          <a:lstStyle/>
          <a:p>
            <a:pPr defTabSz="914377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  <a:latin typeface="Nunito Sans Normal" pitchFamily="2" charset="77"/>
            </a:endParaRPr>
          </a:p>
        </p:txBody>
      </p:sp>
      <p:pic>
        <p:nvPicPr>
          <p:cNvPr id="82" name="Picture 81" descr="A person person and two children posing for a picture&#10;&#10;AI-generated content may be incorrect.">
            <a:extLst>
              <a:ext uri="{FF2B5EF4-FFF2-40B4-BE49-F238E27FC236}">
                <a16:creationId xmlns:a16="http://schemas.microsoft.com/office/drawing/2014/main" id="{575C077C-791A-8413-6031-679C01F5C93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886" y="1306287"/>
            <a:ext cx="5508173" cy="5638800"/>
          </a:xfrm>
          <a:prstGeom prst="rect">
            <a:avLst/>
          </a:prstGeom>
        </p:spPr>
      </p:pic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951571E1-9B4A-A09D-9488-FF1A6F313B1D}"/>
              </a:ext>
            </a:extLst>
          </p:cNvPr>
          <p:cNvSpPr/>
          <p:nvPr/>
        </p:nvSpPr>
        <p:spPr>
          <a:xfrm>
            <a:off x="394708" y="3574548"/>
            <a:ext cx="5694035" cy="13586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en-CO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6" name="Subtítulo 2">
            <a:extLst>
              <a:ext uri="{FF2B5EF4-FFF2-40B4-BE49-F238E27FC236}">
                <a16:creationId xmlns:a16="http://schemas.microsoft.com/office/drawing/2014/main" id="{9E953349-D833-A87D-F89C-56A1E7A39DEE}"/>
              </a:ext>
            </a:extLst>
          </p:cNvPr>
          <p:cNvSpPr txBox="1">
            <a:spLocks/>
          </p:cNvSpPr>
          <p:nvPr/>
        </p:nvSpPr>
        <p:spPr>
          <a:xfrm>
            <a:off x="308189" y="3812252"/>
            <a:ext cx="5867969" cy="10625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</a:pPr>
            <a:r>
              <a:rPr lang="es-MX" sz="2800" b="1">
                <a:gradFill>
                  <a:gsLst>
                    <a:gs pos="0">
                      <a:srgbClr val="21A1D8"/>
                    </a:gs>
                    <a:gs pos="100000">
                      <a:srgbClr val="E4017D"/>
                    </a:gs>
                  </a:gsLst>
                  <a:lin ang="18000000" scaled="0"/>
                </a:gradFill>
                <a:latin typeface="Montserrat"/>
              </a:rPr>
              <a:t>COMISIÓN NACIONAL DE SALUD</a:t>
            </a:r>
            <a:endParaRPr lang="es-ES" sz="3700" b="1">
              <a:gradFill>
                <a:gsLst>
                  <a:gs pos="0">
                    <a:srgbClr val="21A1D8"/>
                  </a:gs>
                  <a:gs pos="100000">
                    <a:srgbClr val="E4017D"/>
                  </a:gs>
                </a:gsLst>
                <a:lin ang="18000000" scaled="0"/>
              </a:gradFill>
              <a:latin typeface="Nunito Sans Normal"/>
            </a:endParaRPr>
          </a:p>
        </p:txBody>
      </p:sp>
    </p:spTree>
    <p:extLst>
      <p:ext uri="{BB962C8B-B14F-4D97-AF65-F5344CB8AC3E}">
        <p14:creationId xmlns:p14="http://schemas.microsoft.com/office/powerpoint/2010/main" val="268648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EC03A5CF-05E9-3CC9-8DB9-118B99D80203}"/>
              </a:ext>
            </a:extLst>
          </p:cNvPr>
          <p:cNvSpPr txBox="1">
            <a:spLocks/>
          </p:cNvSpPr>
          <p:nvPr/>
        </p:nvSpPr>
        <p:spPr>
          <a:xfrm>
            <a:off x="972181" y="3017037"/>
            <a:ext cx="5218230" cy="838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Contenido</a:t>
            </a:r>
          </a:p>
          <a:p>
            <a:pPr algn="l">
              <a:lnSpc>
                <a:spcPts val="5500"/>
              </a:lnSpc>
            </a:pPr>
            <a:endParaRPr lang="es-MX" sz="5400" b="1">
              <a:solidFill>
                <a:srgbClr val="FFFFFF"/>
              </a:solidFill>
              <a:latin typeface="Nunito Sans Black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3D83F-9928-54D6-8BC7-01337F09C2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67" name="CuadroTexto 66">
            <a:extLst>
              <a:ext uri="{FF2B5EF4-FFF2-40B4-BE49-F238E27FC236}">
                <a16:creationId xmlns:a16="http://schemas.microsoft.com/office/drawing/2014/main" id="{DA4A1101-E156-5B1F-7330-5BC068DB533C}"/>
              </a:ext>
            </a:extLst>
          </p:cNvPr>
          <p:cNvSpPr txBox="1"/>
          <p:nvPr/>
        </p:nvSpPr>
        <p:spPr>
          <a:xfrm>
            <a:off x="6090740" y="838074"/>
            <a:ext cx="461245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1 : Modelo de atención en salud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E04ECCBC-90C2-1600-EB85-48FE12131D43}"/>
              </a:ext>
            </a:extLst>
          </p:cNvPr>
          <p:cNvSpPr txBox="1"/>
          <p:nvPr/>
        </p:nvSpPr>
        <p:spPr>
          <a:xfrm>
            <a:off x="6090738" y="1165454"/>
            <a:ext cx="542692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457200"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2 : Estructura departamental – subregiones </a:t>
            </a:r>
            <a:endParaRPr lang="es-CO">
              <a:solidFill>
                <a:srgbClr val="2B1426"/>
              </a:solidFill>
              <a:latin typeface="Nunito Sans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39B19F68-37C1-2A93-2841-CE51DE003386}"/>
              </a:ext>
            </a:extLst>
          </p:cNvPr>
          <p:cNvSpPr txBox="1"/>
          <p:nvPr/>
        </p:nvSpPr>
        <p:spPr>
          <a:xfrm>
            <a:off x="6090739" y="1474923"/>
            <a:ext cx="542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3 : </a:t>
            </a:r>
            <a:r>
              <a:rPr lang="es-CO">
                <a:solidFill>
                  <a:srgbClr val="2B1426"/>
                </a:solidFill>
                <a:latin typeface="Nunito Sans"/>
              </a:rPr>
              <a:t>gestión de red de servicios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E68DCACD-1D86-F247-8D30-C1F7A5AAB947}"/>
              </a:ext>
            </a:extLst>
          </p:cNvPr>
          <p:cNvSpPr txBox="1"/>
          <p:nvPr/>
        </p:nvSpPr>
        <p:spPr>
          <a:xfrm>
            <a:off x="6105113" y="3741077"/>
            <a:ext cx="49129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9 :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 Comportamiento de PQRSDF</a:t>
            </a:r>
          </a:p>
        </p:txBody>
      </p:sp>
      <p:sp>
        <p:nvSpPr>
          <p:cNvPr id="75" name="TextBox 10">
            <a:extLst>
              <a:ext uri="{FF2B5EF4-FFF2-40B4-BE49-F238E27FC236}">
                <a16:creationId xmlns:a16="http://schemas.microsoft.com/office/drawing/2014/main" id="{14C6F20C-EFB6-3411-2EE8-74681F38DE42}"/>
              </a:ext>
            </a:extLst>
          </p:cNvPr>
          <p:cNvSpPr txBox="1"/>
          <p:nvPr/>
        </p:nvSpPr>
        <p:spPr>
          <a:xfrm>
            <a:off x="6105113" y="2249167"/>
            <a:ext cx="585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5 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: Modulo HORUS</a:t>
            </a:r>
          </a:p>
        </p:txBody>
      </p:sp>
      <p:sp>
        <p:nvSpPr>
          <p:cNvPr id="77" name="TextBox 10">
            <a:extLst>
              <a:ext uri="{FF2B5EF4-FFF2-40B4-BE49-F238E27FC236}">
                <a16:creationId xmlns:a16="http://schemas.microsoft.com/office/drawing/2014/main" id="{0A84C5EF-10EB-9225-1DFB-C8D9FE36CCB3}"/>
              </a:ext>
            </a:extLst>
          </p:cNvPr>
          <p:cNvSpPr txBox="1"/>
          <p:nvPr/>
        </p:nvSpPr>
        <p:spPr>
          <a:xfrm>
            <a:off x="6140741" y="3367772"/>
            <a:ext cx="299688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8 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:</a:t>
            </a:r>
            <a:r>
              <a:rPr lang="es-AR">
                <a:solidFill>
                  <a:srgbClr val="2B1426"/>
                </a:solidFill>
                <a:latin typeface="Nunito Sans"/>
              </a:rPr>
              <a:t> 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Apoyo logístico</a:t>
            </a:r>
            <a:endParaRPr lang="es-AR">
              <a:solidFill>
                <a:srgbClr val="2B1426"/>
              </a:solidFill>
              <a:latin typeface="Nunito Sans"/>
            </a:endParaRPr>
          </a:p>
        </p:txBody>
      </p:sp>
      <p:sp>
        <p:nvSpPr>
          <p:cNvPr id="79" name="TextBox 10">
            <a:extLst>
              <a:ext uri="{FF2B5EF4-FFF2-40B4-BE49-F238E27FC236}">
                <a16:creationId xmlns:a16="http://schemas.microsoft.com/office/drawing/2014/main" id="{440A7813-FEF6-A74B-DB98-1A8C781C5B06}"/>
              </a:ext>
            </a:extLst>
          </p:cNvPr>
          <p:cNvSpPr txBox="1"/>
          <p:nvPr/>
        </p:nvSpPr>
        <p:spPr>
          <a:xfrm>
            <a:off x="6140741" y="3031276"/>
            <a:ext cx="432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7 : Seguridad y salud en el trabajo </a:t>
            </a:r>
            <a:endParaRPr kumimoji="0" lang="es-AR" i="0" u="none" strike="noStrike" kern="1200" cap="none" spc="0" normalizeH="0" baseline="0" noProof="0">
              <a:ln>
                <a:noFill/>
              </a:ln>
              <a:solidFill>
                <a:srgbClr val="2B1426"/>
              </a:solidFill>
              <a:effectLst/>
              <a:uLnTx/>
              <a:uFillTx/>
              <a:latin typeface="Nunito Sans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41DC554D-69A7-1111-A8D4-0957EDA9864B}"/>
              </a:ext>
            </a:extLst>
          </p:cNvPr>
          <p:cNvSpPr txBox="1"/>
          <p:nvPr/>
        </p:nvSpPr>
        <p:spPr>
          <a:xfrm>
            <a:off x="6090738" y="4096276"/>
            <a:ext cx="399964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10</a:t>
            </a:r>
            <a:r>
              <a:rPr lang="es-AR">
                <a:solidFill>
                  <a:srgbClr val="2B1426"/>
                </a:solidFill>
                <a:latin typeface="Nunito Sans"/>
              </a:rPr>
              <a:t> 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: Canales de comunicación</a:t>
            </a:r>
            <a:endParaRPr lang="es-CO">
              <a:latin typeface="Nunito Sans"/>
            </a:endParaRPr>
          </a:p>
        </p:txBody>
      </p:sp>
      <p:sp>
        <p:nvSpPr>
          <p:cNvPr id="83" name="TextBox 10">
            <a:extLst>
              <a:ext uri="{FF2B5EF4-FFF2-40B4-BE49-F238E27FC236}">
                <a16:creationId xmlns:a16="http://schemas.microsoft.com/office/drawing/2014/main" id="{4FD746EF-101A-D74C-0B42-D615C4FBEB0D}"/>
              </a:ext>
            </a:extLst>
          </p:cNvPr>
          <p:cNvSpPr txBox="1"/>
          <p:nvPr/>
        </p:nvSpPr>
        <p:spPr>
          <a:xfrm>
            <a:off x="6090738" y="4477979"/>
            <a:ext cx="3804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11</a:t>
            </a: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 : Avances del modelo</a:t>
            </a:r>
          </a:p>
        </p:txBody>
      </p:sp>
      <p:sp>
        <p:nvSpPr>
          <p:cNvPr id="85" name="TextBox 10">
            <a:extLst>
              <a:ext uri="{FF2B5EF4-FFF2-40B4-BE49-F238E27FC236}">
                <a16:creationId xmlns:a16="http://schemas.microsoft.com/office/drawing/2014/main" id="{8F0F798A-4F24-FA5B-6221-B8C955F5A184}"/>
              </a:ext>
            </a:extLst>
          </p:cNvPr>
          <p:cNvSpPr txBox="1"/>
          <p:nvPr/>
        </p:nvSpPr>
        <p:spPr>
          <a:xfrm>
            <a:off x="6105113" y="4859682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AR">
                <a:solidFill>
                  <a:srgbClr val="2B1426"/>
                </a:solidFill>
                <a:latin typeface="Nunito Sans"/>
              </a:rPr>
              <a:t>12 : Estrategias de participación social</a:t>
            </a:r>
          </a:p>
        </p:txBody>
      </p:sp>
      <p:sp>
        <p:nvSpPr>
          <p:cNvPr id="91" name="Rectangle 3">
            <a:extLst>
              <a:ext uri="{FF2B5EF4-FFF2-40B4-BE49-F238E27FC236}">
                <a16:creationId xmlns:a16="http://schemas.microsoft.com/office/drawing/2014/main" id="{3CC8CCC5-0D24-AFD7-CF5E-AD9C26B1B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0738" y="1862166"/>
            <a:ext cx="58512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CO" altLang="es-CO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unito Sans"/>
              </a:rPr>
              <a:t>4</a:t>
            </a:r>
            <a:r>
              <a:rPr lang="es-CO" altLang="es-CO" dirty="0">
                <a:solidFill>
                  <a:srgbClr val="000000"/>
                </a:solidFill>
                <a:latin typeface="Nunito Sans"/>
              </a:rPr>
              <a:t> :</a:t>
            </a:r>
            <a:r>
              <a:rPr kumimoji="0" lang="es-CO" altLang="es-CO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unito Sans"/>
              </a:rPr>
              <a:t> </a:t>
            </a:r>
            <a:r>
              <a:rPr lang="es-CO" altLang="es-CO" dirty="0">
                <a:solidFill>
                  <a:srgbClr val="000000"/>
                </a:solidFill>
                <a:latin typeface="Nunito Sans"/>
              </a:rPr>
              <a:t>Referencia</a:t>
            </a:r>
            <a:endParaRPr kumimoji="0" lang="es-CO" altLang="es-CO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unito San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328F768B-3C99-EACF-5551-42EDE6E04F38}"/>
              </a:ext>
            </a:extLst>
          </p:cNvPr>
          <p:cNvSpPr txBox="1"/>
          <p:nvPr/>
        </p:nvSpPr>
        <p:spPr>
          <a:xfrm>
            <a:off x="6105113" y="2636168"/>
            <a:ext cx="585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AR" i="0" u="none" strike="noStrike" kern="1200" cap="none" spc="0" normalizeH="0" baseline="0" noProof="0">
                <a:ln>
                  <a:noFill/>
                </a:ln>
                <a:solidFill>
                  <a:srgbClr val="2B1426"/>
                </a:solidFill>
                <a:effectLst/>
                <a:uLnTx/>
                <a:uFillTx/>
                <a:latin typeface="Nunito Sans"/>
              </a:rPr>
              <a:t>6: </a:t>
            </a:r>
            <a:r>
              <a:rPr lang="es-AR">
                <a:solidFill>
                  <a:srgbClr val="2B1426"/>
                </a:solidFill>
                <a:latin typeface="Nunito Sans"/>
              </a:rPr>
              <a:t>Gestión De Riesgo</a:t>
            </a:r>
            <a:endParaRPr kumimoji="0" lang="es-AR" i="0" u="none" strike="noStrike" kern="1200" cap="none" spc="0" normalizeH="0" baseline="0" noProof="0">
              <a:ln>
                <a:noFill/>
              </a:ln>
              <a:solidFill>
                <a:srgbClr val="2B1426"/>
              </a:solidFill>
              <a:effectLst/>
              <a:uLnTx/>
              <a:uFillTx/>
              <a:latin typeface="Nuni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2207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890A2-6E68-20F8-DC5A-44589F390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79A1A64F-2B96-F75C-04BC-5E680D5772EB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C53F10-D4FE-701E-8A11-81F28BF3EC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BEAB3F2-E15B-C2AC-FFE3-09894DB50E9C}"/>
              </a:ext>
            </a:extLst>
          </p:cNvPr>
          <p:cNvSpPr txBox="1"/>
          <p:nvPr/>
        </p:nvSpPr>
        <p:spPr>
          <a:xfrm>
            <a:off x="5631889" y="3027470"/>
            <a:ext cx="6416650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MODELO DE ATENCIÓN EN SALUD</a:t>
            </a:r>
            <a:endParaRPr lang="es-AR" sz="3600" b="1" i="0" u="none" strike="noStrike" kern="1200" cap="none" spc="-15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Nunito Sans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7916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20BFB5FD-DC1D-F99F-F9E1-987FC80BE94E}"/>
              </a:ext>
            </a:extLst>
          </p:cNvPr>
          <p:cNvSpPr txBox="1">
            <a:spLocks/>
          </p:cNvSpPr>
          <p:nvPr/>
        </p:nvSpPr>
        <p:spPr>
          <a:xfrm>
            <a:off x="346364" y="233505"/>
            <a:ext cx="12192000" cy="838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500"/>
              </a:lnSpc>
            </a:pPr>
            <a:r>
              <a:rPr lang="es" sz="2600" b="1">
                <a:solidFill>
                  <a:srgbClr val="FCFAFA"/>
                </a:solidFill>
                <a:latin typeface="Montserrat"/>
              </a:rPr>
              <a:t>ORGANIZACIÓN PARA LA PRESTACIÓN DE LOS SERVICIOS</a:t>
            </a:r>
            <a:endParaRPr lang="es-ES">
              <a:solidFill>
                <a:srgbClr val="FCFAFA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E25C84-B388-9FD7-6D47-3713273DF1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2ADCE26A-C6FD-78E7-AE9C-E7C9CDF03808}"/>
              </a:ext>
            </a:extLst>
          </p:cNvPr>
          <p:cNvGrpSpPr/>
          <p:nvPr/>
        </p:nvGrpSpPr>
        <p:grpSpPr>
          <a:xfrm flipH="1">
            <a:off x="212374" y="2013359"/>
            <a:ext cx="4812101" cy="2826437"/>
            <a:chOff x="6494738" y="2002574"/>
            <a:chExt cx="4812101" cy="1870685"/>
          </a:xfrm>
        </p:grpSpPr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344456C5-05F2-51F4-B288-A47C8AE5BECA}"/>
                </a:ext>
              </a:extLst>
            </p:cNvPr>
            <p:cNvSpPr txBox="1"/>
            <p:nvPr/>
          </p:nvSpPr>
          <p:spPr>
            <a:xfrm>
              <a:off x="8237020" y="2002574"/>
              <a:ext cx="2933816" cy="468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OBJETIVO</a:t>
              </a:r>
            </a:p>
          </p:txBody>
        </p:sp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30B401A5-F9F0-3F17-E9A3-6A7A49646AA3}"/>
                </a:ext>
              </a:extLst>
            </p:cNvPr>
            <p:cNvSpPr/>
            <p:nvPr/>
          </p:nvSpPr>
          <p:spPr>
            <a:xfrm>
              <a:off x="6494738" y="2589931"/>
              <a:ext cx="4812101" cy="1283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3B70"/>
                </a:buClr>
                <a:buSzPts val="2400"/>
                <a:buFontTx/>
                <a:buNone/>
                <a:tabLst/>
                <a:defRPr/>
              </a:pPr>
              <a:r>
                <a:rPr kumimoji="0" lang="es-CO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 panose="00000500000000000000" pitchFamily="2" charset="0"/>
                  <a:ea typeface="Open Sans"/>
                  <a:cs typeface="Open Sans"/>
                  <a:sym typeface="Open Sans"/>
                </a:rPr>
                <a:t>Garantizar la salud integral y la seguridad laboral de los docentes y sus familias mediante una red nacional de servicios de salud de calidad, participativa e innovadora.</a:t>
              </a:r>
              <a:endPara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 panose="00000500000000000000" pitchFamily="2" charset="0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" name="Google Shape;147;p6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1DDA039-9D7B-E5A9-E3A8-1EB2EB1EEDC0}"/>
              </a:ext>
            </a:extLst>
          </p:cNvPr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602124" y="2406768"/>
            <a:ext cx="5418684" cy="3034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07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4CCA5-3AFD-3113-6C1D-7E89EFE8B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18204BE9-14EA-1B17-C4F6-ED77C8A96ECA}"/>
              </a:ext>
            </a:extLst>
          </p:cNvPr>
          <p:cNvSpPr txBox="1">
            <a:spLocks/>
          </p:cNvSpPr>
          <p:nvPr/>
        </p:nvSpPr>
        <p:spPr>
          <a:xfrm>
            <a:off x="3532909" y="164232"/>
            <a:ext cx="12192000" cy="838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500"/>
              </a:lnSpc>
            </a:pPr>
            <a:r>
              <a:rPr lang="es-CO" sz="2800" b="1">
                <a:solidFill>
                  <a:srgbClr val="FCFAFA"/>
                </a:solidFill>
                <a:latin typeface="Montserrat"/>
              </a:rPr>
              <a:t>ARQUITECTURA TERRITORIAL</a:t>
            </a:r>
            <a:endParaRPr lang="es-ES">
              <a:solidFill>
                <a:srgbClr val="3A3A3A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CF68DC-8CA9-7D73-E177-568BF15681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7" name="Google Shape;201;p11">
            <a:extLst>
              <a:ext uri="{FF2B5EF4-FFF2-40B4-BE49-F238E27FC236}">
                <a16:creationId xmlns:a16="http://schemas.microsoft.com/office/drawing/2014/main" id="{9EAC8829-6211-6204-2954-C6785D537E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0514" y="1351879"/>
            <a:ext cx="7902831" cy="3200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2;p11">
            <a:extLst>
              <a:ext uri="{FF2B5EF4-FFF2-40B4-BE49-F238E27FC236}">
                <a16:creationId xmlns:a16="http://schemas.microsoft.com/office/drawing/2014/main" id="{0574A8D4-BF12-B263-4CF1-F0ED189F9EBE}"/>
              </a:ext>
            </a:extLst>
          </p:cNvPr>
          <p:cNvSpPr txBox="1">
            <a:spLocks/>
          </p:cNvSpPr>
          <p:nvPr/>
        </p:nvSpPr>
        <p:spPr>
          <a:xfrm>
            <a:off x="2293532" y="4753220"/>
            <a:ext cx="8099478" cy="12181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buSzPts val="523"/>
              <a:buFont typeface="Arial" panose="020B0604020202020204" pitchFamily="34" charset="0"/>
              <a:buNone/>
            </a:pPr>
            <a:r>
              <a:rPr lang="es-CO" sz="1600" b="1">
                <a:highlight>
                  <a:srgbClr val="FFFFFF"/>
                </a:highlight>
                <a:latin typeface="Montserrat" panose="00000500000000000000" pitchFamily="2" charset="0"/>
                <a:ea typeface="Roboto"/>
                <a:cs typeface="Roboto"/>
                <a:sym typeface="Roboto"/>
              </a:rPr>
              <a:t>OBJETIVO:</a:t>
            </a:r>
            <a:r>
              <a:rPr lang="es-CO" sz="1600">
                <a:highlight>
                  <a:srgbClr val="FFFFFF"/>
                </a:highlight>
                <a:latin typeface="Montserrat" panose="00000500000000000000" pitchFamily="2" charset="0"/>
                <a:ea typeface="Roboto"/>
                <a:cs typeface="Roboto"/>
                <a:sym typeface="Roboto"/>
              </a:rPr>
              <a:t> Entender las características únicas de los territorios donde viven, trabajan y se desplazan los docentes y familias – El municipio es la base del modelo, asegurando una atención adaptada a las necesidades locales.</a:t>
            </a:r>
            <a:endParaRPr lang="es-CO" sz="160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320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BEF0-C009-01B1-8DE5-516AA1030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DD0D421-EAD8-3F93-1D2E-56E8517CDCF0}"/>
              </a:ext>
            </a:extLst>
          </p:cNvPr>
          <p:cNvSpPr txBox="1">
            <a:spLocks/>
          </p:cNvSpPr>
          <p:nvPr/>
        </p:nvSpPr>
        <p:spPr>
          <a:xfrm>
            <a:off x="1413164" y="714894"/>
            <a:ext cx="10778836" cy="8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s-MX" sz="4000" b="1">
              <a:solidFill>
                <a:srgbClr val="13A3D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C7A918B-14ED-C041-B0E9-6AE95E53FBDA}"/>
              </a:ext>
            </a:extLst>
          </p:cNvPr>
          <p:cNvGrpSpPr/>
          <p:nvPr/>
        </p:nvGrpSpPr>
        <p:grpSpPr>
          <a:xfrm>
            <a:off x="277711" y="940072"/>
            <a:ext cx="11335823" cy="4977855"/>
            <a:chOff x="688258" y="906875"/>
            <a:chExt cx="11335823" cy="4977855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B6AFDA9F-F49B-EF8E-FB64-13471BAB4CC3}"/>
                </a:ext>
              </a:extLst>
            </p:cNvPr>
            <p:cNvGrpSpPr/>
            <p:nvPr/>
          </p:nvGrpSpPr>
          <p:grpSpPr>
            <a:xfrm>
              <a:off x="688258" y="906875"/>
              <a:ext cx="6453034" cy="4894157"/>
              <a:chOff x="897147" y="1384647"/>
              <a:chExt cx="6613332" cy="5044250"/>
            </a:xfrm>
          </p:grpSpPr>
          <p:pic>
            <p:nvPicPr>
              <p:cNvPr id="8" name="Google Shape;380;p28">
                <a:extLst>
                  <a:ext uri="{FF2B5EF4-FFF2-40B4-BE49-F238E27FC236}">
                    <a16:creationId xmlns:a16="http://schemas.microsoft.com/office/drawing/2014/main" id="{0DD8EB91-15A7-A4E7-9DF8-9FB569F43B63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24896" t="25902" r="23156"/>
              <a:stretch/>
            </p:blipFill>
            <p:spPr>
              <a:xfrm>
                <a:off x="897147" y="1384647"/>
                <a:ext cx="6167042" cy="403769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" name="Google Shape;381;p28">
                <a:extLst>
                  <a:ext uri="{FF2B5EF4-FFF2-40B4-BE49-F238E27FC236}">
                    <a16:creationId xmlns:a16="http://schemas.microsoft.com/office/drawing/2014/main" id="{C364BAE2-D087-B015-5546-0A41A5E47D3F}"/>
                  </a:ext>
                </a:extLst>
              </p:cNvPr>
              <p:cNvSpPr txBox="1"/>
              <p:nvPr/>
            </p:nvSpPr>
            <p:spPr>
              <a:xfrm>
                <a:off x="4483782" y="1792859"/>
                <a:ext cx="2868216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Tx/>
                  <a:buNone/>
                  <a:tabLst/>
                  <a:defRPr/>
                </a:pPr>
                <a:r>
                  <a:rPr kumimoji="0" lang="e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Arial"/>
                    <a:cs typeface="Arial"/>
                    <a:sym typeface="Arial"/>
                  </a:rPr>
                  <a:t>Según la nómina de maestros reportada por las Secretarías de Educación a Fiduprevisora.</a:t>
                </a:r>
                <a:endParaRPr kumimoji="0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382;p28">
                <a:extLst>
                  <a:ext uri="{FF2B5EF4-FFF2-40B4-BE49-F238E27FC236}">
                    <a16:creationId xmlns:a16="http://schemas.microsoft.com/office/drawing/2014/main" id="{1439EB9B-F7CE-41AA-D7C2-16CE417CB006}"/>
                  </a:ext>
                </a:extLst>
              </p:cNvPr>
              <p:cNvSpPr txBox="1"/>
              <p:nvPr/>
            </p:nvSpPr>
            <p:spPr>
              <a:xfrm>
                <a:off x="1625659" y="5427297"/>
                <a:ext cx="2361731" cy="100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black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Arial"/>
                    <a:cs typeface="Arial"/>
                    <a:sym typeface="Arial"/>
                  </a:rPr>
                  <a:t>Teniendo en cuenta que el docente tiene afiliado a su cónyuge o compañero (a) permanente y/o a los hijos.</a:t>
                </a:r>
                <a:endParaRPr kumimoji="0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Arial"/>
                  <a:sym typeface="Arial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Tx/>
                  <a:buNone/>
                  <a:tabLst/>
                  <a:defRPr/>
                </a:pPr>
                <a:endParaRPr kumimoji="0" sz="20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383;p28">
                <a:extLst>
                  <a:ext uri="{FF2B5EF4-FFF2-40B4-BE49-F238E27FC236}">
                    <a16:creationId xmlns:a16="http://schemas.microsoft.com/office/drawing/2014/main" id="{D8C0C4C3-5206-21CC-4EB3-339F5FEB1C62}"/>
                  </a:ext>
                </a:extLst>
              </p:cNvPr>
              <p:cNvSpPr txBox="1"/>
              <p:nvPr/>
            </p:nvSpPr>
            <p:spPr>
              <a:xfrm>
                <a:off x="5561247" y="5435175"/>
                <a:ext cx="1949232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black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Arial"/>
                    <a:cs typeface="Arial"/>
                    <a:sym typeface="Arial"/>
                  </a:rPr>
                  <a:t>Según la nómina de pensionados del FOMAG reportada por Fiduprevisora.</a:t>
                </a:r>
                <a:endParaRPr kumimoji="0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Arial"/>
                  <a:cs typeface="Arial"/>
                  <a:sym typeface="Arial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Tx/>
                  <a:buNone/>
                  <a:tabLst/>
                  <a:defRPr/>
                </a:pPr>
                <a:endParaRPr kumimoji="0" sz="20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" name="Group 27">
                <a:extLst>
                  <a:ext uri="{FF2B5EF4-FFF2-40B4-BE49-F238E27FC236}">
                    <a16:creationId xmlns:a16="http://schemas.microsoft.com/office/drawing/2014/main" id="{A04EC54C-C550-225D-D9A1-6DF855DDE794}"/>
                  </a:ext>
                </a:extLst>
              </p:cNvPr>
              <p:cNvGrpSpPr/>
              <p:nvPr/>
            </p:nvGrpSpPr>
            <p:grpSpPr>
              <a:xfrm flipH="1" flipV="1">
                <a:off x="4322833" y="2299810"/>
                <a:ext cx="883861" cy="229154"/>
                <a:chOff x="3643532" y="1702191"/>
                <a:chExt cx="914366" cy="534572"/>
              </a:xfrm>
            </p:grpSpPr>
            <p:cxnSp>
              <p:nvCxnSpPr>
                <p:cNvPr id="19" name="Straight Connector 28">
                  <a:extLst>
                    <a:ext uri="{FF2B5EF4-FFF2-40B4-BE49-F238E27FC236}">
                      <a16:creationId xmlns:a16="http://schemas.microsoft.com/office/drawing/2014/main" id="{2703D3C4-F712-6479-CD5C-4ACB1D518829}"/>
                    </a:ext>
                  </a:extLst>
                </p:cNvPr>
                <p:cNvCxnSpPr/>
                <p:nvPr/>
              </p:nvCxnSpPr>
              <p:spPr>
                <a:xfrm flipV="1">
                  <a:off x="4557898" y="1702191"/>
                  <a:ext cx="0" cy="534572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29">
                  <a:extLst>
                    <a:ext uri="{FF2B5EF4-FFF2-40B4-BE49-F238E27FC236}">
                      <a16:creationId xmlns:a16="http://schemas.microsoft.com/office/drawing/2014/main" id="{F58FDE74-EEAE-54DD-6E10-3592753718C6}"/>
                    </a:ext>
                  </a:extLst>
                </p:cNvPr>
                <p:cNvCxnSpPr/>
                <p:nvPr/>
              </p:nvCxnSpPr>
              <p:spPr>
                <a:xfrm>
                  <a:off x="3643532" y="1702191"/>
                  <a:ext cx="914366" cy="0"/>
                </a:xfrm>
                <a:prstGeom prst="line">
                  <a:avLst/>
                </a:prstGeom>
                <a:ln>
                  <a:headEnd type="oval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27">
                <a:extLst>
                  <a:ext uri="{FF2B5EF4-FFF2-40B4-BE49-F238E27FC236}">
                    <a16:creationId xmlns:a16="http://schemas.microsoft.com/office/drawing/2014/main" id="{12D2EB82-4FA2-254F-C5C6-DBBB93AC039C}"/>
                  </a:ext>
                </a:extLst>
              </p:cNvPr>
              <p:cNvGrpSpPr/>
              <p:nvPr/>
            </p:nvGrpSpPr>
            <p:grpSpPr>
              <a:xfrm flipH="1" flipV="1">
                <a:off x="5221919" y="5126173"/>
                <a:ext cx="339328" cy="694360"/>
                <a:chOff x="3643532" y="1702191"/>
                <a:chExt cx="914366" cy="534572"/>
              </a:xfrm>
            </p:grpSpPr>
            <p:cxnSp>
              <p:nvCxnSpPr>
                <p:cNvPr id="17" name="Straight Connector 28">
                  <a:extLst>
                    <a:ext uri="{FF2B5EF4-FFF2-40B4-BE49-F238E27FC236}">
                      <a16:creationId xmlns:a16="http://schemas.microsoft.com/office/drawing/2014/main" id="{5249728C-3778-80DC-F44A-2576501B29D3}"/>
                    </a:ext>
                  </a:extLst>
                </p:cNvPr>
                <p:cNvCxnSpPr/>
                <p:nvPr/>
              </p:nvCxnSpPr>
              <p:spPr>
                <a:xfrm flipV="1">
                  <a:off x="4557898" y="1702191"/>
                  <a:ext cx="0" cy="534572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29">
                  <a:extLst>
                    <a:ext uri="{FF2B5EF4-FFF2-40B4-BE49-F238E27FC236}">
                      <a16:creationId xmlns:a16="http://schemas.microsoft.com/office/drawing/2014/main" id="{83155B27-ABE4-6D71-B33D-2A8863D0A450}"/>
                    </a:ext>
                  </a:extLst>
                </p:cNvPr>
                <p:cNvCxnSpPr/>
                <p:nvPr/>
              </p:nvCxnSpPr>
              <p:spPr>
                <a:xfrm>
                  <a:off x="3643532" y="1702191"/>
                  <a:ext cx="914366" cy="0"/>
                </a:xfrm>
                <a:prstGeom prst="line">
                  <a:avLst/>
                </a:prstGeom>
                <a:ln>
                  <a:headEnd type="oval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27">
                <a:extLst>
                  <a:ext uri="{FF2B5EF4-FFF2-40B4-BE49-F238E27FC236}">
                    <a16:creationId xmlns:a16="http://schemas.microsoft.com/office/drawing/2014/main" id="{3452EA48-BC9A-12AD-6F02-B779C3E2307B}"/>
                  </a:ext>
                </a:extLst>
              </p:cNvPr>
              <p:cNvGrpSpPr/>
              <p:nvPr/>
            </p:nvGrpSpPr>
            <p:grpSpPr>
              <a:xfrm flipH="1" flipV="1">
                <a:off x="1287924" y="5126173"/>
                <a:ext cx="339328" cy="694360"/>
                <a:chOff x="3643532" y="1702191"/>
                <a:chExt cx="914366" cy="534572"/>
              </a:xfrm>
            </p:grpSpPr>
            <p:cxnSp>
              <p:nvCxnSpPr>
                <p:cNvPr id="15" name="Straight Connector 28">
                  <a:extLst>
                    <a:ext uri="{FF2B5EF4-FFF2-40B4-BE49-F238E27FC236}">
                      <a16:creationId xmlns:a16="http://schemas.microsoft.com/office/drawing/2014/main" id="{4B17F6CF-25A3-1E61-3746-A8C9A0CEC23F}"/>
                    </a:ext>
                  </a:extLst>
                </p:cNvPr>
                <p:cNvCxnSpPr/>
                <p:nvPr/>
              </p:nvCxnSpPr>
              <p:spPr>
                <a:xfrm flipV="1">
                  <a:off x="4557898" y="1702191"/>
                  <a:ext cx="0" cy="534572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29">
                  <a:extLst>
                    <a:ext uri="{FF2B5EF4-FFF2-40B4-BE49-F238E27FC236}">
                      <a16:creationId xmlns:a16="http://schemas.microsoft.com/office/drawing/2014/main" id="{968AB573-3D45-91CB-1C8D-CDDF9C96E428}"/>
                    </a:ext>
                  </a:extLst>
                </p:cNvPr>
                <p:cNvCxnSpPr/>
                <p:nvPr/>
              </p:nvCxnSpPr>
              <p:spPr>
                <a:xfrm>
                  <a:off x="3643532" y="1702191"/>
                  <a:ext cx="914366" cy="0"/>
                </a:xfrm>
                <a:prstGeom prst="line">
                  <a:avLst/>
                </a:prstGeom>
                <a:ln>
                  <a:headEnd type="oval"/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D051CA95-9931-7D31-F9A4-EDC91C29A542}"/>
                </a:ext>
              </a:extLst>
            </p:cNvPr>
            <p:cNvSpPr/>
            <p:nvPr/>
          </p:nvSpPr>
          <p:spPr>
            <a:xfrm>
              <a:off x="8081729" y="2046428"/>
              <a:ext cx="2916005" cy="819223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es-CO" sz="1800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 panose="00000500000000000000" pitchFamily="2" charset="0"/>
                  <a:ea typeface="Open Sans"/>
                  <a:cs typeface="Open Sans"/>
                  <a:sym typeface="Open Sans"/>
                </a:rPr>
                <a:t>Beneficiarios</a:t>
              </a:r>
              <a:endParaRPr kumimoji="0" lang="es-CO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anose="00000500000000000000" pitchFamily="2" charset="0"/>
                <a:ea typeface="Arial"/>
                <a:cs typeface="Arial"/>
                <a:sym typeface="Arial"/>
              </a:endParaRPr>
            </a:p>
            <a:p>
              <a:pPr algn="ctr"/>
              <a:endParaRPr lang="es-CO"/>
            </a:p>
          </p:txBody>
        </p:sp>
        <p:pic>
          <p:nvPicPr>
            <p:cNvPr id="24" name="Google Shape;395;p29">
              <a:extLst>
                <a:ext uri="{FF2B5EF4-FFF2-40B4-BE49-F238E27FC236}">
                  <a16:creationId xmlns:a16="http://schemas.microsoft.com/office/drawing/2014/main" id="{E5F2A89F-9CEA-A341-3933-327CB86389D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71816" y="2602750"/>
              <a:ext cx="5052265" cy="32819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5239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CCC8E-2FEB-2E28-28B0-0B5EDD78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DBDE8F3B-91DE-A856-76D5-C60751526778}"/>
              </a:ext>
            </a:extLst>
          </p:cNvPr>
          <p:cNvSpPr txBox="1">
            <a:spLocks/>
          </p:cNvSpPr>
          <p:nvPr/>
        </p:nvSpPr>
        <p:spPr>
          <a:xfrm>
            <a:off x="706582" y="288923"/>
            <a:ext cx="12192000" cy="838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500"/>
              </a:lnSpc>
            </a:pPr>
            <a:r>
              <a:rPr lang="en-US" sz="2800" b="1">
                <a:solidFill>
                  <a:srgbClr val="FCFAFA"/>
                </a:solidFill>
                <a:latin typeface="Montserrat"/>
              </a:rPr>
              <a:t>A</a:t>
            </a:r>
            <a:r>
              <a:rPr lang="es-CO" sz="2800" b="1">
                <a:solidFill>
                  <a:srgbClr val="FCFAFA"/>
                </a:solidFill>
                <a:latin typeface="Montserrat"/>
              </a:rPr>
              <a:t>CCESO A LA PRESTACIÓN DE SERVICIOS DE SALUD</a:t>
            </a:r>
            <a:endParaRPr lang="es-ES" sz="2800">
              <a:solidFill>
                <a:srgbClr val="FCFAFA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6E379F-48EB-6ED7-AA3C-F0EB17F4D0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Google Shape;263;p17" descr="Diagrama&#10;&#10;El contenido generado por IA puede ser incorrecto.">
            <a:extLst>
              <a:ext uri="{FF2B5EF4-FFF2-40B4-BE49-F238E27FC236}">
                <a16:creationId xmlns:a16="http://schemas.microsoft.com/office/drawing/2014/main" id="{C19D2B79-196E-DDFE-6D05-4499F6B3145D}"/>
              </a:ext>
            </a:extLst>
          </p:cNvPr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97749" y="1473368"/>
            <a:ext cx="7149376" cy="48756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EBEEAD0-5A9B-C19B-01ED-78F90A5B79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173202"/>
              </p:ext>
            </p:extLst>
          </p:nvPr>
        </p:nvGraphicFramePr>
        <p:xfrm>
          <a:off x="7353980" y="2329744"/>
          <a:ext cx="4160920" cy="3154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4314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AE040-D67A-39B9-3586-5F2FFE62A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8F4275D-997F-0280-6ACB-7747C2D13E87}"/>
              </a:ext>
            </a:extLst>
          </p:cNvPr>
          <p:cNvSpPr txBox="1">
            <a:spLocks/>
          </p:cNvSpPr>
          <p:nvPr/>
        </p:nvSpPr>
        <p:spPr>
          <a:xfrm>
            <a:off x="1413164" y="714894"/>
            <a:ext cx="10778836" cy="8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s-MX" sz="4000" b="1">
              <a:solidFill>
                <a:srgbClr val="13A3D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378;p28">
            <a:extLst>
              <a:ext uri="{FF2B5EF4-FFF2-40B4-BE49-F238E27FC236}">
                <a16:creationId xmlns:a16="http://schemas.microsoft.com/office/drawing/2014/main" id="{F9DD29C5-1073-673E-CA2A-FF3782CC251C}"/>
              </a:ext>
            </a:extLst>
          </p:cNvPr>
          <p:cNvSpPr txBox="1"/>
          <p:nvPr/>
        </p:nvSpPr>
        <p:spPr>
          <a:xfrm>
            <a:off x="1547686" y="250947"/>
            <a:ext cx="8769506" cy="10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3B70"/>
              </a:buClr>
              <a:buSzPts val="3300"/>
              <a:buFontTx/>
              <a:buNone/>
              <a:tabLst/>
              <a:defRPr/>
            </a:pPr>
            <a:r>
              <a:rPr kumimoji="0" lang="es-CO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Open Sans"/>
                <a:cs typeface="Open Sans"/>
                <a:sym typeface="Open Sans"/>
              </a:rPr>
              <a:t>SISTEMA DE RIESGOS LABORALES</a:t>
            </a:r>
          </a:p>
        </p:txBody>
      </p:sp>
      <p:sp>
        <p:nvSpPr>
          <p:cNvPr id="7" name="Google Shape;378;p28">
            <a:extLst>
              <a:ext uri="{FF2B5EF4-FFF2-40B4-BE49-F238E27FC236}">
                <a16:creationId xmlns:a16="http://schemas.microsoft.com/office/drawing/2014/main" id="{03EB9648-C766-F2D9-5EA0-316E1010896E}"/>
              </a:ext>
            </a:extLst>
          </p:cNvPr>
          <p:cNvSpPr txBox="1"/>
          <p:nvPr/>
        </p:nvSpPr>
        <p:spPr>
          <a:xfrm>
            <a:off x="478092" y="1381573"/>
            <a:ext cx="5275727" cy="1202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3B70"/>
              </a:buClr>
              <a:buSzPts val="3300"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 panose="00000500000000000000" pitchFamily="2" charset="0"/>
                <a:ea typeface="Open Sans"/>
                <a:cs typeface="Open Sans"/>
                <a:sym typeface="Open Sans"/>
              </a:rPr>
              <a:t>SEGURIDAD Y SALUD EN EL TRABAJO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15EC2B64-B897-AAA9-7A72-C5CA78D9B97C}"/>
              </a:ext>
            </a:extLst>
          </p:cNvPr>
          <p:cNvSpPr txBox="1">
            <a:spLocks/>
          </p:cNvSpPr>
          <p:nvPr/>
        </p:nvSpPr>
        <p:spPr>
          <a:xfrm>
            <a:off x="478092" y="2316789"/>
            <a:ext cx="4722347" cy="2805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Verdana" panose="020B0604030504040204" pitchFamily="34" charset="0"/>
                <a:cs typeface="+mj-cs"/>
              </a:rPr>
              <a:t>“Disciplina que trata de la prevención de las lesiones y enfermedades causadas por las condiciones de trabajo, y de la protección y promoción de la salud de los trabajadores. Tiene por objeto mejorar las condiciones de trabajo, así como la salud en el trabajo, que conlleva la promoción y el mantenimiento del bienestar físico, mental y social de los trabajadores en todas las ocupaciones”.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yriad Pro" panose="020B0503030403020204" pitchFamily="34" charset="0"/>
              <a:ea typeface="Verdana" panose="020B0604030504040204" pitchFamily="34" charset="0"/>
              <a:cs typeface="+mj-cs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512D5AC-39AD-D686-23C8-6F257BCEE0EE}"/>
              </a:ext>
            </a:extLst>
          </p:cNvPr>
          <p:cNvGrpSpPr/>
          <p:nvPr/>
        </p:nvGrpSpPr>
        <p:grpSpPr>
          <a:xfrm>
            <a:off x="5200438" y="1724857"/>
            <a:ext cx="6991561" cy="2487491"/>
            <a:chOff x="5392097" y="2507351"/>
            <a:chExt cx="6982496" cy="2487491"/>
          </a:xfrm>
        </p:grpSpPr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0A8003BA-F593-7DBB-B3E7-08E9CE59B4DE}"/>
                </a:ext>
              </a:extLst>
            </p:cNvPr>
            <p:cNvSpPr txBox="1"/>
            <p:nvPr/>
          </p:nvSpPr>
          <p:spPr>
            <a:xfrm>
              <a:off x="5691769" y="2837716"/>
              <a:ext cx="602143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400" b="0" i="0" u="none" strike="noStrike" kern="1200" cap="none" spc="0" normalizeH="0" baseline="0" noProof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“Por el cual se adiciona el Decreto 1075 de 2015, Único Reglamentario del Sector Educación para reglamentar el artículo 21 de la Ley 1562 de 2012 sobre la Seguridad y Salud en el Trabajo para los educadores afiliados al Fondo Nacional de Prestaciones Sociales del Magisterio y se dictan otras disposiciones.”</a:t>
              </a:r>
              <a:endPara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51E69B47-C1BB-FDFA-314C-1ACB2B9750D8}"/>
                </a:ext>
              </a:extLst>
            </p:cNvPr>
            <p:cNvSpPr txBox="1"/>
            <p:nvPr/>
          </p:nvSpPr>
          <p:spPr>
            <a:xfrm>
              <a:off x="5392097" y="2507351"/>
              <a:ext cx="662077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DECRETO 1655 DEL 2015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5BC0B4AE-7B5B-AA2B-A89B-C398B007FC83}"/>
                </a:ext>
              </a:extLst>
            </p:cNvPr>
            <p:cNvSpPr txBox="1"/>
            <p:nvPr/>
          </p:nvSpPr>
          <p:spPr>
            <a:xfrm>
              <a:off x="5753819" y="4102290"/>
              <a:ext cx="66207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3B70"/>
                </a:buClr>
                <a:buSzPts val="3300"/>
                <a:buFontTx/>
                <a:buNone/>
                <a:tabLst/>
                <a:defRPr/>
              </a:pPr>
              <a:r>
                <a:rPr kumimoji="0" lang="es-CO" sz="1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 panose="00000500000000000000" pitchFamily="2" charset="0"/>
                  <a:ea typeface="Open Sans"/>
                  <a:cs typeface="Open Sans"/>
                  <a:sym typeface="Open Sans"/>
                </a:rPr>
                <a:t>OBJETIVO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F7160DE0-BC39-A326-11DC-B529F4B42DAC}"/>
                </a:ext>
              </a:extLst>
            </p:cNvPr>
            <p:cNvSpPr txBox="1"/>
            <p:nvPr/>
          </p:nvSpPr>
          <p:spPr>
            <a:xfrm>
              <a:off x="5753818" y="4471622"/>
              <a:ext cx="6151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400" b="1" i="0" u="none" strike="noStrike" kern="1200" cap="none" spc="0" normalizeH="0" baseline="0" noProof="0">
                  <a:ln>
                    <a:noFill/>
                  </a:ln>
                  <a:solidFill>
                    <a:srgbClr val="2B1426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Proteger la vida y cuidar la salud de los educadores afiliados al FOMAG</a:t>
              </a:r>
            </a:p>
          </p:txBody>
        </p:sp>
      </p:grpSp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291B5164-9E37-2611-506C-C661FE279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986117"/>
              </p:ext>
            </p:extLst>
          </p:nvPr>
        </p:nvGraphicFramePr>
        <p:xfrm>
          <a:off x="5562161" y="4224721"/>
          <a:ext cx="5375030" cy="125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8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CD27DAC2-440A-AAAF-B3D0-34A42EFB31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56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CAD0B-FEC7-1E40-4A8A-59D46FB3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962B34D-916E-C89B-00D8-0C5FF35E8A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440347"/>
              </p:ext>
            </p:extLst>
          </p:nvPr>
        </p:nvGraphicFramePr>
        <p:xfrm>
          <a:off x="846537" y="1608890"/>
          <a:ext cx="11003022" cy="4163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ubtítulo 2">
            <a:extLst>
              <a:ext uri="{FF2B5EF4-FFF2-40B4-BE49-F238E27FC236}">
                <a16:creationId xmlns:a16="http://schemas.microsoft.com/office/drawing/2014/main" id="{F94A8E8B-D7AB-7AFF-B691-725A5B747111}"/>
              </a:ext>
            </a:extLst>
          </p:cNvPr>
          <p:cNvSpPr txBox="1">
            <a:spLocks/>
          </p:cNvSpPr>
          <p:nvPr/>
        </p:nvSpPr>
        <p:spPr>
          <a:xfrm>
            <a:off x="776049" y="234738"/>
            <a:ext cx="10439504" cy="859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70000" lnSpcReduction="20000"/>
          </a:bodyPr>
          <a:lstStyle>
            <a:defPPr>
              <a:defRPr lang="es-CO"/>
            </a:defPPr>
            <a:lvl1pPr algn="ctr">
              <a:buClr>
                <a:srgbClr val="253B70"/>
              </a:buClr>
              <a:buSzPts val="3300"/>
              <a:defRPr sz="4400" b="1">
                <a:latin typeface="Montserrat" panose="00000500000000000000" pitchFamily="2" charset="0"/>
                <a:ea typeface="Open Sans"/>
                <a:cs typeface="Open San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3B70"/>
              </a:buClr>
              <a:buSzPts val="3300"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DECRETO 1655 DE 2015</a:t>
            </a:r>
            <a:endParaRPr lang="es-ES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3B70"/>
              </a:buClr>
              <a:buSzPts val="3300"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NIVELES DE PARTICIPACIÓN</a:t>
            </a:r>
            <a:endParaRPr lang="es-MX" sz="4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/>
              <a:ea typeface="Open Sans"/>
              <a:cs typeface="Open Sans"/>
            </a:endParaRPr>
          </a:p>
        </p:txBody>
      </p:sp>
      <p:pic>
        <p:nvPicPr>
          <p:cNvPr id="123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4A2762A-CD5A-5C3E-39D6-AD22CAE752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3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2957B-7509-8428-264B-6494EF11E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5D9581CC-FFFE-4BC5-A407-727FD1D823E2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261C51-EC0F-B9CE-CD49-123D292F01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1EFBD63-EB2C-5752-0BF9-DA146AFE6F00}"/>
              </a:ext>
            </a:extLst>
          </p:cNvPr>
          <p:cNvSpPr txBox="1"/>
          <p:nvPr/>
        </p:nvSpPr>
        <p:spPr>
          <a:xfrm>
            <a:off x="5847112" y="2386153"/>
            <a:ext cx="6057217" cy="16019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2. ESTRUCTURA DEPARTAMENTAL</a:t>
            </a:r>
            <a:br>
              <a:rPr lang="es-AR" sz="3600" b="1">
                <a:latin typeface="Nunito Sans Black"/>
              </a:rPr>
            </a:br>
            <a:r>
              <a:rPr lang="es-AR" sz="3600" b="1">
                <a:solidFill>
                  <a:srgbClr val="253546"/>
                </a:solidFill>
                <a:latin typeface="Nunito Sans Black"/>
              </a:rPr>
              <a:t>SUBREGIONES</a:t>
            </a:r>
            <a:endParaRPr lang="es-ES">
              <a:latin typeface="Nunito Sans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3531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D4060C37-8A86-43D1-AD75-9EF01849C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461764"/>
              </p:ext>
            </p:extLst>
          </p:nvPr>
        </p:nvGraphicFramePr>
        <p:xfrm>
          <a:off x="1949526" y="5567346"/>
          <a:ext cx="1983306" cy="1099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3306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15911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BAJO CAUCA - 3871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8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937971">
                <a:tc>
                  <a:txBody>
                    <a:bodyPr/>
                    <a:lstStyle/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CÁCERES - 107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TARAZÁ - 249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CAUCASIA – 2467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NECHÍ - 218</a:t>
                      </a:r>
                      <a:endParaRPr lang="es-ES" sz="1000">
                        <a:latin typeface="Aptos Narrow"/>
                      </a:endParaRP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EL BAGRE – 607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ZARAGOZA - 223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7F6427D5-B05B-4042-984A-AB53E7F2C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249673"/>
              </p:ext>
            </p:extLst>
          </p:nvPr>
        </p:nvGraphicFramePr>
        <p:xfrm>
          <a:off x="2038709" y="4269814"/>
          <a:ext cx="1895269" cy="11093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5269">
                  <a:extLst>
                    <a:ext uri="{9D8B030D-6E8A-4147-A177-3AD203B41FA5}">
                      <a16:colId xmlns:a16="http://schemas.microsoft.com/office/drawing/2014/main" val="3558031734"/>
                    </a:ext>
                  </a:extLst>
                </a:gridCol>
              </a:tblGrid>
              <a:tr h="18546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MAGDALENA MEDIO - 1156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2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550820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CARACOLÍ - 53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MACEO - 76</a:t>
                      </a: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PUERTO BERRÍO - 703</a:t>
                      </a: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PUERTO NARE - 138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PUERTO TRIUNFO - 144</a:t>
                      </a:r>
                      <a:endParaRPr lang="es-ES" sz="1000">
                        <a:latin typeface="Aptos Narrow"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YONDÓ - 42</a:t>
                      </a:r>
                      <a:endParaRPr lang="es-ES" sz="1000">
                        <a:latin typeface="Aptos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879722"/>
                  </a:ext>
                </a:extLst>
              </a:tr>
            </a:tbl>
          </a:graphicData>
        </a:graphic>
      </p:graphicFrame>
      <p:sp>
        <p:nvSpPr>
          <p:cNvPr id="5" name="Google Shape;378;p28">
            <a:extLst>
              <a:ext uri="{FF2B5EF4-FFF2-40B4-BE49-F238E27FC236}">
                <a16:creationId xmlns:a16="http://schemas.microsoft.com/office/drawing/2014/main" id="{67A31BDC-E194-DCC2-010A-B7E7534F21F3}"/>
              </a:ext>
            </a:extLst>
          </p:cNvPr>
          <p:cNvSpPr txBox="1"/>
          <p:nvPr/>
        </p:nvSpPr>
        <p:spPr>
          <a:xfrm>
            <a:off x="1828736" y="175173"/>
            <a:ext cx="8769506" cy="10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algn="ctr">
              <a:buClr>
                <a:srgbClr val="253B70"/>
              </a:buClr>
              <a:buSzPts val="3300"/>
              <a:defRPr/>
            </a:pPr>
            <a:r>
              <a:rPr kumimoji="0" lang="es-CO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Open Sans"/>
                <a:cs typeface="Open Sans"/>
                <a:sym typeface="Open Sans"/>
              </a:rPr>
              <a:t>SUBREGIONES</a:t>
            </a:r>
            <a:r>
              <a:rPr lang="es-CO" sz="4400" b="1">
                <a:solidFill>
                  <a:schemeClr val="bg1"/>
                </a:solidFill>
                <a:latin typeface="Montserrat"/>
                <a:ea typeface="Open Sans"/>
                <a:cs typeface="Open Sans"/>
                <a:sym typeface="Open Sans"/>
              </a:rPr>
              <a:t> ANTIOQUIA</a:t>
            </a:r>
            <a:endParaRPr kumimoji="0" lang="es-CO" sz="4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6" name="Imagen 5" descr="Mapa&#10;&#10;El contenido generado por IA puede ser incorrecto.">
            <a:extLst>
              <a:ext uri="{FF2B5EF4-FFF2-40B4-BE49-F238E27FC236}">
                <a16:creationId xmlns:a16="http://schemas.microsoft.com/office/drawing/2014/main" id="{1D5FD7DA-2C27-38FD-66B0-C137EFB04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975" y="1307033"/>
            <a:ext cx="4415416" cy="4594481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42BE25C6-17EC-4855-82B0-8FF40A021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883576"/>
              </p:ext>
            </p:extLst>
          </p:nvPr>
        </p:nvGraphicFramePr>
        <p:xfrm>
          <a:off x="155274" y="4959926"/>
          <a:ext cx="1591307" cy="17801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307">
                  <a:extLst>
                    <a:ext uri="{9D8B030D-6E8A-4147-A177-3AD203B41FA5}">
                      <a16:colId xmlns:a16="http://schemas.microsoft.com/office/drawing/2014/main" val="3558031734"/>
                    </a:ext>
                  </a:extLst>
                </a:gridCol>
              </a:tblGrid>
              <a:tr h="2400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NORDESTE - 2507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B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550820"/>
                  </a:ext>
                </a:extLst>
              </a:tr>
              <a:tr h="1540127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CISNEROS - 194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ROQUE - 447</a:t>
                      </a: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SANTO DOMINGO - 95</a:t>
                      </a: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YOLOMBÓ - 434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ANORÍ - 169</a:t>
                      </a:r>
                      <a:endParaRPr lang="es-ES" sz="1000">
                        <a:latin typeface="Aptos Narrow"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AMALFI – 324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REMEDIOS – 302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SEGOVIA – 263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VEGACHÍ - 198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YALÍ - 81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879722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7560D0D4-8AA4-84FE-142D-311C37DBB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571768"/>
              </p:ext>
            </p:extLst>
          </p:nvPr>
        </p:nvGraphicFramePr>
        <p:xfrm>
          <a:off x="2035791" y="1182250"/>
          <a:ext cx="1982497" cy="2897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2497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441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NORTE - 3532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00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2652888">
                <a:tc>
                  <a:txBody>
                    <a:bodyPr/>
                    <a:lstStyle/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BELMIRA - 38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ENTRERRÍOS - 108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ITUANGO - 334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ANDRÉS DE CUERQUÍA - 69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JOSÉ DE LA MONTAÑA - 76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SANTA ROSA DE OSOS – 587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TOLEDO – 45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DON MATÍAS - 165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VALDIVIA – 84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ANGOSTURA – 92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BRICEÑO - 75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CAMPAMENTO – 56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CAROLINA – 103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GÓMEZ PLATA – 104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GUADALUPE – 55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YARUMAL – 1069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PEDRO – 472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79676CF-97DB-50FD-DCC0-2AC12B454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415243"/>
              </p:ext>
            </p:extLst>
          </p:nvPr>
        </p:nvGraphicFramePr>
        <p:xfrm>
          <a:off x="4077375" y="1182249"/>
          <a:ext cx="1865745" cy="31492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5745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441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OCCIDENTE - 3464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4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1409589">
                <a:tc>
                  <a:txBody>
                    <a:bodyPr/>
                    <a:lstStyle/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ABRIAQUÍ - 27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DABEIBA - 366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FRONTINO - 636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URAMITA - 43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ANZÁ - 50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BURITICÁ – 77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CAICEDO – 127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CAÑASGORDAS- 260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GIRALDO – 48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SANTAFE DE ANTIOQUIA– 568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EBEJICO - 162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LIBORINA – 142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OLAYA – 15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SABANALARGA – 138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JERÓNIMO – 259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SOPETRÁN – 384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ARMENIA – 21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HELICONIA – 22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PEQUE - 119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D6833901-E148-BC95-1A75-6B30BC756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55273"/>
              </p:ext>
            </p:extLst>
          </p:nvPr>
        </p:nvGraphicFramePr>
        <p:xfrm>
          <a:off x="94846" y="1182248"/>
          <a:ext cx="1865745" cy="3758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5745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441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ORIENTE - 10303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4E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1409589">
                <a:tc>
                  <a:txBody>
                    <a:bodyPr/>
                    <a:lstStyle/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GUARNE - 265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LA CEJA - 870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MARINILLA - 925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COCORNÁ- 210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EL SANTUARIO-  323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CARLOS - 170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FRANCICSCO - 55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LUIS - 163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ALEJANDRÍA - 37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CONCEPCIÓN - 59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GRANADA - 160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GUATAPÉ - 85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EL PEÑOL - 270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RAFAEL - 222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VICENTE - 152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ABEJORRAL - 370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ARGELIA - 171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LA UNIÓN - 252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NARIÑO - 118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SONSÓN - 642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EL RETIRO – 118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EL CARMEN DE VIBORAL – 648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RIONEGRO - 4018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075E15C6-A884-C7EA-2A32-E9856832D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449062"/>
              </p:ext>
            </p:extLst>
          </p:nvPr>
        </p:nvGraphicFramePr>
        <p:xfrm>
          <a:off x="6090206" y="1182249"/>
          <a:ext cx="1865745" cy="3758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5745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441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SUROESTE - 4978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B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2817090">
                <a:tc>
                  <a:txBody>
                    <a:bodyPr/>
                    <a:lstStyle/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ANDES - 686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BETANIA - 75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HISPANIA - 59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JARDÍN - 275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JERICÓ - 298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PUEBLORRICO - 118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TARSO - 48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CARAMANTA - 88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CONCORDIA - 220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FREDONIA - 440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LA PINTADA - 60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MONTEBELLO - 51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SANTA BÁRBARA - 294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TÁMESIS - 288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VALPARAÍSO - 95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VENECIA - 78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BETULIA - 172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CIUDAD BOLÍVAR - 345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SALGAR – 126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URRAO – 811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AMAGÁ - 275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ANGELÓPOLIS - 19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TITIRIBÍ - 57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6668CF13-C935-7404-DFBB-928013945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550724"/>
              </p:ext>
            </p:extLst>
          </p:nvPr>
        </p:nvGraphicFramePr>
        <p:xfrm>
          <a:off x="4019865" y="4747836"/>
          <a:ext cx="1926960" cy="19197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6960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3384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URABÁ - 9771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45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937971">
                <a:tc>
                  <a:txBody>
                    <a:bodyPr/>
                    <a:lstStyle/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NECOCLÍ - 805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JUAN DE URABÁ - 201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CAREPA - 555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CHIGORODÓ - 988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MUTATÁ - 193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SAN PEDRO DE URABÁ - 619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ARBOLETES – 359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APARTADÓ - 2749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MURINDÓ - 73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TURBO – 3083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VIGÍA DEL FUERTE - 137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73AB1301-17F3-1E9C-4348-AE04026E9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681773"/>
              </p:ext>
            </p:extLst>
          </p:nvPr>
        </p:nvGraphicFramePr>
        <p:xfrm>
          <a:off x="6090204" y="5021005"/>
          <a:ext cx="1868898" cy="1767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8898">
                  <a:extLst>
                    <a:ext uri="{9D8B030D-6E8A-4147-A177-3AD203B41FA5}">
                      <a16:colId xmlns:a16="http://schemas.microsoft.com/office/drawing/2014/main" val="513541203"/>
                    </a:ext>
                  </a:extLst>
                </a:gridCol>
              </a:tblGrid>
              <a:tr h="23384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VALLE DE ABURRÁ - 57434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70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3754"/>
                  </a:ext>
                </a:extLst>
              </a:tr>
              <a:tr h="937971">
                <a:tc>
                  <a:txBody>
                    <a:bodyPr/>
                    <a:lstStyle/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BARBOSA - 414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COPACABANA - 1237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GIRARDOTA - 343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CALDAS - 880</a:t>
                      </a:r>
                    </a:p>
                    <a:p>
                      <a:pPr marL="2603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BELLO - 6197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ENVIGADO - 5215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ITAGUI – 472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LA ESTRELLA - 154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SABANETA - 421</a:t>
                      </a:r>
                    </a:p>
                    <a:p>
                      <a:pPr marL="2603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MEDELLÍN - 37846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15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4912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F9CFA-5D40-7D77-19E0-131D0711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EF379A7B-44B4-B03F-5CA1-A05C3DE1BC14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7BAC9-0D25-2059-B5C6-2A0C3CAFF7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EA3734-2487-8F71-5FE8-D03F30E7F6F7}"/>
              </a:ext>
            </a:extLst>
          </p:cNvPr>
          <p:cNvSpPr txBox="1"/>
          <p:nvPr/>
        </p:nvSpPr>
        <p:spPr>
          <a:xfrm>
            <a:off x="6034018" y="2889361"/>
            <a:ext cx="6057217" cy="11010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3. GESTIÓN DE RED DE SERVICIOS</a:t>
            </a:r>
            <a:endParaRPr lang="es-ES">
              <a:latin typeface="Nunito Sans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8284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4256F-3E89-6864-C600-C10D1E9F7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E1F1B004-E3B5-30F5-F1F8-044AC42EBE8A}"/>
              </a:ext>
            </a:extLst>
          </p:cNvPr>
          <p:cNvSpPr txBox="1">
            <a:spLocks/>
          </p:cNvSpPr>
          <p:nvPr/>
        </p:nvSpPr>
        <p:spPr>
          <a:xfrm>
            <a:off x="310822" y="2312545"/>
            <a:ext cx="5433890" cy="22471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CO" sz="5400" b="1">
                <a:solidFill>
                  <a:srgbClr val="FFFFFF"/>
                </a:solidFill>
                <a:latin typeface="Nunito Sans Black"/>
                <a:ea typeface="Calibri"/>
                <a:cs typeface="Calibri"/>
              </a:rPr>
              <a:t>Estrategias de Estructuración de la Red</a:t>
            </a:r>
            <a:endParaRPr lang="es-ES" sz="5400">
              <a:latin typeface="Nunito Sans Black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71DDE-F370-4B8C-D496-E1FFB62C5F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pic>
        <p:nvPicPr>
          <p:cNvPr id="7" name="Imagen 6" descr="Un grupo de hombres con traje formal&#10;&#10;El contenido generado por IA puede ser incorrecto.">
            <a:extLst>
              <a:ext uri="{FF2B5EF4-FFF2-40B4-BE49-F238E27FC236}">
                <a16:creationId xmlns:a16="http://schemas.microsoft.com/office/drawing/2014/main" id="{20FFC3D0-F2D3-01F8-47B3-5B4CC932A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483" y="1141696"/>
            <a:ext cx="5875073" cy="592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95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49653C0-90EC-C22B-996B-72013BEE801E}"/>
              </a:ext>
            </a:extLst>
          </p:cNvPr>
          <p:cNvSpPr/>
          <p:nvPr/>
        </p:nvSpPr>
        <p:spPr>
          <a:xfrm>
            <a:off x="5380265" y="208190"/>
            <a:ext cx="6721929" cy="65559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800"/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8644BA0-1CFE-5EAC-372D-305A3BCF3C80}"/>
              </a:ext>
            </a:extLst>
          </p:cNvPr>
          <p:cNvGrpSpPr/>
          <p:nvPr/>
        </p:nvGrpSpPr>
        <p:grpSpPr>
          <a:xfrm>
            <a:off x="6261682" y="93889"/>
            <a:ext cx="4998084" cy="6448695"/>
            <a:chOff x="7597277" y="138842"/>
            <a:chExt cx="4490684" cy="6112870"/>
          </a:xfrm>
        </p:grpSpPr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59C41B12-1B52-49AA-5521-C2076770A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97277" y="138842"/>
              <a:ext cx="4490684" cy="6112870"/>
            </a:xfrm>
            <a:prstGeom prst="rect">
              <a:avLst/>
            </a:prstGeom>
          </p:spPr>
        </p:pic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EF86312C-2177-B0EC-2976-0C9CF7B06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54350" y="4348321"/>
              <a:ext cx="269655" cy="359540"/>
            </a:xfrm>
            <a:prstGeom prst="rect">
              <a:avLst/>
            </a:prstGeom>
          </p:spPr>
        </p:pic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1EA95373-6D85-AA47-AC2B-DBE691C7C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297164" y="4010917"/>
              <a:ext cx="269655" cy="359540"/>
            </a:xfrm>
            <a:prstGeom prst="rect">
              <a:avLst/>
            </a:prstGeom>
          </p:spPr>
        </p:pic>
        <p:pic>
          <p:nvPicPr>
            <p:cNvPr id="8" name="Gráfico 7">
              <a:hlinkClick r:id="rId6" action="ppaction://hlinkfile"/>
              <a:extLst>
                <a:ext uri="{FF2B5EF4-FFF2-40B4-BE49-F238E27FC236}">
                  <a16:creationId xmlns:a16="http://schemas.microsoft.com/office/drawing/2014/main" id="{6B950189-A147-C27F-3F48-8F38EDEB4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77904" y="3162351"/>
              <a:ext cx="269655" cy="359540"/>
            </a:xfrm>
            <a:prstGeom prst="rect">
              <a:avLst/>
            </a:prstGeom>
          </p:spPr>
        </p:pic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680FC74A-B74F-E373-EF4E-89D90D7FD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81233" y="2802812"/>
              <a:ext cx="269655" cy="359540"/>
            </a:xfrm>
            <a:prstGeom prst="rect">
              <a:avLst/>
            </a:prstGeom>
          </p:spPr>
        </p:pic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88426A8C-130B-B388-EA82-FAC36FD8A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076803" y="2216886"/>
              <a:ext cx="269655" cy="359540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F0DD9094-3ABB-FF7B-6B1E-2D030AE8D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271330" y="3689202"/>
              <a:ext cx="269655" cy="359540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97CEA867-2D61-56CE-FF88-A5787272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4947" y="2802811"/>
              <a:ext cx="269655" cy="359540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0FD652C5-1EFB-B40F-0311-3C054F4E9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41951" y="2408803"/>
              <a:ext cx="269655" cy="35954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7ACAE6D-7462-84FA-B05E-534C05821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87240" y="1726075"/>
              <a:ext cx="269655" cy="35954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E658BA0-E04E-6459-B55F-E4A4AD518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73026" y="1523356"/>
              <a:ext cx="269655" cy="35954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1D200099-1519-5B9E-5FC4-2261CD819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3867" y="1171502"/>
              <a:ext cx="269655" cy="35954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C602CAFF-0BAE-8350-BEF9-655ACE599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53270" y="1051063"/>
              <a:ext cx="269655" cy="35954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4D8E028-E35A-D1DB-0E87-2AFB51C5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90296" y="578770"/>
              <a:ext cx="269655" cy="35954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B4069926-863F-8A12-A87E-4B4989C49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31206" y="436740"/>
              <a:ext cx="269655" cy="35954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D7930F62-346C-1508-38B8-D9A5334F3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53435" y="2623041"/>
              <a:ext cx="269655" cy="35954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B4FFD5F-37B8-3B3B-C8F4-B645A6A4E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62190" y="3429000"/>
              <a:ext cx="269655" cy="35954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55683A49-045D-3F32-BED8-BEFDBC16E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60733" y="4925393"/>
              <a:ext cx="269655" cy="35954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BD9BB233-2721-2C35-5077-83A7706D8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71047" y="3750061"/>
              <a:ext cx="269655" cy="359540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F2C5A30A-7DEA-5510-E111-33F02684A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02917" y="4183326"/>
              <a:ext cx="269655" cy="35954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31D5097C-9ACE-8B99-0C3C-D1332345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00861" y="1564384"/>
              <a:ext cx="269655" cy="359540"/>
            </a:xfrm>
            <a:prstGeom prst="rect">
              <a:avLst/>
            </a:prstGeom>
          </p:spPr>
        </p:pic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2EB2A58-8EA0-43DA-BB45-F865FF0B833E}"/>
              </a:ext>
            </a:extLst>
          </p:cNvPr>
          <p:cNvSpPr txBox="1"/>
          <p:nvPr/>
        </p:nvSpPr>
        <p:spPr>
          <a:xfrm>
            <a:off x="362212" y="1759091"/>
            <a:ext cx="5528095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ES" sz="2000" b="1">
                <a:solidFill>
                  <a:srgbClr val="253B70"/>
                </a:solidFill>
              </a:rPr>
              <a:t>PRESTADORES  SERVICIOS DE SALUD PARA LA CONFORMACIÓN DE REDES INTEGRADAS E INTEGRALES 2025</a:t>
            </a:r>
          </a:p>
          <a:p>
            <a:pPr algn="ctr">
              <a:lnSpc>
                <a:spcPct val="100000"/>
              </a:lnSpc>
            </a:pPr>
            <a:endParaRPr lang="es-ES" sz="2000" b="1">
              <a:solidFill>
                <a:srgbClr val="253B70"/>
              </a:solidFill>
            </a:endParaRPr>
          </a:p>
          <a:p>
            <a:pPr algn="ctr">
              <a:lnSpc>
                <a:spcPct val="100000"/>
              </a:lnSpc>
            </a:pPr>
            <a:endParaRPr lang="es-ES" sz="2000" b="1">
              <a:solidFill>
                <a:srgbClr val="253B7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ES" sz="3000" b="1">
                <a:solidFill>
                  <a:srgbClr val="253B70"/>
                </a:solidFill>
              </a:rPr>
              <a:t>ANTIOQUIA</a:t>
            </a:r>
          </a:p>
          <a:p>
            <a:pPr algn="ctr">
              <a:lnSpc>
                <a:spcPct val="100000"/>
              </a:lnSpc>
            </a:pPr>
            <a:endParaRPr lang="es-ES" sz="2000" b="1">
              <a:solidFill>
                <a:srgbClr val="253B70"/>
              </a:solidFill>
            </a:endParaRPr>
          </a:p>
          <a:p>
            <a:pPr algn="ctr">
              <a:lnSpc>
                <a:spcPct val="100000"/>
              </a:lnSpc>
            </a:pPr>
            <a:endParaRPr lang="es-ES" sz="2000" b="1">
              <a:solidFill>
                <a:srgbClr val="253B70"/>
              </a:solidFill>
            </a:endParaRPr>
          </a:p>
          <a:p>
            <a:pPr algn="ctr"/>
            <a:r>
              <a:rPr lang="es-MX" sz="2000" b="1">
                <a:solidFill>
                  <a:srgbClr val="253B70"/>
                </a:solidFill>
              </a:rPr>
              <a:t>DIRECCIÓN NACIONAL </a:t>
            </a:r>
          </a:p>
          <a:p>
            <a:pPr algn="ctr"/>
            <a:r>
              <a:rPr lang="es-MX" sz="2000" b="1">
                <a:solidFill>
                  <a:srgbClr val="13A3D9"/>
                </a:solidFill>
              </a:rPr>
              <a:t>RED DE PRESTACIÓN DE SERVICIOS</a:t>
            </a:r>
          </a:p>
          <a:p>
            <a:pPr algn="ctr">
              <a:lnSpc>
                <a:spcPct val="100000"/>
              </a:lnSpc>
            </a:pPr>
            <a:endParaRPr lang="es-MX" sz="2000" b="1">
              <a:solidFill>
                <a:srgbClr val="253B70"/>
              </a:solidFill>
            </a:endParaRPr>
          </a:p>
          <a:p>
            <a:pPr algn="ctr">
              <a:lnSpc>
                <a:spcPct val="100000"/>
              </a:lnSpc>
            </a:pPr>
            <a:endParaRPr lang="es-MX" sz="2000" b="1">
              <a:solidFill>
                <a:srgbClr val="253B7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MX" sz="2000" b="1">
                <a:solidFill>
                  <a:srgbClr val="253B70"/>
                </a:solidFill>
              </a:rPr>
              <a:t>GERENCIA SERVICIOS SALUD </a:t>
            </a:r>
          </a:p>
          <a:p>
            <a:pPr algn="ctr">
              <a:lnSpc>
                <a:spcPct val="100000"/>
              </a:lnSpc>
            </a:pPr>
            <a:r>
              <a:rPr lang="es-MX" sz="2000" b="1">
                <a:solidFill>
                  <a:srgbClr val="13A3D9"/>
                </a:solidFill>
              </a:rPr>
              <a:t>FIDUPREVISORA - FOMAG</a:t>
            </a:r>
            <a:endParaRPr lang="es-CO" sz="2000"/>
          </a:p>
        </p:txBody>
      </p:sp>
    </p:spTree>
    <p:extLst>
      <p:ext uri="{BB962C8B-B14F-4D97-AF65-F5344CB8AC3E}">
        <p14:creationId xmlns:p14="http://schemas.microsoft.com/office/powerpoint/2010/main" val="3555107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74DFDFD-688D-2AA8-263F-443A839F7D62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5400" b="1">
                <a:solidFill>
                  <a:srgbClr val="FCFAFA"/>
                </a:solidFill>
                <a:latin typeface="Calibri"/>
                <a:ea typeface="Calibri"/>
                <a:cs typeface="Calibri"/>
              </a:rPr>
              <a:t>CONVOCATORIA PÚBLICA</a:t>
            </a:r>
            <a:endParaRPr lang="es-ES" sz="5400" b="1">
              <a:solidFill>
                <a:srgbClr val="FCFAF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725B71F-3B67-9781-B1F8-9F4A96D45C02}"/>
              </a:ext>
            </a:extLst>
          </p:cNvPr>
          <p:cNvSpPr txBox="1"/>
          <p:nvPr/>
        </p:nvSpPr>
        <p:spPr>
          <a:xfrm>
            <a:off x="318409" y="2531201"/>
            <a:ext cx="9070521" cy="2782365"/>
          </a:xfrm>
          <a:prstGeom prst="rect">
            <a:avLst/>
          </a:prstGeom>
          <a:noFill/>
        </p:spPr>
        <p:txBody>
          <a:bodyPr wrap="square" lIns="76200" tIns="38100" rIns="76200" bIns="38100" anchor="t">
            <a:spAutoFit/>
          </a:bodyPr>
          <a:lstStyle/>
          <a:p>
            <a:pPr marL="380985" indent="-38098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792" b="1">
                <a:solidFill>
                  <a:srgbClr val="253B70"/>
                </a:solidFill>
              </a:rPr>
              <a:t>Construir una red más amplia</a:t>
            </a:r>
          </a:p>
          <a:p>
            <a:pPr marL="380985" indent="-38098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792" b="1">
                <a:solidFill>
                  <a:srgbClr val="253B70"/>
                </a:solidFill>
              </a:rPr>
              <a:t>Red más equitativa y mejor organizada</a:t>
            </a:r>
          </a:p>
          <a:p>
            <a:pPr marL="380985" indent="-38098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800" b="1">
                <a:solidFill>
                  <a:srgbClr val="253B70"/>
                </a:solidFill>
              </a:rPr>
              <a:t>Democratizar la red </a:t>
            </a:r>
          </a:p>
          <a:p>
            <a:pPr marL="380985" indent="-38098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800" b="1">
                <a:solidFill>
                  <a:srgbClr val="00B0F0"/>
                </a:solidFill>
              </a:rPr>
              <a:t>FOMAG cuenta con una red desde 2024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b="1">
              <a:solidFill>
                <a:srgbClr val="253B70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C3AB042-6A2E-0CDB-AAE0-47B0CF535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0404" y="1342284"/>
            <a:ext cx="2112382" cy="186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29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704B958C-2E7F-C1CB-661F-C62A0289E3D4}"/>
              </a:ext>
            </a:extLst>
          </p:cNvPr>
          <p:cNvGraphicFramePr>
            <a:graphicFrameLocks noGrp="1"/>
          </p:cNvGraphicFramePr>
          <p:nvPr/>
        </p:nvGraphicFramePr>
        <p:xfrm>
          <a:off x="1353630" y="1848776"/>
          <a:ext cx="8812991" cy="4421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4723">
                  <a:extLst>
                    <a:ext uri="{9D8B030D-6E8A-4147-A177-3AD203B41FA5}">
                      <a16:colId xmlns:a16="http://schemas.microsoft.com/office/drawing/2014/main" val="2968788091"/>
                    </a:ext>
                  </a:extLst>
                </a:gridCol>
                <a:gridCol w="1913107">
                  <a:extLst>
                    <a:ext uri="{9D8B030D-6E8A-4147-A177-3AD203B41FA5}">
                      <a16:colId xmlns:a16="http://schemas.microsoft.com/office/drawing/2014/main" val="3951303608"/>
                    </a:ext>
                  </a:extLst>
                </a:gridCol>
                <a:gridCol w="1678021">
                  <a:extLst>
                    <a:ext uri="{9D8B030D-6E8A-4147-A177-3AD203B41FA5}">
                      <a16:colId xmlns:a16="http://schemas.microsoft.com/office/drawing/2014/main" val="1042212197"/>
                    </a:ext>
                  </a:extLst>
                </a:gridCol>
                <a:gridCol w="2017140">
                  <a:extLst>
                    <a:ext uri="{9D8B030D-6E8A-4147-A177-3AD203B41FA5}">
                      <a16:colId xmlns:a16="http://schemas.microsoft.com/office/drawing/2014/main" val="3604793722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endParaRPr lang="es-CO" sz="1800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2024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2025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Variación</a:t>
                      </a:r>
                    </a:p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902528"/>
                  </a:ext>
                </a:extLst>
              </a:tr>
              <a:tr h="945204">
                <a:tc>
                  <a:txBody>
                    <a:bodyPr/>
                    <a:lstStyle/>
                    <a:p>
                      <a:r>
                        <a:rPr lang="es-CO" sz="1800" b="1"/>
                        <a:t>Prestadores  Antioquia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221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solidFill>
                            <a:schemeClr val="tx1"/>
                          </a:solidFill>
                        </a:rPr>
                        <a:t>283</a:t>
                      </a:r>
                      <a:endParaRPr lang="es-CO" sz="1800" b="1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>
                          <a:solidFill>
                            <a:schemeClr val="tx1"/>
                          </a:solidFill>
                        </a:rPr>
                        <a:t>28% </a:t>
                      </a:r>
                    </a:p>
                    <a:p>
                      <a:pPr algn="ctr"/>
                      <a:endParaRPr lang="es-CO" sz="1800" b="1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947449"/>
                  </a:ext>
                </a:extLst>
              </a:tr>
              <a:tr h="960657">
                <a:tc>
                  <a:txBody>
                    <a:bodyPr/>
                    <a:lstStyle/>
                    <a:p>
                      <a:r>
                        <a:rPr lang="es-CO" sz="1800" b="1"/>
                        <a:t>Sedes Antioquia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503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>
                          <a:solidFill>
                            <a:schemeClr val="tx1"/>
                          </a:solidFill>
                        </a:rPr>
                        <a:t>604</a:t>
                      </a:r>
                      <a:endParaRPr lang="es-CO" sz="1800" b="1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67759"/>
                  </a:ext>
                </a:extLst>
              </a:tr>
              <a:tr h="945204">
                <a:tc>
                  <a:txBody>
                    <a:bodyPr/>
                    <a:lstStyle/>
                    <a:p>
                      <a:r>
                        <a:rPr lang="es-CO" sz="1800" b="1"/>
                        <a:t>Usuarios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97,242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96,727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>
                          <a:solidFill>
                            <a:schemeClr val="tx1"/>
                          </a:solidFill>
                        </a:rPr>
                        <a:t>-0,5%</a:t>
                      </a:r>
                    </a:p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451609"/>
                  </a:ext>
                </a:extLst>
              </a:tr>
              <a:tr h="945204">
                <a:tc>
                  <a:txBody>
                    <a:bodyPr/>
                    <a:lstStyle/>
                    <a:p>
                      <a:r>
                        <a:rPr lang="es-CO" sz="1800" b="1"/>
                        <a:t>Cobertura por municipios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125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125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100% cobertura territorial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919168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EA17DDA0-E2A1-8C5C-34A5-9D371638775A}"/>
              </a:ext>
            </a:extLst>
          </p:cNvPr>
          <p:cNvSpPr txBox="1">
            <a:spLocks/>
          </p:cNvSpPr>
          <p:nvPr/>
        </p:nvSpPr>
        <p:spPr>
          <a:xfrm>
            <a:off x="0" y="-158252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CO" sz="4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RESULTADOS FASE II CONVOCATORIA DE RED FOMAG</a:t>
            </a:r>
          </a:p>
          <a:p>
            <a:pPr algn="ctr">
              <a:lnSpc>
                <a:spcPct val="100000"/>
              </a:lnSpc>
            </a:pPr>
            <a:r>
              <a:rPr lang="es-CO" sz="4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ANTIOQUIA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3967178A-3234-8AF8-20E8-B3A4E2839F4B}"/>
              </a:ext>
            </a:extLst>
          </p:cNvPr>
          <p:cNvSpPr/>
          <p:nvPr/>
        </p:nvSpPr>
        <p:spPr>
          <a:xfrm rot="16200000">
            <a:off x="9385530" y="2516990"/>
            <a:ext cx="135356" cy="15293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250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DEB8ED6-ACB9-9916-06E0-37F75341CE4D}"/>
              </a:ext>
            </a:extLst>
          </p:cNvPr>
          <p:cNvSpPr/>
          <p:nvPr/>
        </p:nvSpPr>
        <p:spPr>
          <a:xfrm rot="16200000">
            <a:off x="9445712" y="3506961"/>
            <a:ext cx="167922" cy="1748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25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836A97-82F5-8F58-1717-93AEFB45A3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705" y="4443236"/>
            <a:ext cx="719813" cy="4798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5DFC60-E8CA-B3D6-86C1-C97F398B22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1EE"/>
              </a:clrFrom>
              <a:clrTo>
                <a:srgbClr val="F2F1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780" y="2631457"/>
            <a:ext cx="675077" cy="6750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528023-C720-EF56-423C-3B3734C343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F3F0"/>
              </a:clrFrom>
              <a:clrTo>
                <a:srgbClr val="F5F3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467" y="3455331"/>
            <a:ext cx="699605" cy="69960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AEEE016-42A0-009A-5873-A3D5731AF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8092" y="1606607"/>
            <a:ext cx="3516596" cy="453722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7E3C9FB2-9A60-088C-C473-030EE95138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05" y="5366569"/>
            <a:ext cx="660933" cy="660933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427AAD32-EEC0-7C0A-0993-735954E0FF2C}"/>
              </a:ext>
            </a:extLst>
          </p:cNvPr>
          <p:cNvSpPr/>
          <p:nvPr/>
        </p:nvSpPr>
        <p:spPr>
          <a:xfrm rot="5400000">
            <a:off x="9533142" y="4524179"/>
            <a:ext cx="167922" cy="1748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250"/>
          </a:p>
        </p:txBody>
      </p:sp>
    </p:spTree>
    <p:extLst>
      <p:ext uri="{BB962C8B-B14F-4D97-AF65-F5344CB8AC3E}">
        <p14:creationId xmlns:p14="http://schemas.microsoft.com/office/powerpoint/2010/main" val="3570990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704B958C-2E7F-C1CB-661F-C62A0289E3D4}"/>
              </a:ext>
            </a:extLst>
          </p:cNvPr>
          <p:cNvGraphicFramePr>
            <a:graphicFrameLocks noGrp="1"/>
          </p:cNvGraphicFramePr>
          <p:nvPr/>
        </p:nvGraphicFramePr>
        <p:xfrm>
          <a:off x="2975043" y="1326675"/>
          <a:ext cx="7911831" cy="44657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3563">
                  <a:extLst>
                    <a:ext uri="{9D8B030D-6E8A-4147-A177-3AD203B41FA5}">
                      <a16:colId xmlns:a16="http://schemas.microsoft.com/office/drawing/2014/main" val="2968788091"/>
                    </a:ext>
                  </a:extLst>
                </a:gridCol>
                <a:gridCol w="1913107">
                  <a:extLst>
                    <a:ext uri="{9D8B030D-6E8A-4147-A177-3AD203B41FA5}">
                      <a16:colId xmlns:a16="http://schemas.microsoft.com/office/drawing/2014/main" val="3951303608"/>
                    </a:ext>
                  </a:extLst>
                </a:gridCol>
                <a:gridCol w="833608">
                  <a:extLst>
                    <a:ext uri="{9D8B030D-6E8A-4147-A177-3AD203B41FA5}">
                      <a16:colId xmlns:a16="http://schemas.microsoft.com/office/drawing/2014/main" val="1042212197"/>
                    </a:ext>
                  </a:extLst>
                </a:gridCol>
                <a:gridCol w="2861553">
                  <a:extLst>
                    <a:ext uri="{9D8B030D-6E8A-4147-A177-3AD203B41FA5}">
                      <a16:colId xmlns:a16="http://schemas.microsoft.com/office/drawing/2014/main" val="3604793722"/>
                    </a:ext>
                  </a:extLst>
                </a:gridCol>
              </a:tblGrid>
              <a:tr h="894029">
                <a:tc>
                  <a:txBody>
                    <a:bodyPr/>
                    <a:lstStyle/>
                    <a:p>
                      <a:endParaRPr lang="es-CO" sz="1800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Sedes (604)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Alcance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902528"/>
                  </a:ext>
                </a:extLst>
              </a:tr>
              <a:tr h="892918">
                <a:tc>
                  <a:txBody>
                    <a:bodyPr/>
                    <a:lstStyle/>
                    <a:p>
                      <a:r>
                        <a:rPr lang="es-CO" sz="1800" b="1"/>
                        <a:t>Capa 1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/>
                        <a:t>2</a:t>
                      </a:r>
                      <a:r>
                        <a:rPr lang="es-CO" sz="1800" b="1"/>
                        <a:t>53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Atención primaria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947449"/>
                  </a:ext>
                </a:extLst>
              </a:tr>
              <a:tr h="892918">
                <a:tc>
                  <a:txBody>
                    <a:bodyPr/>
                    <a:lstStyle/>
                    <a:p>
                      <a:r>
                        <a:rPr lang="es-CO" sz="1800" b="1"/>
                        <a:t>Capa 2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/>
                        <a:t>200</a:t>
                      </a:r>
                    </a:p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Atención complementaria 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67759"/>
                  </a:ext>
                </a:extLst>
              </a:tr>
              <a:tr h="892918">
                <a:tc>
                  <a:txBody>
                    <a:bodyPr/>
                    <a:lstStyle/>
                    <a:p>
                      <a:r>
                        <a:rPr lang="es-CO" sz="1800" b="1"/>
                        <a:t>Capa 3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/>
                        <a:t>1</a:t>
                      </a:r>
                      <a:r>
                        <a:rPr lang="es-CO" sz="1800" b="1"/>
                        <a:t>91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Ámbito hospitalario 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451609"/>
                  </a:ext>
                </a:extLst>
              </a:tr>
              <a:tr h="892918">
                <a:tc>
                  <a:txBody>
                    <a:bodyPr/>
                    <a:lstStyle/>
                    <a:p>
                      <a:r>
                        <a:rPr lang="es-CO" sz="1800" b="1"/>
                        <a:t>Capa 4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149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800" b="1"/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/>
                        <a:t>Alto costo</a:t>
                      </a: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919168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EA17DDA0-E2A1-8C5C-34A5-9D371638775A}"/>
              </a:ext>
            </a:extLst>
          </p:cNvPr>
          <p:cNvSpPr txBox="1">
            <a:spLocks/>
          </p:cNvSpPr>
          <p:nvPr/>
        </p:nvSpPr>
        <p:spPr>
          <a:xfrm>
            <a:off x="0" y="-158252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CO" sz="4000" b="1" noProof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Resultados de la fase II de la </a:t>
            </a:r>
            <a:r>
              <a:rPr lang="es-CO" sz="40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convocatoria de</a:t>
            </a:r>
            <a:r>
              <a:rPr lang="es-CO" sz="4000" b="1" noProof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Red FOMAG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4528023-C720-EF56-423C-3B3734C343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5F3F0"/>
              </a:clrFrom>
              <a:clrTo>
                <a:srgbClr val="F5F3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1363" y="2171112"/>
            <a:ext cx="891703" cy="89170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1C72911-2071-6BBD-5CF2-8A1A983A7D3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1EE"/>
              </a:clrFrom>
              <a:clrTo>
                <a:srgbClr val="F2F1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70787" y="3211200"/>
            <a:ext cx="786319" cy="7863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730EFA8-35FC-4F8A-141C-AE3F8D1859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29" t="23168" r="47636" b="28251"/>
          <a:stretch/>
        </p:blipFill>
        <p:spPr>
          <a:xfrm>
            <a:off x="4132720" y="4254833"/>
            <a:ext cx="520345" cy="57800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0751FC0-0761-C4A5-7015-CD1F5A1636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38" t="29433" r="9338" b="32624"/>
          <a:stretch/>
        </p:blipFill>
        <p:spPr>
          <a:xfrm>
            <a:off x="4132721" y="5312924"/>
            <a:ext cx="520345" cy="581989"/>
          </a:xfrm>
          <a:prstGeom prst="rect">
            <a:avLst/>
          </a:prstGeom>
        </p:spPr>
      </p:pic>
      <p:pic>
        <p:nvPicPr>
          <p:cNvPr id="16" name="Imagen 15" descr="Un hombre posando por un foto&#10;&#10;El contenido generado por IA puede ser incorrecto.">
            <a:extLst>
              <a:ext uri="{FF2B5EF4-FFF2-40B4-BE49-F238E27FC236}">
                <a16:creationId xmlns:a16="http://schemas.microsoft.com/office/drawing/2014/main" id="{A808ED1F-A2F0-1F04-518F-312997557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5203" y="1429212"/>
            <a:ext cx="3240245" cy="500719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3550CC8-988F-1468-BC36-DCBBEE40E378}"/>
              </a:ext>
            </a:extLst>
          </p:cNvPr>
          <p:cNvGraphicFramePr>
            <a:graphicFrameLocks noGrp="1"/>
          </p:cNvGraphicFramePr>
          <p:nvPr/>
        </p:nvGraphicFramePr>
        <p:xfrm>
          <a:off x="2201877" y="5842105"/>
          <a:ext cx="7213179" cy="35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3179">
                  <a:extLst>
                    <a:ext uri="{9D8B030D-6E8A-4147-A177-3AD203B41FA5}">
                      <a16:colId xmlns:a16="http://schemas.microsoft.com/office/drawing/2014/main" val="2530631978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tx1"/>
                          </a:solidFill>
                        </a:rPr>
                        <a:t>Total servicios ofertados en capas: 5,843</a:t>
                      </a:r>
                      <a:endParaRPr lang="es-CO" sz="180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726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006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524000" y="-54484"/>
            <a:ext cx="9144000" cy="3276600"/>
          </a:xfrm>
          <a:prstGeom prst="rect">
            <a:avLst/>
          </a:prstGeom>
          <a:gradFill>
            <a:gsLst>
              <a:gs pos="54000">
                <a:schemeClr val="bg1">
                  <a:lumMod val="65000"/>
                  <a:alpha val="0"/>
                </a:schemeClr>
              </a:gs>
              <a:gs pos="100000">
                <a:schemeClr val="bg1">
                  <a:alpha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  <p:sp>
        <p:nvSpPr>
          <p:cNvPr id="2" name="AutoShape 64"/>
          <p:cNvSpPr>
            <a:spLocks noChangeArrowheads="1"/>
          </p:cNvSpPr>
          <p:nvPr/>
        </p:nvSpPr>
        <p:spPr bwMode="gray">
          <a:xfrm>
            <a:off x="3393798" y="122352"/>
            <a:ext cx="5404405" cy="1512887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ES" sz="2333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CRITERIOS O ELEMENTOS BÁSICOS PARA CONSIDERAR DENTRO DE LA HABILITACIÓN DE REDES </a:t>
            </a:r>
          </a:p>
          <a:p>
            <a:pPr algn="ctr">
              <a:defRPr/>
            </a:pPr>
            <a:r>
              <a:rPr lang="es-ES" sz="2333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INTEGRALES DE PRESTADORES DE SERVICIOS DE SALUD.</a:t>
            </a:r>
          </a:p>
          <a:p>
            <a:pPr algn="ctr">
              <a:defRPr/>
            </a:pPr>
            <a:endParaRPr lang="en-US" sz="2800" kern="0">
              <a:solidFill>
                <a:schemeClr val="tx1">
                  <a:lumMod val="50000"/>
                </a:schemeClr>
              </a:solidFill>
              <a:ea typeface="굴림" charset="-127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54000" y="1524000"/>
            <a:ext cx="11684000" cy="4879473"/>
            <a:chOff x="393700" y="1990725"/>
            <a:chExt cx="8564563" cy="28067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52" name="AutoShape 4"/>
            <p:cNvSpPr>
              <a:spLocks noChangeAspect="1" noChangeArrowheads="1" noTextEdit="1"/>
            </p:cNvSpPr>
            <p:nvPr/>
          </p:nvSpPr>
          <p:spPr bwMode="auto">
            <a:xfrm>
              <a:off x="393700" y="1990725"/>
              <a:ext cx="8564563" cy="280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2054" name="Freeform 6"/>
            <p:cNvSpPr>
              <a:spLocks noEditPoints="1"/>
            </p:cNvSpPr>
            <p:nvPr/>
          </p:nvSpPr>
          <p:spPr bwMode="auto">
            <a:xfrm>
              <a:off x="405606" y="2097384"/>
              <a:ext cx="2659063" cy="2668588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48" y="48"/>
                </a:cxn>
                <a:cxn ang="0">
                  <a:pos x="0" y="164"/>
                </a:cxn>
                <a:cxn ang="0">
                  <a:pos x="48" y="280"/>
                </a:cxn>
                <a:cxn ang="0">
                  <a:pos x="164" y="328"/>
                </a:cxn>
                <a:cxn ang="0">
                  <a:pos x="279" y="280"/>
                </a:cxn>
                <a:cxn ang="0">
                  <a:pos x="327" y="164"/>
                </a:cxn>
                <a:cxn ang="0">
                  <a:pos x="279" y="48"/>
                </a:cxn>
                <a:cxn ang="0">
                  <a:pos x="164" y="0"/>
                </a:cxn>
                <a:cxn ang="0">
                  <a:pos x="291" y="164"/>
                </a:cxn>
                <a:cxn ang="0">
                  <a:pos x="164" y="292"/>
                </a:cxn>
                <a:cxn ang="0">
                  <a:pos x="36" y="164"/>
                </a:cxn>
                <a:cxn ang="0">
                  <a:pos x="164" y="37"/>
                </a:cxn>
                <a:cxn ang="0">
                  <a:pos x="291" y="164"/>
                </a:cxn>
              </a:cxnLst>
              <a:rect l="0" t="0" r="r" b="b"/>
              <a:pathLst>
                <a:path w="327" h="328">
                  <a:moveTo>
                    <a:pt x="164" y="0"/>
                  </a:moveTo>
                  <a:cubicBezTo>
                    <a:pt x="119" y="0"/>
                    <a:pt x="78" y="19"/>
                    <a:pt x="48" y="48"/>
                  </a:cubicBezTo>
                  <a:cubicBezTo>
                    <a:pt x="18" y="78"/>
                    <a:pt x="0" y="119"/>
                    <a:pt x="0" y="164"/>
                  </a:cubicBezTo>
                  <a:cubicBezTo>
                    <a:pt x="0" y="209"/>
                    <a:pt x="18" y="250"/>
                    <a:pt x="48" y="280"/>
                  </a:cubicBezTo>
                  <a:cubicBezTo>
                    <a:pt x="78" y="309"/>
                    <a:pt x="119" y="328"/>
                    <a:pt x="164" y="328"/>
                  </a:cubicBezTo>
                  <a:cubicBezTo>
                    <a:pt x="209" y="328"/>
                    <a:pt x="250" y="309"/>
                    <a:pt x="279" y="280"/>
                  </a:cubicBezTo>
                  <a:cubicBezTo>
                    <a:pt x="309" y="250"/>
                    <a:pt x="327" y="209"/>
                    <a:pt x="327" y="164"/>
                  </a:cubicBezTo>
                  <a:cubicBezTo>
                    <a:pt x="327" y="119"/>
                    <a:pt x="309" y="78"/>
                    <a:pt x="279" y="48"/>
                  </a:cubicBezTo>
                  <a:cubicBezTo>
                    <a:pt x="250" y="19"/>
                    <a:pt x="209" y="0"/>
                    <a:pt x="164" y="0"/>
                  </a:cubicBezTo>
                  <a:close/>
                  <a:moveTo>
                    <a:pt x="291" y="164"/>
                  </a:moveTo>
                  <a:cubicBezTo>
                    <a:pt x="291" y="234"/>
                    <a:pt x="234" y="292"/>
                    <a:pt x="164" y="292"/>
                  </a:cubicBezTo>
                  <a:cubicBezTo>
                    <a:pt x="93" y="292"/>
                    <a:pt x="36" y="234"/>
                    <a:pt x="36" y="164"/>
                  </a:cubicBezTo>
                  <a:cubicBezTo>
                    <a:pt x="36" y="94"/>
                    <a:pt x="93" y="37"/>
                    <a:pt x="164" y="37"/>
                  </a:cubicBezTo>
                  <a:cubicBezTo>
                    <a:pt x="234" y="37"/>
                    <a:pt x="291" y="94"/>
                    <a:pt x="291" y="16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7216775" y="1998663"/>
              <a:ext cx="1733550" cy="2790825"/>
            </a:xfrm>
            <a:custGeom>
              <a:avLst/>
              <a:gdLst/>
              <a:ahLst/>
              <a:cxnLst>
                <a:cxn ang="0">
                  <a:pos x="1092" y="882"/>
                </a:cxn>
                <a:cxn ang="0">
                  <a:pos x="354" y="0"/>
                </a:cxn>
                <a:cxn ang="0">
                  <a:pos x="354" y="262"/>
                </a:cxn>
                <a:cxn ang="0">
                  <a:pos x="0" y="262"/>
                </a:cxn>
                <a:cxn ang="0">
                  <a:pos x="0" y="1533"/>
                </a:cxn>
                <a:cxn ang="0">
                  <a:pos x="354" y="1533"/>
                </a:cxn>
                <a:cxn ang="0">
                  <a:pos x="354" y="1758"/>
                </a:cxn>
                <a:cxn ang="0">
                  <a:pos x="1092" y="882"/>
                </a:cxn>
              </a:cxnLst>
              <a:rect l="0" t="0" r="r" b="b"/>
              <a:pathLst>
                <a:path w="1092" h="1758">
                  <a:moveTo>
                    <a:pt x="1092" y="882"/>
                  </a:moveTo>
                  <a:lnTo>
                    <a:pt x="354" y="0"/>
                  </a:lnTo>
                  <a:lnTo>
                    <a:pt x="354" y="262"/>
                  </a:lnTo>
                  <a:lnTo>
                    <a:pt x="0" y="262"/>
                  </a:lnTo>
                  <a:lnTo>
                    <a:pt x="0" y="1533"/>
                  </a:lnTo>
                  <a:lnTo>
                    <a:pt x="354" y="1533"/>
                  </a:lnTo>
                  <a:lnTo>
                    <a:pt x="354" y="1758"/>
                  </a:lnTo>
                  <a:lnTo>
                    <a:pt x="1092" y="88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711450" y="4049713"/>
              <a:ext cx="4392613" cy="382588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103" y="47"/>
                </a:cxn>
                <a:cxn ang="0">
                  <a:pos x="107" y="47"/>
                </a:cxn>
                <a:cxn ang="0">
                  <a:pos x="540" y="47"/>
                </a:cxn>
                <a:cxn ang="0">
                  <a:pos x="540" y="0"/>
                </a:cxn>
                <a:cxn ang="0">
                  <a:pos x="34" y="0"/>
                </a:cxn>
                <a:cxn ang="0">
                  <a:pos x="0" y="47"/>
                </a:cxn>
              </a:cxnLst>
              <a:rect l="0" t="0" r="r" b="b"/>
              <a:pathLst>
                <a:path w="540" h="47">
                  <a:moveTo>
                    <a:pt x="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540" y="47"/>
                    <a:pt x="540" y="47"/>
                    <a:pt x="540" y="47"/>
                  </a:cubicBezTo>
                  <a:cubicBezTo>
                    <a:pt x="540" y="0"/>
                    <a:pt x="540" y="0"/>
                    <a:pt x="54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17"/>
                    <a:pt x="14" y="33"/>
                    <a:pt x="0" y="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995613" y="2820988"/>
              <a:ext cx="4108450" cy="325438"/>
            </a:xfrm>
            <a:custGeom>
              <a:avLst/>
              <a:gdLst/>
              <a:ahLst/>
              <a:cxnLst>
                <a:cxn ang="0">
                  <a:pos x="505" y="0"/>
                </a:cxn>
                <a:cxn ang="0">
                  <a:pos x="0" y="0"/>
                </a:cxn>
                <a:cxn ang="0">
                  <a:pos x="13" y="40"/>
                </a:cxn>
                <a:cxn ang="0">
                  <a:pos x="505" y="40"/>
                </a:cxn>
                <a:cxn ang="0">
                  <a:pos x="505" y="0"/>
                </a:cxn>
              </a:cxnLst>
              <a:rect l="0" t="0" r="r" b="b"/>
              <a:pathLst>
                <a:path w="505" h="40">
                  <a:moveTo>
                    <a:pt x="50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3"/>
                    <a:pt x="11" y="26"/>
                    <a:pt x="13" y="40"/>
                  </a:cubicBezTo>
                  <a:cubicBezTo>
                    <a:pt x="505" y="40"/>
                    <a:pt x="505" y="40"/>
                    <a:pt x="505" y="40"/>
                  </a:cubicBezTo>
                  <a:lnTo>
                    <a:pt x="50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3124499" y="3247914"/>
              <a:ext cx="3986213" cy="32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4"/>
                </a:cxn>
                <a:cxn ang="0">
                  <a:pos x="1" y="40"/>
                </a:cxn>
                <a:cxn ang="0">
                  <a:pos x="490" y="40"/>
                </a:cxn>
                <a:cxn ang="0">
                  <a:pos x="490" y="0"/>
                </a:cxn>
                <a:cxn ang="0">
                  <a:pos x="0" y="0"/>
                </a:cxn>
              </a:cxnLst>
              <a:rect l="0" t="0" r="r" b="b"/>
              <a:pathLst>
                <a:path w="490" h="40">
                  <a:moveTo>
                    <a:pt x="0" y="0"/>
                  </a:moveTo>
                  <a:cubicBezTo>
                    <a:pt x="1" y="8"/>
                    <a:pt x="2" y="16"/>
                    <a:pt x="2" y="24"/>
                  </a:cubicBezTo>
                  <a:cubicBezTo>
                    <a:pt x="2" y="30"/>
                    <a:pt x="1" y="35"/>
                    <a:pt x="1" y="40"/>
                  </a:cubicBezTo>
                  <a:cubicBezTo>
                    <a:pt x="490" y="40"/>
                    <a:pt x="490" y="40"/>
                    <a:pt x="490" y="40"/>
                  </a:cubicBezTo>
                  <a:cubicBezTo>
                    <a:pt x="490" y="0"/>
                    <a:pt x="490" y="0"/>
                    <a:pt x="490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shade val="30000"/>
                    <a:satMod val="115000"/>
                  </a:schemeClr>
                </a:gs>
                <a:gs pos="50000">
                  <a:schemeClr val="accent3">
                    <a:lumMod val="75000"/>
                    <a:shade val="67500"/>
                    <a:satMod val="115000"/>
                  </a:schemeClr>
                </a:gs>
                <a:gs pos="100000">
                  <a:schemeClr val="accent3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3021013" y="3633788"/>
              <a:ext cx="4083050" cy="33337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02" y="41"/>
                </a:cxn>
                <a:cxn ang="0">
                  <a:pos x="502" y="0"/>
                </a:cxn>
                <a:cxn ang="0">
                  <a:pos x="11" y="0"/>
                </a:cxn>
                <a:cxn ang="0">
                  <a:pos x="0" y="41"/>
                </a:cxn>
              </a:cxnLst>
              <a:rect l="0" t="0" r="r" b="b"/>
              <a:pathLst>
                <a:path w="502" h="41">
                  <a:moveTo>
                    <a:pt x="0" y="41"/>
                  </a:moveTo>
                  <a:cubicBezTo>
                    <a:pt x="502" y="41"/>
                    <a:pt x="502" y="41"/>
                    <a:pt x="502" y="41"/>
                  </a:cubicBezTo>
                  <a:cubicBezTo>
                    <a:pt x="502" y="0"/>
                    <a:pt x="502" y="0"/>
                    <a:pt x="5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14"/>
                    <a:pt x="6" y="28"/>
                    <a:pt x="0" y="4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450" y="2414588"/>
              <a:ext cx="4392613" cy="325438"/>
            </a:xfrm>
            <a:custGeom>
              <a:avLst/>
              <a:gdLst/>
              <a:ahLst/>
              <a:cxnLst>
                <a:cxn ang="0">
                  <a:pos x="540" y="0"/>
                </a:cxn>
                <a:cxn ang="0">
                  <a:pos x="107" y="0"/>
                </a:cxn>
                <a:cxn ang="0">
                  <a:pos x="103" y="0"/>
                </a:cxn>
                <a:cxn ang="0">
                  <a:pos x="0" y="0"/>
                </a:cxn>
                <a:cxn ang="0">
                  <a:pos x="30" y="40"/>
                </a:cxn>
                <a:cxn ang="0">
                  <a:pos x="540" y="40"/>
                </a:cxn>
                <a:cxn ang="0">
                  <a:pos x="540" y="0"/>
                </a:cxn>
              </a:cxnLst>
              <a:rect l="0" t="0" r="r" b="b"/>
              <a:pathLst>
                <a:path w="540" h="40">
                  <a:moveTo>
                    <a:pt x="540" y="0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2"/>
                    <a:pt x="22" y="25"/>
                    <a:pt x="30" y="40"/>
                  </a:cubicBezTo>
                  <a:cubicBezTo>
                    <a:pt x="540" y="40"/>
                    <a:pt x="540" y="40"/>
                    <a:pt x="540" y="40"/>
                  </a:cubicBezTo>
                  <a:lnTo>
                    <a:pt x="54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768350" y="3227388"/>
              <a:ext cx="1903413" cy="325438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" y="40"/>
                </a:cxn>
                <a:cxn ang="0">
                  <a:pos x="233" y="40"/>
                </a:cxn>
                <a:cxn ang="0">
                  <a:pos x="234" y="24"/>
                </a:cxn>
                <a:cxn ang="0">
                  <a:pos x="231" y="0"/>
                </a:cxn>
                <a:cxn ang="0">
                  <a:pos x="2" y="0"/>
                </a:cxn>
                <a:cxn ang="0">
                  <a:pos x="0" y="24"/>
                </a:cxn>
              </a:cxnLst>
              <a:rect l="0" t="0" r="r" b="b"/>
              <a:pathLst>
                <a:path w="234" h="40">
                  <a:moveTo>
                    <a:pt x="0" y="24"/>
                  </a:moveTo>
                  <a:cubicBezTo>
                    <a:pt x="0" y="30"/>
                    <a:pt x="0" y="35"/>
                    <a:pt x="1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35"/>
                    <a:pt x="234" y="30"/>
                    <a:pt x="234" y="24"/>
                  </a:cubicBezTo>
                  <a:cubicBezTo>
                    <a:pt x="234" y="16"/>
                    <a:pt x="233" y="8"/>
                    <a:pt x="23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16"/>
                    <a:pt x="0" y="2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792163" y="3633788"/>
              <a:ext cx="1854200" cy="741363"/>
            </a:xfrm>
            <a:custGeom>
              <a:avLst/>
              <a:gdLst/>
              <a:ahLst/>
              <a:cxnLst>
                <a:cxn ang="0">
                  <a:pos x="31" y="57"/>
                </a:cxn>
                <a:cxn ang="0">
                  <a:pos x="114" y="91"/>
                </a:cxn>
                <a:cxn ang="0">
                  <a:pos x="197" y="57"/>
                </a:cxn>
                <a:cxn ang="0">
                  <a:pos x="228" y="0"/>
                </a:cxn>
                <a:cxn ang="0">
                  <a:pos x="0" y="0"/>
                </a:cxn>
                <a:cxn ang="0">
                  <a:pos x="31" y="57"/>
                </a:cxn>
              </a:cxnLst>
              <a:rect l="0" t="0" r="r" b="b"/>
              <a:pathLst>
                <a:path w="228" h="91">
                  <a:moveTo>
                    <a:pt x="31" y="57"/>
                  </a:moveTo>
                  <a:cubicBezTo>
                    <a:pt x="52" y="78"/>
                    <a:pt x="81" y="91"/>
                    <a:pt x="114" y="91"/>
                  </a:cubicBezTo>
                  <a:cubicBezTo>
                    <a:pt x="146" y="91"/>
                    <a:pt x="175" y="78"/>
                    <a:pt x="197" y="57"/>
                  </a:cubicBezTo>
                  <a:cubicBezTo>
                    <a:pt x="212" y="42"/>
                    <a:pt x="223" y="22"/>
                    <a:pt x="2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2"/>
                    <a:pt x="16" y="42"/>
                    <a:pt x="31" y="5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808038" y="2471738"/>
              <a:ext cx="1822450" cy="674688"/>
            </a:xfrm>
            <a:custGeom>
              <a:avLst/>
              <a:gdLst/>
              <a:ahLst/>
              <a:cxnLst>
                <a:cxn ang="0">
                  <a:pos x="195" y="34"/>
                </a:cxn>
                <a:cxn ang="0">
                  <a:pos x="112" y="0"/>
                </a:cxn>
                <a:cxn ang="0">
                  <a:pos x="29" y="34"/>
                </a:cxn>
                <a:cxn ang="0">
                  <a:pos x="0" y="83"/>
                </a:cxn>
                <a:cxn ang="0">
                  <a:pos x="224" y="83"/>
                </a:cxn>
                <a:cxn ang="0">
                  <a:pos x="195" y="34"/>
                </a:cxn>
              </a:cxnLst>
              <a:rect l="0" t="0" r="r" b="b"/>
              <a:pathLst>
                <a:path w="224" h="83">
                  <a:moveTo>
                    <a:pt x="195" y="34"/>
                  </a:moveTo>
                  <a:cubicBezTo>
                    <a:pt x="173" y="13"/>
                    <a:pt x="144" y="0"/>
                    <a:pt x="112" y="0"/>
                  </a:cubicBezTo>
                  <a:cubicBezTo>
                    <a:pt x="79" y="0"/>
                    <a:pt x="50" y="13"/>
                    <a:pt x="29" y="34"/>
                  </a:cubicBezTo>
                  <a:cubicBezTo>
                    <a:pt x="15" y="48"/>
                    <a:pt x="5" y="64"/>
                    <a:pt x="0" y="83"/>
                  </a:cubicBezTo>
                  <a:cubicBezTo>
                    <a:pt x="224" y="83"/>
                    <a:pt x="224" y="83"/>
                    <a:pt x="224" y="83"/>
                  </a:cubicBezTo>
                  <a:cubicBezTo>
                    <a:pt x="218" y="64"/>
                    <a:pt x="208" y="48"/>
                    <a:pt x="195" y="3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67"/>
            </a:p>
          </p:txBody>
        </p:sp>
        <p:sp>
          <p:nvSpPr>
            <p:cNvPr id="16" name="WordArt 3"/>
            <p:cNvSpPr>
              <a:spLocks noChangeArrowheads="1" noChangeShapeType="1" noTextEdit="1"/>
            </p:cNvSpPr>
            <p:nvPr/>
          </p:nvSpPr>
          <p:spPr bwMode="auto">
            <a:xfrm rot="10800000" flipH="1" flipV="1">
              <a:off x="851994" y="3515499"/>
              <a:ext cx="1772387" cy="1148474"/>
            </a:xfrm>
            <a:prstGeom prst="rect">
              <a:avLst/>
            </a:prstGeom>
          </p:spPr>
          <p:txBody>
            <a:bodyPr wrap="none" fromWordArt="1">
              <a:prstTxWarp prst="textArchDown">
                <a:avLst>
                  <a:gd name="adj" fmla="val 503286"/>
                </a:avLst>
              </a:prstTxWarp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50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Sistemático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27566" y="2667000"/>
              <a:ext cx="112842" cy="1917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67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07787" y="3755298"/>
              <a:ext cx="1272163" cy="1917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67" kern="0">
                  <a:solidFill>
                    <a:schemeClr val="tx1">
                      <a:lumMod val="50000"/>
                    </a:schemeClr>
                  </a:solidFill>
                  <a:ea typeface="굴림" charset="-127"/>
                  <a:cs typeface="Arial" pitchFamily="34" charset="0"/>
                </a:rPr>
                <a:t>Democratización</a:t>
              </a:r>
              <a:endParaRPr lang="en-US" sz="1667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54851" y="3236184"/>
              <a:ext cx="729693" cy="1917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Criterios </a:t>
              </a:r>
              <a:endParaRPr lang="en-US" sz="1667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987675" y="2407648"/>
              <a:ext cx="4043363" cy="33931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es-ES" altLang="ko-KR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Habilitación de servicios de salud – Minsalud –Naturaleza jurídica 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045183" y="2819400"/>
              <a:ext cx="4127501" cy="195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63">
                <a:lnSpc>
                  <a:spcPct val="107000"/>
                </a:lnSpc>
                <a:spcAft>
                  <a:spcPts val="800"/>
                </a:spcAft>
                <a:defRPr/>
              </a:pPr>
              <a:endParaRPr lang="es-CO" sz="1667" ker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194230" y="3238814"/>
              <a:ext cx="3953924" cy="3529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63">
                <a:lnSpc>
                  <a:spcPct val="107000"/>
                </a:lnSpc>
                <a:spcAft>
                  <a:spcPts val="800"/>
                </a:spcAft>
                <a:defRPr/>
              </a:pPr>
              <a:r>
                <a:rPr lang="es-CO" sz="1667" kern="0">
                  <a:solidFill>
                    <a:schemeClr val="bg1"/>
                  </a:solidFill>
                  <a:latin typeface="Calibri Light" panose="020F0302020204030204" pitchFamily="34" charset="0"/>
                  <a:ea typeface="Calibri" panose="020F0502020204030204" pitchFamily="34" charset="0"/>
                </a:rPr>
                <a:t>Valor Estratégico para el Modelo de Red (Sedes exclusivas, agenda especial, franjas horarias)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108760" y="3644280"/>
              <a:ext cx="3751396" cy="33931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en-US" altLang="ko-KR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Cobertura por CAPAS o </a:t>
              </a:r>
              <a:r>
                <a:rPr lang="en-US" altLang="ko-KR" sz="1667" kern="0" err="1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Niveles</a:t>
              </a:r>
              <a:r>
                <a:rPr lang="en-US" altLang="ko-KR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 de </a:t>
              </a:r>
              <a:r>
                <a:rPr lang="en-US" altLang="ko-KR" sz="1667" kern="0" err="1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atención</a:t>
              </a:r>
              <a:r>
                <a:rPr lang="en-US" altLang="ko-KR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 y Direccionamientos 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32920" y="4060115"/>
              <a:ext cx="3362817" cy="33931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es-ES" altLang="ko-KR" sz="1667" kern="0">
                  <a:solidFill>
                    <a:schemeClr val="bg1"/>
                  </a:solidFill>
                  <a:ea typeface="굴림" charset="-127"/>
                  <a:cs typeface="Arial" pitchFamily="34" charset="0"/>
                </a:rPr>
                <a:t>Solicitudes de agremiaciones sindicales de libre de elección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59536" y="3247914"/>
              <a:ext cx="1399458" cy="33931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CO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67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굴림" charset="-127"/>
                  <a:cs typeface="Arial" pitchFamily="34" charset="0"/>
                </a:rPr>
                <a:t>Definición de base </a:t>
              </a:r>
            </a:p>
            <a:p>
              <a:pPr algn="ctr"/>
              <a:r>
                <a:rPr lang="en-US" sz="1667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굴림" charset="-127"/>
                  <a:cs typeface="Arial" pitchFamily="34" charset="0"/>
                </a:rPr>
                <a:t>De RIPSS</a:t>
              </a:r>
              <a:endParaRPr lang="en-US" sz="1667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Rectangle 17">
            <a:extLst>
              <a:ext uri="{FF2B5EF4-FFF2-40B4-BE49-F238E27FC236}">
                <a16:creationId xmlns:a16="http://schemas.microsoft.com/office/drawing/2014/main" id="{6D83215D-468D-2E78-E5DD-3B23700AB60C}"/>
              </a:ext>
            </a:extLst>
          </p:cNvPr>
          <p:cNvSpPr/>
          <p:nvPr/>
        </p:nvSpPr>
        <p:spPr>
          <a:xfrm>
            <a:off x="1392803" y="2939422"/>
            <a:ext cx="1285230" cy="3488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67" kern="0">
                <a:solidFill>
                  <a:schemeClr val="tx1">
                    <a:lumMod val="50000"/>
                  </a:schemeClr>
                </a:solidFill>
                <a:ea typeface="굴림" charset="-127"/>
                <a:cs typeface="Arial" pitchFamily="34" charset="0"/>
              </a:rPr>
              <a:t>Pluralidad</a:t>
            </a:r>
            <a:endParaRPr lang="en-US" sz="1667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01621FB3-DA24-38B5-F821-6C887904EB80}"/>
              </a:ext>
            </a:extLst>
          </p:cNvPr>
          <p:cNvSpPr/>
          <p:nvPr/>
        </p:nvSpPr>
        <p:spPr>
          <a:xfrm>
            <a:off x="4023818" y="3060147"/>
            <a:ext cx="4986027" cy="3546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3">
              <a:lnSpc>
                <a:spcPct val="107000"/>
              </a:lnSpc>
              <a:spcAft>
                <a:spcPts val="800"/>
              </a:spcAft>
              <a:defRPr/>
            </a:pPr>
            <a:r>
              <a:rPr lang="es-CO" sz="1667" kern="0">
                <a:solidFill>
                  <a:schemeClr val="bg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Historial en la red de prestadores FOMAG</a:t>
            </a:r>
          </a:p>
        </p:txBody>
      </p:sp>
    </p:spTree>
    <p:extLst>
      <p:ext uri="{BB962C8B-B14F-4D97-AF65-F5344CB8AC3E}">
        <p14:creationId xmlns:p14="http://schemas.microsoft.com/office/powerpoint/2010/main" val="3909622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E027-3E2D-B3A3-BB2B-A4113F48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3B0AD28-49F8-0C42-D25C-70FC0BBBD96F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61970">
              <a:lnSpc>
                <a:spcPct val="100000"/>
              </a:lnSpc>
            </a:pPr>
            <a:r>
              <a:rPr lang="es-CO" sz="48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Atención Primaria y Gestión del Riesgo</a:t>
            </a:r>
            <a:endParaRPr lang="es-ES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AE6A74-2337-4E31-A36F-441C9D9593AB}"/>
              </a:ext>
            </a:extLst>
          </p:cNvPr>
          <p:cNvSpPr txBox="1">
            <a:spLocks/>
          </p:cNvSpPr>
          <p:nvPr/>
        </p:nvSpPr>
        <p:spPr>
          <a:xfrm>
            <a:off x="429320" y="1087274"/>
            <a:ext cx="11508681" cy="1291682"/>
          </a:xfrm>
          <a:prstGeom prst="rect">
            <a:avLst/>
          </a:prstGeom>
        </p:spPr>
        <p:txBody>
          <a:bodyPr vert="horz" lIns="76200" tIns="38100" rIns="76200" bIns="38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61970">
              <a:lnSpc>
                <a:spcPct val="100000"/>
              </a:lnSpc>
            </a:pPr>
            <a:r>
              <a:rPr lang="es-CO" sz="2667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1:  </a:t>
            </a: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Prevención de enfermedades, promoción de la salud y manejo de enfermedades crónicas no complicadas. </a:t>
            </a:r>
            <a:r>
              <a:rPr lang="es-CO" sz="2333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Incluye RIAS +  Promoción y Mantenimiento de la Salud</a:t>
            </a:r>
            <a:r>
              <a:rPr lang="es-CO" sz="2333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98B644-4DB2-245F-73DB-CFA479EC53B8}"/>
              </a:ext>
            </a:extLst>
          </p:cNvPr>
          <p:cNvSpPr txBox="1"/>
          <p:nvPr/>
        </p:nvSpPr>
        <p:spPr>
          <a:xfrm>
            <a:off x="429319" y="2540996"/>
            <a:ext cx="4062470" cy="1887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>
              <a:defRPr/>
            </a:pPr>
            <a:r>
              <a:rPr lang="es-CO" sz="2333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Servicios – Capa 1 </a:t>
            </a:r>
            <a:r>
              <a:rPr lang="es-CO" sz="2333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Básica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Medicina General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Odontología Básica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Enfermería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Laboratorios de 1re Nivel</a:t>
            </a:r>
            <a:endParaRPr lang="es-CO" sz="1333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FF5E3F-20C2-5C08-D47C-AEA50A6D877F}"/>
              </a:ext>
            </a:extLst>
          </p:cNvPr>
          <p:cNvSpPr txBox="1"/>
          <p:nvPr/>
        </p:nvSpPr>
        <p:spPr>
          <a:xfrm>
            <a:off x="5186947" y="2434621"/>
            <a:ext cx="7593263" cy="36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>
              <a:defRPr/>
            </a:pPr>
            <a:r>
              <a:rPr lang="es-CO" sz="2333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Servicios – Capa 1 </a:t>
            </a:r>
            <a:r>
              <a:rPr lang="es-CO" sz="2333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Ampliada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1 Básica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Especialidades Básicas:</a:t>
            </a:r>
          </a:p>
          <a:p>
            <a:pPr marL="761970" lvl="1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667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Medicina Interna - Familiarista</a:t>
            </a:r>
          </a:p>
          <a:p>
            <a:pPr marL="761970" lvl="1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667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Ginecología</a:t>
            </a:r>
          </a:p>
          <a:p>
            <a:pPr marL="761970" lvl="1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667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Pediatría</a:t>
            </a:r>
          </a:p>
          <a:p>
            <a:pPr marL="761970" lvl="1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667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Psicología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Terapias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Laboratorios de 2do Nivel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Odontología ampliada </a:t>
            </a:r>
            <a:r>
              <a:rPr lang="es-CO" sz="1500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(endodoncia, ortodoncia, cirugía oral)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Radiología Básica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2AE10572-8EDB-E45B-73F3-3413A7A52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3707" y="4628817"/>
            <a:ext cx="1538111" cy="1562526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5F0C775-B45B-4772-A51F-ACBD9BE58A3A}"/>
              </a:ext>
            </a:extLst>
          </p:cNvPr>
          <p:cNvCxnSpPr/>
          <p:nvPr/>
        </p:nvCxnSpPr>
        <p:spPr>
          <a:xfrm>
            <a:off x="4839368" y="2487808"/>
            <a:ext cx="0" cy="3510000"/>
          </a:xfrm>
          <a:prstGeom prst="line">
            <a:avLst/>
          </a:prstGeom>
          <a:ln w="38100">
            <a:solidFill>
              <a:srgbClr val="9933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" name="Text 1">
            <a:extLst>
              <a:ext uri="{FF2B5EF4-FFF2-40B4-BE49-F238E27FC236}">
                <a16:creationId xmlns:a16="http://schemas.microsoft.com/office/drawing/2014/main" id="{25FB4826-B739-83A6-04BF-18A3266C7ACA}"/>
              </a:ext>
            </a:extLst>
          </p:cNvPr>
          <p:cNvSpPr/>
          <p:nvPr/>
        </p:nvSpPr>
        <p:spPr>
          <a:xfrm flipH="1">
            <a:off x="8566101" y="3861802"/>
            <a:ext cx="3196580" cy="818817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txBody>
          <a:bodyPr wrap="none" lIns="0" tIns="0" rIns="0" bIns="0" rtlCol="0" anchor="ctr"/>
          <a:lstStyle/>
          <a:p>
            <a:pPr algn="ctr" defTabSz="761970">
              <a:lnSpc>
                <a:spcPts val="2750"/>
              </a:lnSpc>
            </a:pPr>
            <a:r>
              <a:rPr lang="es-CO" sz="2000" b="1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Cápitas</a:t>
            </a: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</a:t>
            </a:r>
          </a:p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Paquete Integral de Atención</a:t>
            </a:r>
          </a:p>
        </p:txBody>
      </p:sp>
      <p:pic>
        <p:nvPicPr>
          <p:cNvPr id="10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C4815F06-DC73-4B80-6D27-D3A35462C5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4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DB6C-561A-B610-7B0D-12121A73D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D68B720-C59C-D687-BC97-03DF738603F0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61970">
              <a:lnSpc>
                <a:spcPct val="100000"/>
              </a:lnSpc>
            </a:pPr>
            <a:r>
              <a:rPr lang="es-CO" sz="48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Especialidades Ambulatorias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0A40AF-105B-624F-C720-2309AA41371B}"/>
              </a:ext>
            </a:extLst>
          </p:cNvPr>
          <p:cNvSpPr txBox="1">
            <a:spLocks/>
          </p:cNvSpPr>
          <p:nvPr/>
        </p:nvSpPr>
        <p:spPr>
          <a:xfrm>
            <a:off x="489403" y="1035754"/>
            <a:ext cx="8026298" cy="1880576"/>
          </a:xfrm>
          <a:prstGeom prst="rect">
            <a:avLst/>
          </a:prstGeom>
        </p:spPr>
        <p:txBody>
          <a:bodyPr vert="horz" lIns="76200" tIns="38100" rIns="76200" bIns="38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61970">
              <a:lnSpc>
                <a:spcPct val="100000"/>
              </a:lnSpc>
            </a:pPr>
            <a:r>
              <a:rPr lang="es-CO" sz="2667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2</a:t>
            </a:r>
          </a:p>
          <a:p>
            <a:pPr defTabSz="761970">
              <a:lnSpc>
                <a:spcPct val="100000"/>
              </a:lnSpc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integral de los paciente a través de las principales especialidades clínicas y quirúrgicas de consultorio.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68CB96-378D-C59E-AB96-6C91FB0B0DB9}"/>
              </a:ext>
            </a:extLst>
          </p:cNvPr>
          <p:cNvSpPr txBox="1"/>
          <p:nvPr/>
        </p:nvSpPr>
        <p:spPr>
          <a:xfrm>
            <a:off x="489403" y="3091908"/>
            <a:ext cx="3574598" cy="3195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>
              <a:defRPr/>
            </a:pPr>
            <a:r>
              <a:rPr lang="es-CO" sz="1833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Servicios – Capa 2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Dermatología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Cardiología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Neumología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Medicina Física y Rehabilitación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Nefrología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Endocrinología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Reumatología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Radiología Ampliada (TAC)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Ecografías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D8F5D1-466C-379A-E81B-1BEC4F16DB56}"/>
              </a:ext>
            </a:extLst>
          </p:cNvPr>
          <p:cNvSpPr txBox="1"/>
          <p:nvPr/>
        </p:nvSpPr>
        <p:spPr>
          <a:xfrm>
            <a:off x="4064000" y="3121659"/>
            <a:ext cx="3787720" cy="2912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Especialidades Pediátricas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Medicina del Dolor y Paliativos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Oftalmología Clínica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Optometría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Otorrinolaringología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Urología (Procedimientos Básicos)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Gastroenterología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Coloproctología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Odontología Especializada</a:t>
            </a:r>
          </a:p>
          <a:p>
            <a:pPr marL="380985" indent="-380985" defTabSz="761970">
              <a:buFont typeface="Arial" panose="020B0604020202020204" pitchFamily="34" charset="0"/>
              <a:buChar char="•"/>
              <a:defRPr/>
            </a:pPr>
            <a:r>
              <a:rPr lang="es-CO" sz="18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Alternativas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8170E538-8776-2BBC-E184-D9CC36AB3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4794" y="1678262"/>
            <a:ext cx="1676168" cy="1623788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12165923-62D6-4258-A866-737EEA1A30D2}"/>
              </a:ext>
            </a:extLst>
          </p:cNvPr>
          <p:cNvSpPr/>
          <p:nvPr/>
        </p:nvSpPr>
        <p:spPr>
          <a:xfrm flipH="1">
            <a:off x="8246832" y="3687771"/>
            <a:ext cx="3358487" cy="1395009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txBody>
          <a:bodyPr wrap="none" lIns="0" tIns="0" rIns="0" bIns="0" rtlCol="0" anchor="ctr"/>
          <a:lstStyle/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Pago Global Prospectivo (PGP) </a:t>
            </a:r>
          </a:p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Paquete Integral de Atención</a:t>
            </a:r>
          </a:p>
        </p:txBody>
      </p:sp>
      <p:pic>
        <p:nvPicPr>
          <p:cNvPr id="9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FB4E346-877F-66D5-2D44-26FFB8F061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13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4335A-E040-F740-BE85-B85030DCC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E18074E-C0C9-1A3E-0BD6-EDFBE682D31B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61970">
              <a:lnSpc>
                <a:spcPct val="100000"/>
              </a:lnSpc>
            </a:pPr>
            <a:r>
              <a:rPr lang="es-CO" sz="48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Hospitalaria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C72AD8-85F1-F282-1620-F436915284D2}"/>
              </a:ext>
            </a:extLst>
          </p:cNvPr>
          <p:cNvSpPr txBox="1">
            <a:spLocks/>
          </p:cNvSpPr>
          <p:nvPr/>
        </p:nvSpPr>
        <p:spPr>
          <a:xfrm>
            <a:off x="429319" y="1570243"/>
            <a:ext cx="9249418" cy="1133345"/>
          </a:xfrm>
          <a:prstGeom prst="rect">
            <a:avLst/>
          </a:prstGeom>
        </p:spPr>
        <p:txBody>
          <a:bodyPr vert="horz" lIns="76200" tIns="38100" rIns="76200" bIns="38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61970">
              <a:lnSpc>
                <a:spcPct val="100000"/>
              </a:lnSpc>
            </a:pPr>
            <a:r>
              <a:rPr lang="es-CO" sz="2667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3</a:t>
            </a:r>
          </a:p>
          <a:p>
            <a:pPr defTabSz="761970">
              <a:lnSpc>
                <a:spcPct val="100000"/>
              </a:lnSpc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de Baja, mediana y alta complejidad que requiere hospitalización.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37BBDD7-9449-0362-453F-AC37A79C7430}"/>
              </a:ext>
            </a:extLst>
          </p:cNvPr>
          <p:cNvSpPr/>
          <p:nvPr/>
        </p:nvSpPr>
        <p:spPr>
          <a:xfrm>
            <a:off x="429319" y="2828661"/>
            <a:ext cx="283527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s-CO" sz="2667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Servicios</a:t>
            </a: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EF3490B4-BAE6-F5CE-26BF-EC1CA02A2D97}"/>
              </a:ext>
            </a:extLst>
          </p:cNvPr>
          <p:cNvSpPr/>
          <p:nvPr/>
        </p:nvSpPr>
        <p:spPr>
          <a:xfrm>
            <a:off x="549636" y="3308143"/>
            <a:ext cx="9498915" cy="171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Hospitalización General y de Mediana Complejidad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200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UCI´s</a:t>
            </a:r>
            <a:endParaRPr lang="es-CO" sz="200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Cirugías Alta Complejidad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Aislamientos Hospitalarios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93A6B46C-C46E-ADB3-D779-51F12114049D}"/>
              </a:ext>
            </a:extLst>
          </p:cNvPr>
          <p:cNvSpPr/>
          <p:nvPr/>
        </p:nvSpPr>
        <p:spPr>
          <a:xfrm>
            <a:off x="429319" y="4967971"/>
            <a:ext cx="283527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s-CO" sz="2667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 Nacional</a:t>
            </a: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B1B58E09-EFEF-F701-58FB-96E111B59893}"/>
              </a:ext>
            </a:extLst>
          </p:cNvPr>
          <p:cNvSpPr/>
          <p:nvPr/>
        </p:nvSpPr>
        <p:spPr>
          <a:xfrm>
            <a:off x="429319" y="5379697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Centros de alta especialización a través del sistema de referencia y contrarreferencia.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48144D6C-89EB-A614-967A-D86CDB926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7580" y="2525889"/>
            <a:ext cx="2204259" cy="217034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40FC2D9E-67D0-AE2D-2D93-3D16C1C6AF49}"/>
              </a:ext>
            </a:extLst>
          </p:cNvPr>
          <p:cNvSpPr/>
          <p:nvPr/>
        </p:nvSpPr>
        <p:spPr>
          <a:xfrm flipH="1">
            <a:off x="5708316" y="3780249"/>
            <a:ext cx="2608370" cy="10293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txBody>
          <a:bodyPr wrap="none" lIns="0" tIns="0" rIns="0" bIns="0" rtlCol="0" anchor="ctr"/>
          <a:lstStyle/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Evento y</a:t>
            </a:r>
          </a:p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Paquetes o Canasta 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B65E78E-6F22-8D24-4408-FBC1826EAD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86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EDB41-C043-04D3-F6EC-120D28A78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0F68716-30E0-6E28-72D7-AF4B3FAABA89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61970">
              <a:lnSpc>
                <a:spcPct val="100000"/>
              </a:lnSpc>
            </a:pPr>
            <a:r>
              <a:rPr lang="es-CO" sz="4800" b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Patologías de Alto Costo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743A83-71C6-91F2-53A5-1D764021479D}"/>
              </a:ext>
            </a:extLst>
          </p:cNvPr>
          <p:cNvSpPr txBox="1">
            <a:spLocks/>
          </p:cNvSpPr>
          <p:nvPr/>
        </p:nvSpPr>
        <p:spPr>
          <a:xfrm>
            <a:off x="372711" y="1200849"/>
            <a:ext cx="8947515" cy="885090"/>
          </a:xfrm>
          <a:prstGeom prst="rect">
            <a:avLst/>
          </a:prstGeom>
        </p:spPr>
        <p:txBody>
          <a:bodyPr vert="horz" lIns="76200" tIns="38100" rIns="76200" bIns="381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61970">
              <a:lnSpc>
                <a:spcPct val="100000"/>
              </a:lnSpc>
            </a:pPr>
            <a:r>
              <a:rPr lang="es-CO" sz="2667" b="1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4</a:t>
            </a:r>
          </a:p>
          <a:p>
            <a:pPr defTabSz="761970">
              <a:lnSpc>
                <a:spcPct val="100000"/>
              </a:lnSpc>
            </a:pPr>
            <a:r>
              <a:rPr lang="es-CO" sz="2333">
                <a:solidFill>
                  <a:srgbClr val="253B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Manejo integral de patologías complejas y tratamientos prolongados.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799F34B-7C09-110E-83A5-A229A9C06DD7}"/>
              </a:ext>
            </a:extLst>
          </p:cNvPr>
          <p:cNvSpPr/>
          <p:nvPr/>
        </p:nvSpPr>
        <p:spPr>
          <a:xfrm>
            <a:off x="493027" y="2332717"/>
            <a:ext cx="283527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s-CO" sz="2667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Resolución 3974/2009                                FOMAG</a:t>
            </a: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DB0444F-B609-05CF-B272-8999F15F5C77}"/>
              </a:ext>
            </a:extLst>
          </p:cNvPr>
          <p:cNvSpPr/>
          <p:nvPr/>
        </p:nvSpPr>
        <p:spPr>
          <a:xfrm>
            <a:off x="486759" y="2838589"/>
            <a:ext cx="4734353" cy="219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Oncología (Ca de Cérvix, mama, Colon, Estomago, </a:t>
            </a:r>
          </a:p>
          <a:p>
            <a:pPr defTabSz="761970">
              <a:lnSpc>
                <a:spcPts val="2375"/>
              </a:lnSpc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Próstata, LLA, LMA, Linfomas)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Epilepsia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Artritis Reumatoidea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VIH/Sida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55133F5-960A-6525-69AF-95A749EE3673}"/>
              </a:ext>
            </a:extLst>
          </p:cNvPr>
          <p:cNvSpPr/>
          <p:nvPr/>
        </p:nvSpPr>
        <p:spPr>
          <a:xfrm>
            <a:off x="499295" y="4798832"/>
            <a:ext cx="5947418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s-CO" sz="2667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Centro de Excelencia / Alta Especialidad</a:t>
            </a: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BA6A975B-28A6-AF28-CF3D-25C7AF4CCE1E}"/>
              </a:ext>
            </a:extLst>
          </p:cNvPr>
          <p:cNvSpPr/>
          <p:nvPr/>
        </p:nvSpPr>
        <p:spPr>
          <a:xfrm>
            <a:off x="493027" y="5249566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especializada en centros de alta complejidad con altos estándares de manejo y</a:t>
            </a:r>
          </a:p>
          <a:p>
            <a:pPr defTabSz="761970">
              <a:lnSpc>
                <a:spcPts val="2375"/>
              </a:lnSpc>
            </a:pPr>
            <a:r>
              <a:rPr lang="es-CO" sz="20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seguimiento a sus pacientes.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F6FEBE6-D63E-B632-A3D4-DA097A575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49164" y="1598828"/>
            <a:ext cx="1196803" cy="14677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3BA854F-919C-5AE6-C9E0-309E4986C27F}"/>
              </a:ext>
            </a:extLst>
          </p:cNvPr>
          <p:cNvSpPr txBox="1"/>
          <p:nvPr/>
        </p:nvSpPr>
        <p:spPr>
          <a:xfrm>
            <a:off x="6058304" y="2789466"/>
            <a:ext cx="3880293" cy="1616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Enfermedades Renales crónicas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Enfermedades Huérfanas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Enfermedades Neurodegenerativas 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Prótesis</a:t>
            </a:r>
          </a:p>
          <a:p>
            <a:pPr marL="285739" indent="-285739" defTabSz="761970">
              <a:lnSpc>
                <a:spcPts val="2375"/>
              </a:lnSpc>
              <a:buFont typeface="Arial" panose="020B0604020202020204" pitchFamily="34" charset="0"/>
              <a:buChar char="•"/>
            </a:pPr>
            <a:r>
              <a:rPr lang="es-CO" sz="1833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Neumopatía crónica (CPAP)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52EDD05-0640-E5A4-392B-08AD30438360}"/>
              </a:ext>
            </a:extLst>
          </p:cNvPr>
          <p:cNvSpPr/>
          <p:nvPr/>
        </p:nvSpPr>
        <p:spPr>
          <a:xfrm flipH="1">
            <a:off x="4466917" y="5901363"/>
            <a:ext cx="3517422" cy="682189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txBody>
          <a:bodyPr wrap="none" lIns="0" tIns="0" rIns="0" bIns="0" rtlCol="0" anchor="ctr"/>
          <a:lstStyle/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Pago Global Prospectivo (PGP) </a:t>
            </a:r>
          </a:p>
          <a:p>
            <a:pPr algn="ctr" defTabSz="761970">
              <a:lnSpc>
                <a:spcPts val="2750"/>
              </a:lnSpc>
            </a:pPr>
            <a:r>
              <a:rPr lang="es-CO" sz="20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Paquete Integral de Atención</a:t>
            </a:r>
          </a:p>
        </p:txBody>
      </p:sp>
      <p:pic>
        <p:nvPicPr>
          <p:cNvPr id="12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D638FBBC-7431-EFAF-28F9-B7DD5683A3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30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DAB7C-9985-BF7E-A39C-DB83C68C4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99EE6DE-4721-3764-FEF6-0154846E4692}"/>
              </a:ext>
            </a:extLst>
          </p:cNvPr>
          <p:cNvSpPr txBox="1">
            <a:spLocks/>
          </p:cNvSpPr>
          <p:nvPr/>
        </p:nvSpPr>
        <p:spPr>
          <a:xfrm>
            <a:off x="0" y="-163694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chemeClr val="bg1"/>
                </a:solidFill>
                <a:cs typeface="Calibri" panose="020F0502020204030204" pitchFamily="34" charset="0"/>
              </a:rPr>
              <a:t>METODOLOGÍA DE EVALUACIÓN DE ELEGIBILIDAD PRESTADORES DE ATENCIÓN PRIMARIA 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77471AF2-4AA5-19D3-1866-258C0C1A3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77995" y="1208967"/>
            <a:ext cx="1035439" cy="1003082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916E4E18-65FE-87B7-CC9D-0203C169A22D}"/>
              </a:ext>
            </a:extLst>
          </p:cNvPr>
          <p:cNvSpPr/>
          <p:nvPr/>
        </p:nvSpPr>
        <p:spPr>
          <a:xfrm>
            <a:off x="577954" y="1335373"/>
            <a:ext cx="1811437" cy="1089124"/>
          </a:xfrm>
          <a:prstGeom prst="roundRect">
            <a:avLst>
              <a:gd name="adj" fmla="val 728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CO" sz="1500">
              <a:latin typeface="+mj-lt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29B1F468-0AAF-EF4F-9B17-2E20A39E8F49}"/>
              </a:ext>
            </a:extLst>
          </p:cNvPr>
          <p:cNvSpPr/>
          <p:nvPr/>
        </p:nvSpPr>
        <p:spPr>
          <a:xfrm>
            <a:off x="2681339" y="1527774"/>
            <a:ext cx="5900169" cy="738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s-CO" b="1">
                <a:solidFill>
                  <a:srgbClr val="3C3939"/>
                </a:solidFill>
                <a:latin typeface="+mj-lt"/>
                <a:cs typeface="Calibri"/>
              </a:rPr>
              <a:t>Integralidad </a:t>
            </a:r>
            <a:r>
              <a:rPr lang="es-CO">
                <a:solidFill>
                  <a:srgbClr val="3C3939"/>
                </a:solidFill>
                <a:latin typeface="+mj-lt"/>
                <a:cs typeface="Calibri"/>
              </a:rPr>
              <a:t>de servicios Habilitados en REPS según lo </a:t>
            </a:r>
          </a:p>
          <a:p>
            <a:pPr>
              <a:lnSpc>
                <a:spcPts val="2292"/>
              </a:lnSpc>
            </a:pPr>
            <a:r>
              <a:rPr lang="es-CO">
                <a:solidFill>
                  <a:srgbClr val="3C3939"/>
                </a:solidFill>
                <a:latin typeface="+mj-lt"/>
                <a:cs typeface="Calibri"/>
              </a:rPr>
              <a:t>Ofertados por las IPS</a:t>
            </a:r>
            <a:endParaRPr lang="en-US">
              <a:solidFill>
                <a:srgbClr val="3C3939"/>
              </a:solidFill>
              <a:latin typeface="+mj-lt"/>
              <a:cs typeface="Calibri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0975878-348E-68AE-FAAF-0F3E1E5245BC}"/>
              </a:ext>
            </a:extLst>
          </p:cNvPr>
          <p:cNvSpPr/>
          <p:nvPr/>
        </p:nvSpPr>
        <p:spPr>
          <a:xfrm>
            <a:off x="553724" y="2805697"/>
            <a:ext cx="2279560" cy="1029840"/>
          </a:xfrm>
          <a:prstGeom prst="roundRect">
            <a:avLst>
              <a:gd name="adj" fmla="val 728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CO" sz="1500">
              <a:latin typeface="+mj-lt"/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F032AA4A-3B53-56E5-3BB3-FAD8DCCC9958}"/>
              </a:ext>
            </a:extLst>
          </p:cNvPr>
          <p:cNvSpPr/>
          <p:nvPr/>
        </p:nvSpPr>
        <p:spPr>
          <a:xfrm>
            <a:off x="4473476" y="3841156"/>
            <a:ext cx="50218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endParaRPr lang="en-US" sz="1833">
              <a:solidFill>
                <a:srgbClr val="3C3939"/>
              </a:solidFill>
              <a:latin typeface="+mj-lt"/>
              <a:ea typeface="Roboto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034D72-513F-DA4E-AC3F-99988C70CE0A}"/>
              </a:ext>
            </a:extLst>
          </p:cNvPr>
          <p:cNvSpPr/>
          <p:nvPr/>
        </p:nvSpPr>
        <p:spPr>
          <a:xfrm>
            <a:off x="494648" y="4676544"/>
            <a:ext cx="3162106" cy="1165568"/>
          </a:xfrm>
          <a:prstGeom prst="roundRect">
            <a:avLst>
              <a:gd name="adj" fmla="val 728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CO" sz="1500">
              <a:latin typeface="+mj-lt"/>
            </a:endParaRPr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D8C73191-509B-98EC-FD8B-9E4BB23231DD}"/>
              </a:ext>
            </a:extLst>
          </p:cNvPr>
          <p:cNvSpPr/>
          <p:nvPr/>
        </p:nvSpPr>
        <p:spPr>
          <a:xfrm>
            <a:off x="5904158" y="5024736"/>
            <a:ext cx="384859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endParaRPr lang="en-US" sz="1833">
              <a:solidFill>
                <a:srgbClr val="3C3939"/>
              </a:solidFill>
              <a:latin typeface="+mj-lt"/>
              <a:ea typeface="Roboto" pitchFamily="34" charset="-122"/>
              <a:cs typeface="Calibri" panose="020F050202020403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66B1D8A-728C-B134-4A05-845611ED483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2F1EE"/>
              </a:clrFrom>
              <a:clrTo>
                <a:srgbClr val="F2F1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586" y="1175456"/>
            <a:ext cx="1399247" cy="139924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6A74D78-B099-33AE-8596-49C5E68A09C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5F3F0"/>
              </a:clrFrom>
              <a:clrTo>
                <a:srgbClr val="F5F3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831" y="2699528"/>
            <a:ext cx="1884024" cy="124217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C295E92-D0C7-1C63-9720-82056A19629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046" y="4613959"/>
            <a:ext cx="1811437" cy="120762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0C15A2D-FDCD-3766-94BC-7E1C09EEBB30}"/>
              </a:ext>
            </a:extLst>
          </p:cNvPr>
          <p:cNvSpPr txBox="1"/>
          <p:nvPr/>
        </p:nvSpPr>
        <p:spPr>
          <a:xfrm>
            <a:off x="3130714" y="2319769"/>
            <a:ext cx="7978443" cy="1438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CO" sz="1750" b="1">
                <a:solidFill>
                  <a:srgbClr val="3C3939"/>
                </a:solidFill>
                <a:latin typeface="+mj-lt"/>
                <a:cs typeface="Calibri"/>
              </a:rPr>
              <a:t>Cobertura geográfica: </a:t>
            </a:r>
            <a:r>
              <a:rPr lang="es-CO" sz="1750" kern="100">
                <a:latin typeface="+mj-lt"/>
                <a:cs typeface="Times New Roman"/>
              </a:rPr>
              <a:t>Con el fin de brindar una mejor atención a la población afiliada al FOMAG, se incorpora el criterio de cobertura geográfica, medido como el número de sedes destinadas a la prestación de servicios de salud en cada municipio que cumplan como mínimo con los servicios de capa básica, conforme al número de usuarios zonificados en cada municipio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950850-6499-35CD-944C-B994444C2CA6}"/>
              </a:ext>
            </a:extLst>
          </p:cNvPr>
          <p:cNvSpPr txBox="1"/>
          <p:nvPr/>
        </p:nvSpPr>
        <p:spPr>
          <a:xfrm>
            <a:off x="3905231" y="4646347"/>
            <a:ext cx="7533701" cy="1438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CO" sz="1750" b="1" kern="100">
                <a:latin typeface="+mj-lt"/>
                <a:cs typeface="Times New Roman"/>
              </a:rPr>
              <a:t>Ofrecimiento de Exclusividad: </a:t>
            </a:r>
            <a:r>
              <a:rPr lang="es-CO" sz="1750" kern="100">
                <a:latin typeface="+mj-lt"/>
                <a:cs typeface="Times New Roman"/>
              </a:rPr>
              <a:t>Con el fin de mejorar la oportunidad, calidad y continuidad en la atención de los servicios de salud</a:t>
            </a:r>
          </a:p>
          <a:p>
            <a:pPr algn="just"/>
            <a:r>
              <a:rPr lang="es-CO" sz="1750" kern="100">
                <a:latin typeface="+mj-lt"/>
                <a:cs typeface="Times New Roman"/>
              </a:rPr>
              <a:t>-S</a:t>
            </a:r>
            <a:r>
              <a:rPr lang="es-CO" sz="1750" kern="100">
                <a:ea typeface="Calibri"/>
                <a:cs typeface="Times New Roman"/>
              </a:rPr>
              <a:t>ede totalmente Exclusiva</a:t>
            </a:r>
          </a:p>
          <a:p>
            <a:pPr algn="just"/>
            <a:r>
              <a:rPr lang="es-CO" sz="1750" kern="100">
                <a:latin typeface="+mj-lt"/>
                <a:cs typeface="Times New Roman"/>
              </a:rPr>
              <a:t>-</a:t>
            </a:r>
            <a:r>
              <a:rPr lang="es-CO" sz="1750" kern="100">
                <a:ea typeface="Calibri"/>
                <a:cs typeface="Times New Roman"/>
              </a:rPr>
              <a:t>Ofrecimiento de agendas especializadas y/o priorizadas </a:t>
            </a:r>
          </a:p>
          <a:p>
            <a:pPr algn="just"/>
            <a:r>
              <a:rPr lang="es-CO" sz="1750" kern="100">
                <a:latin typeface="+mj-lt"/>
                <a:cs typeface="Times New Roman"/>
              </a:rPr>
              <a:t>-</a:t>
            </a:r>
            <a:r>
              <a:rPr lang="es-CO" sz="1750" kern="100">
                <a:ea typeface="Calibri"/>
                <a:cs typeface="Times New Roman"/>
              </a:rPr>
              <a:t>Ofrecimiento de atención exclusiva en franjas horarias</a:t>
            </a:r>
            <a:endParaRPr lang="es-CO" sz="1750" kern="100"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3333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A17DDA0-E2A1-8C5C-34A5-9D371638775A}"/>
              </a:ext>
            </a:extLst>
          </p:cNvPr>
          <p:cNvSpPr txBox="1">
            <a:spLocks/>
          </p:cNvSpPr>
          <p:nvPr/>
        </p:nvSpPr>
        <p:spPr>
          <a:xfrm>
            <a:off x="0" y="-158252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ES" sz="4000" b="1">
                <a:solidFill>
                  <a:schemeClr val="bg1"/>
                </a:solidFill>
                <a:ea typeface="Calibri"/>
                <a:cs typeface="Calibri"/>
              </a:rPr>
              <a:t>IPS ATENCIÓN PRIMARIA EN SALUD </a:t>
            </a:r>
          </a:p>
          <a:p>
            <a:pPr algn="ctr">
              <a:lnSpc>
                <a:spcPct val="100000"/>
              </a:lnSpc>
            </a:pPr>
            <a:r>
              <a:rPr lang="es-ES" sz="4000" b="1">
                <a:solidFill>
                  <a:schemeClr val="bg1"/>
                </a:solidFill>
                <a:ea typeface="Calibri"/>
                <a:cs typeface="Calibri"/>
              </a:rPr>
              <a:t>PROCESO LIBRE ELECCIÓN</a:t>
            </a:r>
            <a:endParaRPr lang="es-CO" sz="4000" b="1" noProof="0">
              <a:solidFill>
                <a:schemeClr val="bg1"/>
              </a:solidFill>
              <a:ea typeface="Calibri"/>
              <a:cs typeface="Calibri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472DA1A-9299-4CF8-9E5E-838918A08AC2}"/>
              </a:ext>
            </a:extLst>
          </p:cNvPr>
          <p:cNvGraphicFramePr>
            <a:graphicFrameLocks noGrp="1"/>
          </p:cNvGraphicFramePr>
          <p:nvPr/>
        </p:nvGraphicFramePr>
        <p:xfrm>
          <a:off x="729297" y="1361460"/>
          <a:ext cx="10246178" cy="5108462"/>
        </p:xfrm>
        <a:graphic>
          <a:graphicData uri="http://schemas.openxmlformats.org/drawingml/2006/table">
            <a:tbl>
              <a:tblPr/>
              <a:tblGrid>
                <a:gridCol w="1257346">
                  <a:extLst>
                    <a:ext uri="{9D8B030D-6E8A-4147-A177-3AD203B41FA5}">
                      <a16:colId xmlns:a16="http://schemas.microsoft.com/office/drawing/2014/main" val="2291758784"/>
                    </a:ext>
                  </a:extLst>
                </a:gridCol>
                <a:gridCol w="1401536">
                  <a:extLst>
                    <a:ext uri="{9D8B030D-6E8A-4147-A177-3AD203B41FA5}">
                      <a16:colId xmlns:a16="http://schemas.microsoft.com/office/drawing/2014/main" val="67896725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045774853"/>
                    </a:ext>
                  </a:extLst>
                </a:gridCol>
                <a:gridCol w="4395108">
                  <a:extLst>
                    <a:ext uri="{9D8B030D-6E8A-4147-A177-3AD203B41FA5}">
                      <a16:colId xmlns:a16="http://schemas.microsoft.com/office/drawing/2014/main" val="3471642410"/>
                    </a:ext>
                  </a:extLst>
                </a:gridCol>
                <a:gridCol w="1885902">
                  <a:extLst>
                    <a:ext uri="{9D8B030D-6E8A-4147-A177-3AD203B41FA5}">
                      <a16:colId xmlns:a16="http://schemas.microsoft.com/office/drawing/2014/main" val="783086036"/>
                    </a:ext>
                  </a:extLst>
                </a:gridCol>
              </a:tblGrid>
              <a:tr h="3284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MUNICIPIO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NATURALEZA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NOMBRE IPS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ESTADO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817821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APARTADO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396475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APARTADO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900038926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PROMOTORA MEDICA Y ODONTOLOGICA DE ANTIOQUIA S.A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236979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BELLO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721619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CALDAS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189408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CAUCASIA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900891534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MEFESALUD IPS (GRUPO DE ATENCION MEDICA)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696783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CAUCASIA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Pública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890980757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ESE HOSPITAL CESAR URIBE PIEDRAHITA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146198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CAUCASIA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369310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CAUCASIA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900293903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OROSALUD CAUCASIA IPS S.A.S.</a:t>
                      </a:r>
                    </a:p>
                  </a:txBody>
                  <a:tcPr marL="7061" marR="7061" marT="7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401474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CHIGORODO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Pública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890980997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EMPRESA SOCIAL DEL ESTADO HOSPITAL MARIA AUXILIADORA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978393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CHIGORODO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023167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COPACABANA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241406"/>
                  </a:ext>
                </a:extLst>
              </a:tr>
              <a:tr h="32846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ENVIGADO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900033371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SUMIMEDICAL S.A.S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CAPITA ACTUAL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870977"/>
                  </a:ext>
                </a:extLst>
              </a:tr>
              <a:tr h="4134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ENVIGADO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PRIVADA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901674823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COLOMBIA VIVE SALUD SAS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PROCESO LIBRE ELECCIÓN</a:t>
                      </a:r>
                    </a:p>
                  </a:txBody>
                  <a:tcPr marL="7061" marR="7061" marT="70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33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A17DDA0-E2A1-8C5C-34A5-9D371638775A}"/>
              </a:ext>
            </a:extLst>
          </p:cNvPr>
          <p:cNvSpPr txBox="1">
            <a:spLocks/>
          </p:cNvSpPr>
          <p:nvPr/>
        </p:nvSpPr>
        <p:spPr>
          <a:xfrm>
            <a:off x="0" y="-158252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ES" sz="4000" b="1">
                <a:solidFill>
                  <a:schemeClr val="bg1"/>
                </a:solidFill>
                <a:ea typeface="Calibri"/>
                <a:cs typeface="Calibri"/>
              </a:rPr>
              <a:t>IPS ATENCIÓN PRIMARIA EN SALUD </a:t>
            </a:r>
          </a:p>
          <a:p>
            <a:pPr algn="ctr">
              <a:lnSpc>
                <a:spcPct val="100000"/>
              </a:lnSpc>
            </a:pPr>
            <a:r>
              <a:rPr lang="es-ES" sz="4000" b="1">
                <a:solidFill>
                  <a:schemeClr val="bg1"/>
                </a:solidFill>
                <a:ea typeface="Calibri"/>
                <a:cs typeface="Calibri"/>
              </a:rPr>
              <a:t>PROCESO LIBRE ELECCIÓN</a:t>
            </a:r>
            <a:endParaRPr lang="es-CO" sz="4000" b="1" noProof="0">
              <a:solidFill>
                <a:schemeClr val="bg1"/>
              </a:solidFill>
              <a:ea typeface="Calibri"/>
              <a:cs typeface="Calibri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CEA9E61-44FE-4284-A3E9-EBCEDE113E36}"/>
              </a:ext>
            </a:extLst>
          </p:cNvPr>
          <p:cNvGraphicFramePr>
            <a:graphicFrameLocks noGrp="1"/>
          </p:cNvGraphicFramePr>
          <p:nvPr/>
        </p:nvGraphicFramePr>
        <p:xfrm>
          <a:off x="421821" y="1486015"/>
          <a:ext cx="10980964" cy="4423365"/>
        </p:xfrm>
        <a:graphic>
          <a:graphicData uri="http://schemas.openxmlformats.org/drawingml/2006/table">
            <a:tbl>
              <a:tblPr/>
              <a:tblGrid>
                <a:gridCol w="1589350">
                  <a:extLst>
                    <a:ext uri="{9D8B030D-6E8A-4147-A177-3AD203B41FA5}">
                      <a16:colId xmlns:a16="http://schemas.microsoft.com/office/drawing/2014/main" val="4178679528"/>
                    </a:ext>
                  </a:extLst>
                </a:gridCol>
                <a:gridCol w="1589350">
                  <a:extLst>
                    <a:ext uri="{9D8B030D-6E8A-4147-A177-3AD203B41FA5}">
                      <a16:colId xmlns:a16="http://schemas.microsoft.com/office/drawing/2014/main" val="3457806473"/>
                    </a:ext>
                  </a:extLst>
                </a:gridCol>
                <a:gridCol w="1366087">
                  <a:extLst>
                    <a:ext uri="{9D8B030D-6E8A-4147-A177-3AD203B41FA5}">
                      <a16:colId xmlns:a16="http://schemas.microsoft.com/office/drawing/2014/main" val="87130620"/>
                    </a:ext>
                  </a:extLst>
                </a:gridCol>
                <a:gridCol w="4435928">
                  <a:extLst>
                    <a:ext uri="{9D8B030D-6E8A-4147-A177-3AD203B41FA5}">
                      <a16:colId xmlns:a16="http://schemas.microsoft.com/office/drawing/2014/main" val="2420505403"/>
                    </a:ext>
                  </a:extLst>
                </a:gridCol>
                <a:gridCol w="2000249">
                  <a:extLst>
                    <a:ext uri="{9D8B030D-6E8A-4147-A177-3AD203B41FA5}">
                      <a16:colId xmlns:a16="http://schemas.microsoft.com/office/drawing/2014/main" val="2105714046"/>
                    </a:ext>
                  </a:extLst>
                </a:gridCol>
              </a:tblGrid>
              <a:tr h="2531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604020202020204" charset="0"/>
                        </a:rPr>
                        <a:t>MUNICIPIO</a:t>
                      </a:r>
                    </a:p>
                  </a:txBody>
                  <a:tcPr marL="6328" marR="6328" marT="6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604020202020204" charset="0"/>
                        </a:rPr>
                        <a:t>NATURALEZA</a:t>
                      </a:r>
                    </a:p>
                  </a:txBody>
                  <a:tcPr marL="6328" marR="6328" marT="6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604020202020204" charset="0"/>
                        </a:rPr>
                        <a:t>NIT</a:t>
                      </a:r>
                    </a:p>
                  </a:txBody>
                  <a:tcPr marL="6328" marR="6328" marT="6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604020202020204" charset="0"/>
                        </a:rPr>
                        <a:t>NOMBRE IPS</a:t>
                      </a:r>
                    </a:p>
                  </a:txBody>
                  <a:tcPr marL="6328" marR="6328" marT="6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3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604020202020204" charset="0"/>
                        </a:rPr>
                        <a:t>ESTADO</a:t>
                      </a:r>
                    </a:p>
                  </a:txBody>
                  <a:tcPr marL="6328" marR="6328" marT="6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64476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ITAGUI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800071541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INVERSIONES EN SALUD SAS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225066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ITAGUI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099377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MEDELLIN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652716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MEDELLIN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Pública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800058016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EMPRESA SOCIAL DEL ESTADO METROSALUD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809976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MEDELLIN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811000136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COOPERATIVA DE SALUD SAN ESTEBAN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625953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MEDELLIN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900219120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VIVA 1A IPS SA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987306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NECOCLI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Pública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890985603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E.S.E. HOSPITAL SAN SEBASTIAN DE URABA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546667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NECOCLI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116436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PUERTO BERRIO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901187413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IPS SALUD INTEGRAL PREVENTIVA SAS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21542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PUERTO BERRIO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587398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RIONEGRO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800463"/>
                  </a:ext>
                </a:extLst>
              </a:tr>
              <a:tr h="34044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RIONEGRO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Pública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890907254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HOSPITAL SAN JUAN DE DIOS E.S.E RIONEGRO - ANTIOQUIA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822264"/>
                  </a:ext>
                </a:extLst>
              </a:tr>
              <a:tr h="41272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TURBO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Pública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890981137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EMPRESA SOCIAL DEL ESTADO HOSPITAL FRANCISCO VALDERRAMA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PROCESO LIBRE ELECCIÓN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271325"/>
                  </a:ext>
                </a:extLst>
              </a:tr>
              <a:tr h="2290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TURBO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Privada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900033371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SUMIMEDICAL S.A.S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604020202020204" charset="0"/>
                        </a:rPr>
                        <a:t>CAPITA ACTUAL</a:t>
                      </a:r>
                    </a:p>
                  </a:txBody>
                  <a:tcPr marL="6328" marR="6328" marT="6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399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038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74DFDFD-688D-2AA8-263F-443A839F7D62}"/>
              </a:ext>
            </a:extLst>
          </p:cNvPr>
          <p:cNvSpPr txBox="1">
            <a:spLocks/>
          </p:cNvSpPr>
          <p:nvPr/>
        </p:nvSpPr>
        <p:spPr>
          <a:xfrm>
            <a:off x="0" y="-96852"/>
            <a:ext cx="12192000" cy="1821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CO" sz="1250" b="1">
                <a:solidFill>
                  <a:schemeClr val="bg1"/>
                </a:solidFill>
                <a:ea typeface="Calibri"/>
                <a:cs typeface="Calibri"/>
              </a:rPr>
              <a:t>ESTADO PROCESO ACUERDOS VOLUNTADES EVENTO</a:t>
            </a:r>
          </a:p>
          <a:p>
            <a:pPr algn="ctr">
              <a:lnSpc>
                <a:spcPct val="100000"/>
              </a:lnSpc>
            </a:pPr>
            <a:endParaRPr lang="es-ES" sz="4500" b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65661" y="4594537"/>
            <a:ext cx="1828800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6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62%</a:t>
            </a:r>
            <a:endParaRPr lang="es-CO" sz="6600"/>
          </a:p>
        </p:txBody>
      </p:sp>
      <p:sp>
        <p:nvSpPr>
          <p:cNvPr id="10" name="Rectángulo 9"/>
          <p:cNvSpPr/>
          <p:nvPr/>
        </p:nvSpPr>
        <p:spPr>
          <a:xfrm>
            <a:off x="3835021" y="4686871"/>
            <a:ext cx="4954134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Avance Acuerdo de </a:t>
            </a:r>
          </a:p>
          <a:p>
            <a:r>
              <a:rPr lang="es-ES" sz="3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Voluntades </a:t>
            </a:r>
            <a:endParaRPr lang="es-CO" sz="3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Gráfico 6">
            <a:extLst>
              <a:ext uri="{FF2B5EF4-FFF2-40B4-BE49-F238E27FC236}">
                <a16:creationId xmlns:a16="http://schemas.microsoft.com/office/drawing/2014/main" id="{BC3AB042-6A2E-0CDB-AAE0-47B0CF535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014" y="2790072"/>
            <a:ext cx="1785653" cy="157761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9239534" y="1255254"/>
            <a:ext cx="2856213" cy="4692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>
                <a:solidFill>
                  <a:schemeClr val="bg1"/>
                </a:solidFill>
              </a:rPr>
              <a:t>INFORMACIÓN A CORTE 29/08/2025</a:t>
            </a:r>
            <a:endParaRPr lang="es-CO" sz="1200">
              <a:solidFill>
                <a:schemeClr val="bg1"/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B64CAE-1E8E-E2EA-8F4E-B3ACC082B4C0}"/>
              </a:ext>
            </a:extLst>
          </p:cNvPr>
          <p:cNvGraphicFramePr>
            <a:graphicFrameLocks noGrp="1"/>
          </p:cNvGraphicFramePr>
          <p:nvPr/>
        </p:nvGraphicFramePr>
        <p:xfrm>
          <a:off x="1132763" y="1724527"/>
          <a:ext cx="7656393" cy="2643163"/>
        </p:xfrm>
        <a:graphic>
          <a:graphicData uri="http://schemas.openxmlformats.org/drawingml/2006/table">
            <a:tbl>
              <a:tblPr/>
              <a:tblGrid>
                <a:gridCol w="3209849">
                  <a:extLst>
                    <a:ext uri="{9D8B030D-6E8A-4147-A177-3AD203B41FA5}">
                      <a16:colId xmlns:a16="http://schemas.microsoft.com/office/drawing/2014/main" val="2462864705"/>
                    </a:ext>
                  </a:extLst>
                </a:gridCol>
                <a:gridCol w="1111636">
                  <a:extLst>
                    <a:ext uri="{9D8B030D-6E8A-4147-A177-3AD203B41FA5}">
                      <a16:colId xmlns:a16="http://schemas.microsoft.com/office/drawing/2014/main" val="2055072574"/>
                    </a:ext>
                  </a:extLst>
                </a:gridCol>
                <a:gridCol w="1111636">
                  <a:extLst>
                    <a:ext uri="{9D8B030D-6E8A-4147-A177-3AD203B41FA5}">
                      <a16:colId xmlns:a16="http://schemas.microsoft.com/office/drawing/2014/main" val="3442469862"/>
                    </a:ext>
                  </a:extLst>
                </a:gridCol>
                <a:gridCol w="1111636">
                  <a:extLst>
                    <a:ext uri="{9D8B030D-6E8A-4147-A177-3AD203B41FA5}">
                      <a16:colId xmlns:a16="http://schemas.microsoft.com/office/drawing/2014/main" val="2193302586"/>
                    </a:ext>
                  </a:extLst>
                </a:gridCol>
                <a:gridCol w="1111636">
                  <a:extLst>
                    <a:ext uri="{9D8B030D-6E8A-4147-A177-3AD203B41FA5}">
                      <a16:colId xmlns:a16="http://schemas.microsoft.com/office/drawing/2014/main" val="3903541181"/>
                    </a:ext>
                  </a:extLst>
                </a:gridCol>
              </a:tblGrid>
              <a:tr h="13762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ESTADO PROCESO ACUERDOS VOLUNTADES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MIXTA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PRIVADA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PÚBLICA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12678"/>
                  </a:ext>
                </a:extLst>
              </a:tr>
              <a:tr h="34898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RED INSCRITA REGISTRO CALIFICADO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069580"/>
                  </a:ext>
                </a:extLst>
              </a:tr>
              <a:tr h="34898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CARTAS ACEPTADAS PRESTADORES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148803"/>
                  </a:ext>
                </a:extLst>
              </a:tr>
              <a:tr h="5689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5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% AVANCE ACUERDOS VOLUNTADES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7938" marR="7938" marT="793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94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673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8E6E8-3791-0435-BCBF-DD531D579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A316735-182C-A9B6-14BC-9517EF057920}"/>
              </a:ext>
            </a:extLst>
          </p:cNvPr>
          <p:cNvSpPr txBox="1">
            <a:spLocks/>
          </p:cNvSpPr>
          <p:nvPr/>
        </p:nvSpPr>
        <p:spPr>
          <a:xfrm>
            <a:off x="0" y="-11482"/>
            <a:ext cx="12192000" cy="1185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45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CONCLUSIONES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-454525" y="1185044"/>
          <a:ext cx="993273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redondeado 3"/>
          <p:cNvSpPr/>
          <p:nvPr/>
        </p:nvSpPr>
        <p:spPr>
          <a:xfrm>
            <a:off x="8609264" y="3007894"/>
            <a:ext cx="3449053" cy="224589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5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Teniendo en cuenta, que en el desarrollo de la metodología elegibilidad frente a la Inscripción de convocatoria para conformar y actualizar el Registro Calificado de Prestadores de Servicios y Tecnologías en Salud, con los prestadores habilitados.</a:t>
            </a:r>
            <a:endParaRPr lang="es-CO" sz="1250"/>
          </a:p>
        </p:txBody>
      </p:sp>
    </p:spTree>
    <p:extLst>
      <p:ext uri="{BB962C8B-B14F-4D97-AF65-F5344CB8AC3E}">
        <p14:creationId xmlns:p14="http://schemas.microsoft.com/office/powerpoint/2010/main" val="3038291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C6538-76B2-46A5-1EEC-7C0448CC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CD280B9-4FAB-AE31-2DCF-9D9133F4371E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chemeClr val="bg1"/>
                </a:solidFill>
                <a:latin typeface="Montserrat"/>
              </a:rPr>
              <a:t>MEDICAMENTOS – PUNTOS - RAMEDICAS</a:t>
            </a:r>
            <a:endParaRPr kumimoji="0" lang="es-AR" sz="3600" b="1" i="0" u="none" strike="noStrike" kern="1200" cap="none" spc="-15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/>
              <a:ea typeface="+mj-ea"/>
              <a:cs typeface="+mj-cs"/>
            </a:endParaRP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CAC869A5-AB39-92C1-4CAF-5CF5616D04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2" name="Imagen 1" descr="Tabla&#10;&#10;El contenido generado por IA puede ser incorrecto.">
            <a:extLst>
              <a:ext uri="{FF2B5EF4-FFF2-40B4-BE49-F238E27FC236}">
                <a16:creationId xmlns:a16="http://schemas.microsoft.com/office/drawing/2014/main" id="{BDA0F4A7-9DD7-32B1-D198-0D176659F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92" y="1292525"/>
            <a:ext cx="6019800" cy="4876800"/>
          </a:xfrm>
          <a:prstGeom prst="rect">
            <a:avLst/>
          </a:prstGeom>
        </p:spPr>
      </p:pic>
      <p:pic>
        <p:nvPicPr>
          <p:cNvPr id="3" name="Imagen 2" descr="Tabla&#10;&#10;El contenido generado por IA puede ser incorrecto.">
            <a:extLst>
              <a:ext uri="{FF2B5EF4-FFF2-40B4-BE49-F238E27FC236}">
                <a16:creationId xmlns:a16="http://schemas.microsoft.com/office/drawing/2014/main" id="{4850B147-F8FF-DA81-437D-BC521D3BE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571" y="1877414"/>
            <a:ext cx="5679237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31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43F28-4B74-2E36-EFC3-444A4DCAA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C4EBE87-BC07-1A95-E051-AB1B6F9A7D5B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chemeClr val="bg1"/>
                </a:solidFill>
                <a:latin typeface="Montserrat"/>
              </a:rPr>
              <a:t>MEDICAMENTOS – PUNTOS - COHAN</a:t>
            </a:r>
            <a:endParaRPr lang="es-AR" sz="3600" b="1" i="0" u="none" strike="noStrike" kern="1200" cap="none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/>
              <a:ea typeface="+mj-ea"/>
              <a:cs typeface="+mj-cs"/>
            </a:endParaRP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0995B5F-7CFD-4720-32BA-54FE2E64C7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Imagen 3" descr="Tabla&#10;&#10;El contenido generado por IA puede ser incorrecto.">
            <a:extLst>
              <a:ext uri="{FF2B5EF4-FFF2-40B4-BE49-F238E27FC236}">
                <a16:creationId xmlns:a16="http://schemas.microsoft.com/office/drawing/2014/main" id="{1FAB1070-FF75-4CC8-83E3-D0D12D4BC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96" y="1178944"/>
            <a:ext cx="4927291" cy="5492151"/>
          </a:xfrm>
          <a:prstGeom prst="rect">
            <a:avLst/>
          </a:prstGeom>
        </p:spPr>
      </p:pic>
      <p:pic>
        <p:nvPicPr>
          <p:cNvPr id="5" name="Imagen 4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C1434250-88D0-C782-F1AA-33766621F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109" y="1408981"/>
            <a:ext cx="4791443" cy="514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36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B6926-7E7D-10B4-50FB-1D7E6943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3F68B32-A7ED-1857-6201-FDFD8FBB1C0C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4EEA0A12-5113-CAB1-E901-F02B962F6D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E2F345-F6E1-8844-9D7E-5E69641D4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804" y="1252212"/>
            <a:ext cx="8173591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67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CB28-15D4-3503-BC97-74CF2DDC4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1AC4D83-F6DD-9C41-EFF2-2D4F709252A7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B0A15D4-550E-E48E-5955-8FE9827C97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0F4581-1F48-1D01-909F-A1F86652E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551" y="1216120"/>
            <a:ext cx="8870049" cy="486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8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D2AAA-FDDF-10CE-4B4B-CCF8E7047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378EBC0-C695-BC4C-53C4-3EFE8A1B99B4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29D1DEC-ED85-33AA-F668-D666F74BC9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7F780A-68D0-49F8-3744-7350B1AAA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225" y="1168044"/>
            <a:ext cx="8830975" cy="493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51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C4253-6F38-438E-F9C5-3D517A1EC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2E72BAB-48AC-E0F0-9E0D-BDC6845AA4FB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7208E03-2E64-3D2E-15FE-F08A4D235C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F2A0D0F-6536-7FD2-CD45-2E6ECAC9D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058" y="1290349"/>
            <a:ext cx="8341242" cy="464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050B5-FFD2-B72C-B75A-C9CF1A19E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AF25BDC-55D1-C8E0-C55B-9A8F13CB3343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7D5CB5B0-C641-C9E3-1E79-AE05E5831E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CC56D38-AC51-1713-4D0B-97041710D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10" y="1152170"/>
            <a:ext cx="9240540" cy="486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9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28832-568E-071F-34A0-357415AD0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D358707-128C-3AB4-6941-82817323E807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23E761F-2744-643A-FCED-27FB7250E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19E626-D926-A675-69E7-B7BCDD627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51" y="1337970"/>
            <a:ext cx="7373379" cy="41820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08CE17-2E0C-4AAD-710F-8C8D3F9D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830" y="1423706"/>
            <a:ext cx="4048690" cy="40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7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2A57D-B9A4-E134-0AA1-292AE863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135B43C-C18D-F165-91CF-A874DF4966B3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D0834B9F-A328-0A38-9611-68C6510EA9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799315C-C98F-BC39-198E-E39EC09B6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0" y="1277649"/>
            <a:ext cx="8285580" cy="465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07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FCBDC-90E9-85CD-3996-4A5E87139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107EC46-6456-4AB1-B3A4-6014A1962E92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9211842A-6864-EE49-9CE0-055E0E1089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90A15B-C460-86E2-25AF-7BE42E4BA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05" y="1414181"/>
            <a:ext cx="7268589" cy="40296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CED959E-EA3E-1ABA-E6AC-B2DA00BC6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741" y="1414181"/>
            <a:ext cx="4001058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16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9DC8F-22B5-F8ED-14B4-D505FF78F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81E8B2C-6A30-AEA8-7692-8EED1B4B1C23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1582DFF7-08F5-CBA6-BD2E-97561446BE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9A8266-581B-023B-CDED-7EF1DDE19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6707"/>
            <a:ext cx="7576836" cy="416429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7C4640-D7CF-48E2-C07F-97BA3B740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619" y="1296707"/>
            <a:ext cx="4481793" cy="416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75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FAF41-BFFF-F0D0-119B-6FB048EEC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34E96D9-195E-59F1-E34B-E752D33AB94F}"/>
              </a:ext>
            </a:extLst>
          </p:cNvPr>
          <p:cNvSpPr txBox="1"/>
          <p:nvPr/>
        </p:nvSpPr>
        <p:spPr>
          <a:xfrm>
            <a:off x="300451" y="389564"/>
            <a:ext cx="10227824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RED ANTIOQUIA</a:t>
            </a:r>
          </a:p>
        </p:txBody>
      </p:sp>
      <p:pic>
        <p:nvPicPr>
          <p:cNvPr id="7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936C4B27-16A7-54AE-078F-10A09C2982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00175F5-E182-F844-C805-BE88060DF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60" y="1547534"/>
            <a:ext cx="3972479" cy="39915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155395-7E14-ED4B-BE53-06C030C08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144" y="1547534"/>
            <a:ext cx="4020111" cy="401058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1292EF4-97BB-96FD-2B0E-5A4DEEC7B50B}"/>
              </a:ext>
            </a:extLst>
          </p:cNvPr>
          <p:cNvSpPr txBox="1"/>
          <p:nvPr/>
        </p:nvSpPr>
        <p:spPr>
          <a:xfrm>
            <a:off x="2628900" y="550594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5"/>
              </a:rPr>
              <a:t>https://app.powerbi.com/view?r=eyJrIjoiZTk0OTMxYjktMzc3MS00NzRhLWJkODQtZWNmMzNhZDkxOTkwIiwidCI6IjIyZTQxMzIzLTYyM2MtNDRlMS1hM2E0LTdhMzAyYzE1MDllMiIsImMiOjR9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7067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44C8C-CD07-FBE3-5C0C-38D96B3F8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D2DCFB88-C630-FF6E-BF13-2E1C2F457C58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518EF-39E7-52E8-5898-EFAC6D4F54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08829D-EAC1-C0B8-9D64-8B0D2C5164A1}"/>
              </a:ext>
            </a:extLst>
          </p:cNvPr>
          <p:cNvSpPr txBox="1"/>
          <p:nvPr/>
        </p:nvSpPr>
        <p:spPr>
          <a:xfrm>
            <a:off x="6034018" y="2889361"/>
            <a:ext cx="6057217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  <a:ea typeface="+mj-ea"/>
                <a:cs typeface="+mj-cs"/>
              </a:rPr>
              <a:t>4. REFERENCIA DE PACIENTES</a:t>
            </a:r>
          </a:p>
        </p:txBody>
      </p:sp>
    </p:spTree>
    <p:extLst>
      <p:ext uri="{BB962C8B-B14F-4D97-AF65-F5344CB8AC3E}">
        <p14:creationId xmlns:p14="http://schemas.microsoft.com/office/powerpoint/2010/main" val="4289873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8D18214-E45B-090F-7A53-6F984C3694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3671" y="37231"/>
            <a:ext cx="949379" cy="588475"/>
          </a:xfrm>
          <a:prstGeom prst="rect">
            <a:avLst/>
          </a:prstGeom>
        </p:spPr>
      </p:pic>
      <p:pic>
        <p:nvPicPr>
          <p:cNvPr id="4122" name="Imagen 4121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DFC2078-69C2-F379-8F74-DEB323D20E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28412" y="1171422"/>
            <a:ext cx="753781" cy="753781"/>
          </a:xfrm>
          <a:prstGeom prst="rect">
            <a:avLst/>
          </a:prstGeom>
        </p:spPr>
      </p:pic>
      <p:pic>
        <p:nvPicPr>
          <p:cNvPr id="4124" name="Imagen 4123">
            <a:extLst>
              <a:ext uri="{FF2B5EF4-FFF2-40B4-BE49-F238E27FC236}">
                <a16:creationId xmlns:a16="http://schemas.microsoft.com/office/drawing/2014/main" id="{ED2DE4EE-E3D7-D930-DD49-47D0E8B1F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692" y="1138354"/>
            <a:ext cx="865285" cy="590592"/>
          </a:xfrm>
          <a:prstGeom prst="rect">
            <a:avLst/>
          </a:prstGeom>
        </p:spPr>
      </p:pic>
      <p:sp>
        <p:nvSpPr>
          <p:cNvPr id="4126" name="AutoShape 14" descr="Resultado de imagen para hospital animado">
            <a:extLst>
              <a:ext uri="{FF2B5EF4-FFF2-40B4-BE49-F238E27FC236}">
                <a16:creationId xmlns:a16="http://schemas.microsoft.com/office/drawing/2014/main" id="{6A40ADD9-D0DA-2311-7B62-BE99AD7B0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74970" y="1530170"/>
            <a:ext cx="40445" cy="5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27" name="Rombo 4126">
            <a:extLst>
              <a:ext uri="{FF2B5EF4-FFF2-40B4-BE49-F238E27FC236}">
                <a16:creationId xmlns:a16="http://schemas.microsoft.com/office/drawing/2014/main" id="{735B9CF0-2C6C-27E9-88CB-C8FF5703540B}"/>
              </a:ext>
            </a:extLst>
          </p:cNvPr>
          <p:cNvSpPr/>
          <p:nvPr/>
        </p:nvSpPr>
        <p:spPr>
          <a:xfrm>
            <a:off x="9591148" y="963643"/>
            <a:ext cx="1390188" cy="997787"/>
          </a:xfrm>
          <a:prstGeom prst="diamond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¿Requiere servicios posteriores a la atención de urgencia?</a:t>
            </a:r>
          </a:p>
        </p:txBody>
      </p:sp>
      <p:sp>
        <p:nvSpPr>
          <p:cNvPr id="4128" name="CuadroTexto 4127">
            <a:extLst>
              <a:ext uri="{FF2B5EF4-FFF2-40B4-BE49-F238E27FC236}">
                <a16:creationId xmlns:a16="http://schemas.microsoft.com/office/drawing/2014/main" id="{11776B5C-E9BC-2CC6-5079-B16033BDC68E}"/>
              </a:ext>
            </a:extLst>
          </p:cNvPr>
          <p:cNvSpPr txBox="1"/>
          <p:nvPr/>
        </p:nvSpPr>
        <p:spPr>
          <a:xfrm>
            <a:off x="10603785" y="955978"/>
            <a:ext cx="3662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4130" name="Elipse 4129">
            <a:extLst>
              <a:ext uri="{FF2B5EF4-FFF2-40B4-BE49-F238E27FC236}">
                <a16:creationId xmlns:a16="http://schemas.microsoft.com/office/drawing/2014/main" id="{12583D88-4CC1-CF03-4EEB-50A4E36CF307}"/>
              </a:ext>
            </a:extLst>
          </p:cNvPr>
          <p:cNvSpPr/>
          <p:nvPr/>
        </p:nvSpPr>
        <p:spPr>
          <a:xfrm>
            <a:off x="78905" y="1196325"/>
            <a:ext cx="889285" cy="594742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Inicio</a:t>
            </a:r>
          </a:p>
        </p:txBody>
      </p:sp>
      <p:sp>
        <p:nvSpPr>
          <p:cNvPr id="4131" name="CuadroTexto 4130">
            <a:extLst>
              <a:ext uri="{FF2B5EF4-FFF2-40B4-BE49-F238E27FC236}">
                <a16:creationId xmlns:a16="http://schemas.microsoft.com/office/drawing/2014/main" id="{427D04C7-8E6B-D734-75E8-448C21147393}"/>
              </a:ext>
            </a:extLst>
          </p:cNvPr>
          <p:cNvSpPr txBox="1"/>
          <p:nvPr/>
        </p:nvSpPr>
        <p:spPr>
          <a:xfrm>
            <a:off x="2895155" y="2926006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4132" name="Rombo 4131">
            <a:extLst>
              <a:ext uri="{FF2B5EF4-FFF2-40B4-BE49-F238E27FC236}">
                <a16:creationId xmlns:a16="http://schemas.microsoft.com/office/drawing/2014/main" id="{7703D873-CF50-6C7F-A879-5A6AAC79B133}"/>
              </a:ext>
            </a:extLst>
          </p:cNvPr>
          <p:cNvSpPr/>
          <p:nvPr/>
        </p:nvSpPr>
        <p:spPr>
          <a:xfrm>
            <a:off x="3692855" y="1117565"/>
            <a:ext cx="1228135" cy="819311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¿Es una urgencia?</a:t>
            </a:r>
          </a:p>
        </p:txBody>
      </p:sp>
      <p:sp>
        <p:nvSpPr>
          <p:cNvPr id="4133" name="CuadroTexto 4132">
            <a:extLst>
              <a:ext uri="{FF2B5EF4-FFF2-40B4-BE49-F238E27FC236}">
                <a16:creationId xmlns:a16="http://schemas.microsoft.com/office/drawing/2014/main" id="{B443FF47-F3BA-178E-8D54-4D7D8D49C1C4}"/>
              </a:ext>
            </a:extLst>
          </p:cNvPr>
          <p:cNvSpPr txBox="1"/>
          <p:nvPr/>
        </p:nvSpPr>
        <p:spPr>
          <a:xfrm>
            <a:off x="5273134" y="1716166"/>
            <a:ext cx="1008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Asiste a la urgencia más cercana</a:t>
            </a:r>
          </a:p>
        </p:txBody>
      </p:sp>
      <p:cxnSp>
        <p:nvCxnSpPr>
          <p:cNvPr id="4134" name="Conector recto de flecha 4133">
            <a:extLst>
              <a:ext uri="{FF2B5EF4-FFF2-40B4-BE49-F238E27FC236}">
                <a16:creationId xmlns:a16="http://schemas.microsoft.com/office/drawing/2014/main" id="{C9F43634-ADDA-BF09-83F5-CA95ABDCECE8}"/>
              </a:ext>
            </a:extLst>
          </p:cNvPr>
          <p:cNvCxnSpPr>
            <a:cxnSpLocks/>
          </p:cNvCxnSpPr>
          <p:nvPr/>
        </p:nvCxnSpPr>
        <p:spPr>
          <a:xfrm flipV="1">
            <a:off x="3265373" y="1504638"/>
            <a:ext cx="395770" cy="734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5" name="CuadroTexto 4134">
            <a:extLst>
              <a:ext uri="{FF2B5EF4-FFF2-40B4-BE49-F238E27FC236}">
                <a16:creationId xmlns:a16="http://schemas.microsoft.com/office/drawing/2014/main" id="{51C79E79-838D-AF28-7371-F81A44F479B9}"/>
              </a:ext>
            </a:extLst>
          </p:cNvPr>
          <p:cNvSpPr txBox="1"/>
          <p:nvPr/>
        </p:nvSpPr>
        <p:spPr>
          <a:xfrm>
            <a:off x="6373568" y="1741566"/>
            <a:ext cx="865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IPS realiza “TRIAGE”</a:t>
            </a:r>
          </a:p>
        </p:txBody>
      </p:sp>
      <p:cxnSp>
        <p:nvCxnSpPr>
          <p:cNvPr id="4137" name="Conector recto de flecha 4136">
            <a:extLst>
              <a:ext uri="{FF2B5EF4-FFF2-40B4-BE49-F238E27FC236}">
                <a16:creationId xmlns:a16="http://schemas.microsoft.com/office/drawing/2014/main" id="{8D318573-7210-8016-E7CC-8C9D1EEEC15B}"/>
              </a:ext>
            </a:extLst>
          </p:cNvPr>
          <p:cNvCxnSpPr>
            <a:cxnSpLocks/>
          </p:cNvCxnSpPr>
          <p:nvPr/>
        </p:nvCxnSpPr>
        <p:spPr>
          <a:xfrm>
            <a:off x="7186810" y="1432866"/>
            <a:ext cx="235786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1" name="Conector recto de flecha 4140">
            <a:extLst>
              <a:ext uri="{FF2B5EF4-FFF2-40B4-BE49-F238E27FC236}">
                <a16:creationId xmlns:a16="http://schemas.microsoft.com/office/drawing/2014/main" id="{352855E2-2AA6-3925-9310-BC63084DCB69}"/>
              </a:ext>
            </a:extLst>
          </p:cNvPr>
          <p:cNvCxnSpPr>
            <a:cxnSpLocks/>
            <a:stCxn id="4130" idx="6"/>
          </p:cNvCxnSpPr>
          <p:nvPr/>
        </p:nvCxnSpPr>
        <p:spPr>
          <a:xfrm>
            <a:off x="968190" y="1493696"/>
            <a:ext cx="42742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144" name="Conector recto de flecha 4143">
            <a:extLst>
              <a:ext uri="{FF2B5EF4-FFF2-40B4-BE49-F238E27FC236}">
                <a16:creationId xmlns:a16="http://schemas.microsoft.com/office/drawing/2014/main" id="{AB69E060-8CC8-D94C-E3CD-FAC3207E78E4}"/>
              </a:ext>
            </a:extLst>
          </p:cNvPr>
          <p:cNvCxnSpPr>
            <a:cxnSpLocks/>
          </p:cNvCxnSpPr>
          <p:nvPr/>
        </p:nvCxnSpPr>
        <p:spPr>
          <a:xfrm flipV="1">
            <a:off x="4960989" y="1527220"/>
            <a:ext cx="346798" cy="36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5" name="Conector recto de flecha 4144">
            <a:extLst>
              <a:ext uri="{FF2B5EF4-FFF2-40B4-BE49-F238E27FC236}">
                <a16:creationId xmlns:a16="http://schemas.microsoft.com/office/drawing/2014/main" id="{1F41F0B5-4405-3E5C-B2FA-EE671A22EC73}"/>
              </a:ext>
            </a:extLst>
          </p:cNvPr>
          <p:cNvCxnSpPr>
            <a:cxnSpLocks/>
          </p:cNvCxnSpPr>
          <p:nvPr/>
        </p:nvCxnSpPr>
        <p:spPr>
          <a:xfrm>
            <a:off x="10929787" y="1363618"/>
            <a:ext cx="312092" cy="649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6" name="CuadroTexto 4145">
            <a:extLst>
              <a:ext uri="{FF2B5EF4-FFF2-40B4-BE49-F238E27FC236}">
                <a16:creationId xmlns:a16="http://schemas.microsoft.com/office/drawing/2014/main" id="{51396378-253F-6064-FD19-AA9B54630316}"/>
              </a:ext>
            </a:extLst>
          </p:cNvPr>
          <p:cNvSpPr txBox="1"/>
          <p:nvPr/>
        </p:nvSpPr>
        <p:spPr>
          <a:xfrm>
            <a:off x="10432612" y="1884127"/>
            <a:ext cx="424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cxnSp>
        <p:nvCxnSpPr>
          <p:cNvPr id="4149" name="Conector recto de flecha 4148">
            <a:extLst>
              <a:ext uri="{FF2B5EF4-FFF2-40B4-BE49-F238E27FC236}">
                <a16:creationId xmlns:a16="http://schemas.microsoft.com/office/drawing/2014/main" id="{ED56EDD8-5F0F-1CF0-B533-C7C7CBD9506B}"/>
              </a:ext>
            </a:extLst>
          </p:cNvPr>
          <p:cNvCxnSpPr>
            <a:cxnSpLocks/>
          </p:cNvCxnSpPr>
          <p:nvPr/>
        </p:nvCxnSpPr>
        <p:spPr>
          <a:xfrm flipV="1">
            <a:off x="8247416" y="1413647"/>
            <a:ext cx="259456" cy="451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0" name="CuadroTexto 4149">
            <a:extLst>
              <a:ext uri="{FF2B5EF4-FFF2-40B4-BE49-F238E27FC236}">
                <a16:creationId xmlns:a16="http://schemas.microsoft.com/office/drawing/2014/main" id="{6D90BE1E-2CFE-E73D-686F-872AF024E7D1}"/>
              </a:ext>
            </a:extLst>
          </p:cNvPr>
          <p:cNvSpPr txBox="1"/>
          <p:nvPr/>
        </p:nvSpPr>
        <p:spPr>
          <a:xfrm>
            <a:off x="7365674" y="1765059"/>
            <a:ext cx="1055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IPS notifica reporte atención inicial de urgencia</a:t>
            </a:r>
          </a:p>
        </p:txBody>
      </p:sp>
      <p:sp>
        <p:nvSpPr>
          <p:cNvPr id="4157" name="CuadroTexto 4156">
            <a:extLst>
              <a:ext uri="{FF2B5EF4-FFF2-40B4-BE49-F238E27FC236}">
                <a16:creationId xmlns:a16="http://schemas.microsoft.com/office/drawing/2014/main" id="{830F860F-03EC-71D6-17C0-475FD455B4AE}"/>
              </a:ext>
            </a:extLst>
          </p:cNvPr>
          <p:cNvSpPr txBox="1"/>
          <p:nvPr/>
        </p:nvSpPr>
        <p:spPr>
          <a:xfrm>
            <a:off x="4327886" y="1814257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pic>
        <p:nvPicPr>
          <p:cNvPr id="4159" name="Imagen 4158">
            <a:extLst>
              <a:ext uri="{FF2B5EF4-FFF2-40B4-BE49-F238E27FC236}">
                <a16:creationId xmlns:a16="http://schemas.microsoft.com/office/drawing/2014/main" id="{AEEE9030-191C-29CA-A883-B271FF4B9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213" y="1203895"/>
            <a:ext cx="380734" cy="550589"/>
          </a:xfrm>
          <a:prstGeom prst="rect">
            <a:avLst/>
          </a:prstGeom>
        </p:spPr>
      </p:pic>
      <p:pic>
        <p:nvPicPr>
          <p:cNvPr id="4160" name="Gráfico 4159">
            <a:extLst>
              <a:ext uri="{FF2B5EF4-FFF2-40B4-BE49-F238E27FC236}">
                <a16:creationId xmlns:a16="http://schemas.microsoft.com/office/drawing/2014/main" id="{7827A98D-4F36-00AD-B720-9BBB51931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6564" y="1281595"/>
            <a:ext cx="380734" cy="374877"/>
          </a:xfrm>
          <a:prstGeom prst="rect">
            <a:avLst/>
          </a:prstGeom>
        </p:spPr>
      </p:pic>
      <p:sp>
        <p:nvSpPr>
          <p:cNvPr id="4199" name="Rombo 4198">
            <a:extLst>
              <a:ext uri="{FF2B5EF4-FFF2-40B4-BE49-F238E27FC236}">
                <a16:creationId xmlns:a16="http://schemas.microsoft.com/office/drawing/2014/main" id="{B1DF8D71-0333-E18C-75B6-3DA8AAFF070F}"/>
              </a:ext>
            </a:extLst>
          </p:cNvPr>
          <p:cNvSpPr/>
          <p:nvPr/>
        </p:nvSpPr>
        <p:spPr>
          <a:xfrm>
            <a:off x="2012874" y="2385646"/>
            <a:ext cx="1411698" cy="654164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¿Requiere servicios adicionales?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08" name="Conector recto de flecha 4207">
            <a:extLst>
              <a:ext uri="{FF2B5EF4-FFF2-40B4-BE49-F238E27FC236}">
                <a16:creationId xmlns:a16="http://schemas.microsoft.com/office/drawing/2014/main" id="{4EC85332-9F14-B17F-C79B-D57AD386AFA0}"/>
              </a:ext>
            </a:extLst>
          </p:cNvPr>
          <p:cNvCxnSpPr/>
          <p:nvPr/>
        </p:nvCxnSpPr>
        <p:spPr>
          <a:xfrm flipH="1">
            <a:off x="10324167" y="2760279"/>
            <a:ext cx="1662" cy="306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9" name="Conector recto de flecha 4208">
            <a:extLst>
              <a:ext uri="{FF2B5EF4-FFF2-40B4-BE49-F238E27FC236}">
                <a16:creationId xmlns:a16="http://schemas.microsoft.com/office/drawing/2014/main" id="{22CF4641-7C11-1AEC-A5C9-85027F36D189}"/>
              </a:ext>
            </a:extLst>
          </p:cNvPr>
          <p:cNvCxnSpPr>
            <a:cxnSpLocks/>
          </p:cNvCxnSpPr>
          <p:nvPr/>
        </p:nvCxnSpPr>
        <p:spPr>
          <a:xfrm flipH="1">
            <a:off x="10353586" y="3824414"/>
            <a:ext cx="1662" cy="306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7" name="Rombo 4226">
            <a:extLst>
              <a:ext uri="{FF2B5EF4-FFF2-40B4-BE49-F238E27FC236}">
                <a16:creationId xmlns:a16="http://schemas.microsoft.com/office/drawing/2014/main" id="{47CEE956-DC6A-3639-737E-8CB1D335C4CF}"/>
              </a:ext>
            </a:extLst>
          </p:cNvPr>
          <p:cNvSpPr/>
          <p:nvPr/>
        </p:nvSpPr>
        <p:spPr>
          <a:xfrm>
            <a:off x="9790434" y="3102410"/>
            <a:ext cx="1125244" cy="696859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¿Es una IPS red FOMAG?</a:t>
            </a:r>
          </a:p>
        </p:txBody>
      </p:sp>
      <p:pic>
        <p:nvPicPr>
          <p:cNvPr id="4239" name="Imagen 4238">
            <a:extLst>
              <a:ext uri="{FF2B5EF4-FFF2-40B4-BE49-F238E27FC236}">
                <a16:creationId xmlns:a16="http://schemas.microsoft.com/office/drawing/2014/main" id="{956BD2E3-1554-5726-B8EA-D05D00E03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8416" y="2327629"/>
            <a:ext cx="389459" cy="422650"/>
          </a:xfrm>
          <a:prstGeom prst="rect">
            <a:avLst/>
          </a:prstGeom>
        </p:spPr>
      </p:pic>
      <p:pic>
        <p:nvPicPr>
          <p:cNvPr id="4240" name="Gráfico 4239">
            <a:extLst>
              <a:ext uri="{FF2B5EF4-FFF2-40B4-BE49-F238E27FC236}">
                <a16:creationId xmlns:a16="http://schemas.microsoft.com/office/drawing/2014/main" id="{C4233519-AA94-7D59-B583-1C214DF2A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16452" y="2372223"/>
            <a:ext cx="380734" cy="374877"/>
          </a:xfrm>
          <a:prstGeom prst="rect">
            <a:avLst/>
          </a:prstGeom>
        </p:spPr>
      </p:pic>
      <p:sp>
        <p:nvSpPr>
          <p:cNvPr id="4241" name="CuadroTexto 4240">
            <a:extLst>
              <a:ext uri="{FF2B5EF4-FFF2-40B4-BE49-F238E27FC236}">
                <a16:creationId xmlns:a16="http://schemas.microsoft.com/office/drawing/2014/main" id="{70D85081-88D2-12D5-2356-28C78CD88212}"/>
              </a:ext>
            </a:extLst>
          </p:cNvPr>
          <p:cNvSpPr txBox="1"/>
          <p:nvPr/>
        </p:nvSpPr>
        <p:spPr>
          <a:xfrm>
            <a:off x="10001178" y="5985203"/>
            <a:ext cx="1192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Centro Regulador </a:t>
            </a:r>
          </a:p>
        </p:txBody>
      </p:sp>
      <p:pic>
        <p:nvPicPr>
          <p:cNvPr id="4242" name="Picture 6" descr="Trabajo en equipo. reunión de negocios isométrica, gente hablando de  proyecto en la mesa o proceso">
            <a:extLst>
              <a:ext uri="{FF2B5EF4-FFF2-40B4-BE49-F238E27FC236}">
                <a16:creationId xmlns:a16="http://schemas.microsoft.com/office/drawing/2014/main" id="{09D5653A-631E-F184-915C-DAC28870C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054" y="5877897"/>
            <a:ext cx="493115" cy="51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46" name="Conector recto de flecha 4245">
            <a:extLst>
              <a:ext uri="{FF2B5EF4-FFF2-40B4-BE49-F238E27FC236}">
                <a16:creationId xmlns:a16="http://schemas.microsoft.com/office/drawing/2014/main" id="{29C157F6-5CF8-708E-C60A-4B1ECA5FA2DB}"/>
              </a:ext>
            </a:extLst>
          </p:cNvPr>
          <p:cNvCxnSpPr>
            <a:cxnSpLocks/>
          </p:cNvCxnSpPr>
          <p:nvPr/>
        </p:nvCxnSpPr>
        <p:spPr>
          <a:xfrm flipH="1">
            <a:off x="9505563" y="3450839"/>
            <a:ext cx="3171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57" name="Gráfico 4256">
            <a:extLst>
              <a:ext uri="{FF2B5EF4-FFF2-40B4-BE49-F238E27FC236}">
                <a16:creationId xmlns:a16="http://schemas.microsoft.com/office/drawing/2014/main" id="{593D115E-9D35-7F26-6772-F8243C215F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54082" y="3175734"/>
            <a:ext cx="563282" cy="530628"/>
          </a:xfrm>
          <a:prstGeom prst="rect">
            <a:avLst/>
          </a:prstGeom>
        </p:spPr>
      </p:pic>
      <p:sp>
        <p:nvSpPr>
          <p:cNvPr id="4264" name="CuadroTexto 4263">
            <a:extLst>
              <a:ext uri="{FF2B5EF4-FFF2-40B4-BE49-F238E27FC236}">
                <a16:creationId xmlns:a16="http://schemas.microsoft.com/office/drawing/2014/main" id="{B1972C23-9FBA-A9AB-6222-DFA5C31D2C29}"/>
              </a:ext>
            </a:extLst>
          </p:cNvPr>
          <p:cNvSpPr txBox="1"/>
          <p:nvPr/>
        </p:nvSpPr>
        <p:spPr>
          <a:xfrm>
            <a:off x="10519943" y="3711553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4265" name="Rombo 4264">
            <a:extLst>
              <a:ext uri="{FF2B5EF4-FFF2-40B4-BE49-F238E27FC236}">
                <a16:creationId xmlns:a16="http://schemas.microsoft.com/office/drawing/2014/main" id="{1AC6BC66-84CD-599A-5F9B-3BD3C864E1D5}"/>
              </a:ext>
            </a:extLst>
          </p:cNvPr>
          <p:cNvSpPr/>
          <p:nvPr/>
        </p:nvSpPr>
        <p:spPr>
          <a:xfrm>
            <a:off x="9755535" y="4188512"/>
            <a:ext cx="1214529" cy="668811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puede trasladar?</a:t>
            </a:r>
          </a:p>
        </p:txBody>
      </p:sp>
      <p:sp>
        <p:nvSpPr>
          <p:cNvPr id="4291" name="Rombo 4290">
            <a:extLst>
              <a:ext uri="{FF2B5EF4-FFF2-40B4-BE49-F238E27FC236}">
                <a16:creationId xmlns:a16="http://schemas.microsoft.com/office/drawing/2014/main" id="{F5685CE3-2AF5-CDF2-132E-4F584A9AFA44}"/>
              </a:ext>
            </a:extLst>
          </p:cNvPr>
          <p:cNvSpPr/>
          <p:nvPr/>
        </p:nvSpPr>
        <p:spPr>
          <a:xfrm>
            <a:off x="8579506" y="5906417"/>
            <a:ext cx="1473893" cy="709551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Paciente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 Aceptado en Ips de la Red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294" name="Conector recto de flecha 4293">
            <a:extLst>
              <a:ext uri="{FF2B5EF4-FFF2-40B4-BE49-F238E27FC236}">
                <a16:creationId xmlns:a16="http://schemas.microsoft.com/office/drawing/2014/main" id="{DEB6E528-4DDB-E13F-0F92-C26087583831}"/>
              </a:ext>
            </a:extLst>
          </p:cNvPr>
          <p:cNvCxnSpPr>
            <a:cxnSpLocks/>
          </p:cNvCxnSpPr>
          <p:nvPr/>
        </p:nvCxnSpPr>
        <p:spPr>
          <a:xfrm flipH="1">
            <a:off x="8022163" y="6298342"/>
            <a:ext cx="4505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5" name="CuadroTexto 4294">
            <a:extLst>
              <a:ext uri="{FF2B5EF4-FFF2-40B4-BE49-F238E27FC236}">
                <a16:creationId xmlns:a16="http://schemas.microsoft.com/office/drawing/2014/main" id="{FBC13475-0AF9-C73A-D32D-AB0EA5DD88C6}"/>
              </a:ext>
            </a:extLst>
          </p:cNvPr>
          <p:cNvSpPr txBox="1"/>
          <p:nvPr/>
        </p:nvSpPr>
        <p:spPr>
          <a:xfrm>
            <a:off x="8300142" y="5935725"/>
            <a:ext cx="474353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  <a:endParaRPr kumimoji="0" lang="es-C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07" name="CuadroTexto 4306">
            <a:extLst>
              <a:ext uri="{FF2B5EF4-FFF2-40B4-BE49-F238E27FC236}">
                <a16:creationId xmlns:a16="http://schemas.microsoft.com/office/drawing/2014/main" id="{7216FCE1-D873-0041-778C-A153F90E07D8}"/>
              </a:ext>
            </a:extLst>
          </p:cNvPr>
          <p:cNvSpPr txBox="1"/>
          <p:nvPr/>
        </p:nvSpPr>
        <p:spPr>
          <a:xfrm>
            <a:off x="7036309" y="5766448"/>
            <a:ext cx="1422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Gestionar traslado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asistencial</a:t>
            </a:r>
          </a:p>
        </p:txBody>
      </p:sp>
      <p:pic>
        <p:nvPicPr>
          <p:cNvPr id="4308" name="Imagen 4307">
            <a:extLst>
              <a:ext uri="{FF2B5EF4-FFF2-40B4-BE49-F238E27FC236}">
                <a16:creationId xmlns:a16="http://schemas.microsoft.com/office/drawing/2014/main" id="{DC3A8ADD-3A02-09D2-2073-A1F7910456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271590" y="6139066"/>
            <a:ext cx="642966" cy="404325"/>
          </a:xfrm>
          <a:prstGeom prst="rect">
            <a:avLst/>
          </a:prstGeom>
        </p:spPr>
      </p:pic>
      <p:sp>
        <p:nvSpPr>
          <p:cNvPr id="4309" name="CuadroTexto 4308">
            <a:extLst>
              <a:ext uri="{FF2B5EF4-FFF2-40B4-BE49-F238E27FC236}">
                <a16:creationId xmlns:a16="http://schemas.microsoft.com/office/drawing/2014/main" id="{4B2E42D6-8CA7-645B-B1F4-2B048C82E7C7}"/>
              </a:ext>
            </a:extLst>
          </p:cNvPr>
          <p:cNvSpPr txBox="1"/>
          <p:nvPr/>
        </p:nvSpPr>
        <p:spPr>
          <a:xfrm>
            <a:off x="5818350" y="6071814"/>
            <a:ext cx="94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Confirmar Ingreso a la Ips de referencia</a:t>
            </a:r>
          </a:p>
        </p:txBody>
      </p:sp>
      <p:cxnSp>
        <p:nvCxnSpPr>
          <p:cNvPr id="4310" name="Conector recto de flecha 4309">
            <a:extLst>
              <a:ext uri="{FF2B5EF4-FFF2-40B4-BE49-F238E27FC236}">
                <a16:creationId xmlns:a16="http://schemas.microsoft.com/office/drawing/2014/main" id="{0A4646C5-6C69-B325-2445-09DC1719EBD3}"/>
              </a:ext>
            </a:extLst>
          </p:cNvPr>
          <p:cNvCxnSpPr>
            <a:cxnSpLocks/>
          </p:cNvCxnSpPr>
          <p:nvPr/>
        </p:nvCxnSpPr>
        <p:spPr>
          <a:xfrm flipH="1">
            <a:off x="6788591" y="6289054"/>
            <a:ext cx="450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15" name="Gráfico 4314">
            <a:extLst>
              <a:ext uri="{FF2B5EF4-FFF2-40B4-BE49-F238E27FC236}">
                <a16:creationId xmlns:a16="http://schemas.microsoft.com/office/drawing/2014/main" id="{5CE5AEA3-6E5B-66F0-CC85-BC23546259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30524" y="1197223"/>
            <a:ext cx="563282" cy="530628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9E39B6B7-D05B-5A07-FF08-D13008947B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6146" y="2347230"/>
            <a:ext cx="563282" cy="530628"/>
          </a:xfrm>
          <a:prstGeom prst="rect">
            <a:avLst/>
          </a:prstGeom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B53871BF-FB08-AB6D-42D1-24ABCC55F2FD}"/>
              </a:ext>
            </a:extLst>
          </p:cNvPr>
          <p:cNvCxnSpPr>
            <a:cxnSpLocks/>
          </p:cNvCxnSpPr>
          <p:nvPr/>
        </p:nvCxnSpPr>
        <p:spPr>
          <a:xfrm>
            <a:off x="4306922" y="1957665"/>
            <a:ext cx="0" cy="353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6" descr="Trabajo en equipo. reunión de negocios isométrica, gente hablando de  proyecto en la mesa o proceso">
            <a:extLst>
              <a:ext uri="{FF2B5EF4-FFF2-40B4-BE49-F238E27FC236}">
                <a16:creationId xmlns:a16="http://schemas.microsoft.com/office/drawing/2014/main" id="{2EB48B2F-4A90-2170-B9E5-B7EE00910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88" y="4241374"/>
            <a:ext cx="413675" cy="4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4FAFFE4-08AD-A44D-A4D6-E01B15573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595" y="4656533"/>
            <a:ext cx="587179" cy="521129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9C212147-EC75-A754-0CEC-3373F10617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1800" y="4676516"/>
            <a:ext cx="500544" cy="492844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6097ABDC-C365-6CF9-69C2-8A6D470E93E6}"/>
              </a:ext>
            </a:extLst>
          </p:cNvPr>
          <p:cNvSpPr txBox="1"/>
          <p:nvPr/>
        </p:nvSpPr>
        <p:spPr>
          <a:xfrm>
            <a:off x="439126" y="5284281"/>
            <a:ext cx="889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Portal Autogestión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5391923-6267-FCE5-C202-5543E9A58F78}"/>
              </a:ext>
            </a:extLst>
          </p:cNvPr>
          <p:cNvSpPr txBox="1"/>
          <p:nvPr/>
        </p:nvSpPr>
        <p:spPr>
          <a:xfrm>
            <a:off x="1537713" y="5238169"/>
            <a:ext cx="889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Correo Electrónico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14A61A7-6BF8-2374-1F09-1A2A2E33F9FD}"/>
              </a:ext>
            </a:extLst>
          </p:cNvPr>
          <p:cNvSpPr/>
          <p:nvPr/>
        </p:nvSpPr>
        <p:spPr>
          <a:xfrm>
            <a:off x="608848" y="5867044"/>
            <a:ext cx="1658935" cy="594742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Registro de atención cita medica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2E5C0085-D0E3-8833-3514-D3DDA600F5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9214" y="4727189"/>
            <a:ext cx="389459" cy="366881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21F5F4F8-A3EA-1C16-E568-6F37D7083E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44003" y="4671421"/>
            <a:ext cx="429253" cy="42264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BEA76B8E-212A-E57E-2BB2-94B3404C08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2127" y="4727326"/>
            <a:ext cx="502971" cy="41170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924425CD-6766-588E-6E79-B7D07F1E1231}"/>
              </a:ext>
            </a:extLst>
          </p:cNvPr>
          <p:cNvCxnSpPr>
            <a:cxnSpLocks/>
          </p:cNvCxnSpPr>
          <p:nvPr/>
        </p:nvCxnSpPr>
        <p:spPr>
          <a:xfrm>
            <a:off x="1856900" y="1493696"/>
            <a:ext cx="42742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AE9CCF1F-0ECC-6238-C4D9-02BD31947140}"/>
              </a:ext>
            </a:extLst>
          </p:cNvPr>
          <p:cNvSpPr/>
          <p:nvPr/>
        </p:nvSpPr>
        <p:spPr>
          <a:xfrm>
            <a:off x="538532" y="2404101"/>
            <a:ext cx="1006371" cy="606257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da por terminada la atención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FB04E46-0E7A-3E59-714B-94D83A49DA2E}"/>
              </a:ext>
            </a:extLst>
          </p:cNvPr>
          <p:cNvSpPr txBox="1"/>
          <p:nvPr/>
        </p:nvSpPr>
        <p:spPr>
          <a:xfrm>
            <a:off x="1946410" y="2400361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D0A52C9-99D3-AFF2-3D00-F10B3A57A15D}"/>
              </a:ext>
            </a:extLst>
          </p:cNvPr>
          <p:cNvSpPr txBox="1"/>
          <p:nvPr/>
        </p:nvSpPr>
        <p:spPr>
          <a:xfrm>
            <a:off x="10644653" y="4721215"/>
            <a:ext cx="424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0E73C7F-E7AC-EC7F-B75D-D8797481FDF6}"/>
              </a:ext>
            </a:extLst>
          </p:cNvPr>
          <p:cNvSpPr txBox="1"/>
          <p:nvPr/>
        </p:nvSpPr>
        <p:spPr>
          <a:xfrm>
            <a:off x="9674256" y="3157893"/>
            <a:ext cx="424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EF38D95F-37AD-9E67-E921-55FD7F24DE2D}"/>
              </a:ext>
            </a:extLst>
          </p:cNvPr>
          <p:cNvCxnSpPr>
            <a:cxnSpLocks/>
          </p:cNvCxnSpPr>
          <p:nvPr/>
        </p:nvCxnSpPr>
        <p:spPr>
          <a:xfrm flipH="1">
            <a:off x="3442011" y="2707230"/>
            <a:ext cx="450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152D7D64-FAF2-72ED-A370-33664640B084}"/>
              </a:ext>
            </a:extLst>
          </p:cNvPr>
          <p:cNvCxnSpPr>
            <a:cxnSpLocks/>
          </p:cNvCxnSpPr>
          <p:nvPr/>
        </p:nvCxnSpPr>
        <p:spPr>
          <a:xfrm flipH="1">
            <a:off x="1562612" y="2726923"/>
            <a:ext cx="450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7">
            <a:extLst>
              <a:ext uri="{FF2B5EF4-FFF2-40B4-BE49-F238E27FC236}">
                <a16:creationId xmlns:a16="http://schemas.microsoft.com/office/drawing/2014/main" id="{15B48331-1533-63EA-00EC-296B529DA718}"/>
              </a:ext>
            </a:extLst>
          </p:cNvPr>
          <p:cNvSpPr/>
          <p:nvPr/>
        </p:nvSpPr>
        <p:spPr>
          <a:xfrm>
            <a:off x="3575316" y="3449264"/>
            <a:ext cx="981376" cy="725874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Realizar autogestión</a:t>
            </a:r>
            <a:endParaRPr kumimoji="0" lang="es-CO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A4E8D7B-D71A-401C-98FD-EB600EF8D5EC}"/>
              </a:ext>
            </a:extLst>
          </p:cNvPr>
          <p:cNvSpPr/>
          <p:nvPr/>
        </p:nvSpPr>
        <p:spPr>
          <a:xfrm>
            <a:off x="924589" y="3468438"/>
            <a:ext cx="981376" cy="725874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Realiza gestión asistida</a:t>
            </a:r>
            <a:endParaRPr kumimoji="0" lang="es-CO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4" name="Conector: angular 43">
            <a:extLst>
              <a:ext uri="{FF2B5EF4-FFF2-40B4-BE49-F238E27FC236}">
                <a16:creationId xmlns:a16="http://schemas.microsoft.com/office/drawing/2014/main" id="{C52348DA-01C1-1B6A-DE61-7C19AF2A5CF0}"/>
              </a:ext>
            </a:extLst>
          </p:cNvPr>
          <p:cNvCxnSpPr>
            <a:cxnSpLocks/>
            <a:stCxn id="4199" idx="2"/>
            <a:endCxn id="39" idx="0"/>
          </p:cNvCxnSpPr>
          <p:nvPr/>
        </p:nvCxnSpPr>
        <p:spPr>
          <a:xfrm rot="5400000">
            <a:off x="1852686" y="2602401"/>
            <a:ext cx="428628" cy="13034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4F2A2FE5-8EF6-D0D8-8977-1863E9A84D55}"/>
              </a:ext>
            </a:extLst>
          </p:cNvPr>
          <p:cNvCxnSpPr>
            <a:cxnSpLocks/>
            <a:stCxn id="4199" idx="2"/>
            <a:endCxn id="38" idx="0"/>
          </p:cNvCxnSpPr>
          <p:nvPr/>
        </p:nvCxnSpPr>
        <p:spPr>
          <a:xfrm rot="16200000" flipH="1">
            <a:off x="3187636" y="2570896"/>
            <a:ext cx="409454" cy="134728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Elipse 49">
            <a:extLst>
              <a:ext uri="{FF2B5EF4-FFF2-40B4-BE49-F238E27FC236}">
                <a16:creationId xmlns:a16="http://schemas.microsoft.com/office/drawing/2014/main" id="{137B487B-4CBF-99F8-9854-FDFA18398094}"/>
              </a:ext>
            </a:extLst>
          </p:cNvPr>
          <p:cNvSpPr/>
          <p:nvPr/>
        </p:nvSpPr>
        <p:spPr>
          <a:xfrm>
            <a:off x="3337623" y="5867044"/>
            <a:ext cx="1607844" cy="594742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Orientación e información de la red de Servicios 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A4E7AB0-644F-92C9-AD98-0CCFD9B7CAAC}"/>
              </a:ext>
            </a:extLst>
          </p:cNvPr>
          <p:cNvSpPr txBox="1"/>
          <p:nvPr/>
        </p:nvSpPr>
        <p:spPr>
          <a:xfrm>
            <a:off x="2869554" y="5209938"/>
            <a:ext cx="889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IPS directamente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F3F14494-033A-7458-449C-08A47D9FAFAA}"/>
              </a:ext>
            </a:extLst>
          </p:cNvPr>
          <p:cNvSpPr txBox="1"/>
          <p:nvPr/>
        </p:nvSpPr>
        <p:spPr>
          <a:xfrm>
            <a:off x="3774797" y="5281508"/>
            <a:ext cx="8892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Línea FOMAG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6C55C9DB-4F5B-9631-2177-3C692B181462}"/>
              </a:ext>
            </a:extLst>
          </p:cNvPr>
          <p:cNvSpPr txBox="1"/>
          <p:nvPr/>
        </p:nvSpPr>
        <p:spPr>
          <a:xfrm>
            <a:off x="4497579" y="5275086"/>
            <a:ext cx="8892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WhatsApp</a:t>
            </a:r>
          </a:p>
        </p:txBody>
      </p:sp>
      <p:cxnSp>
        <p:nvCxnSpPr>
          <p:cNvPr id="61" name="Conector: angular 60">
            <a:extLst>
              <a:ext uri="{FF2B5EF4-FFF2-40B4-BE49-F238E27FC236}">
                <a16:creationId xmlns:a16="http://schemas.microsoft.com/office/drawing/2014/main" id="{4A4E2905-F1D8-7EA7-CEAE-13962661088E}"/>
              </a:ext>
            </a:extLst>
          </p:cNvPr>
          <p:cNvCxnSpPr>
            <a:cxnSpLocks/>
            <a:stCxn id="39" idx="2"/>
            <a:endCxn id="25" idx="0"/>
          </p:cNvCxnSpPr>
          <p:nvPr/>
        </p:nvCxnSpPr>
        <p:spPr>
          <a:xfrm rot="5400000">
            <a:off x="926121" y="4167376"/>
            <a:ext cx="462221" cy="51609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: angular 62">
            <a:extLst>
              <a:ext uri="{FF2B5EF4-FFF2-40B4-BE49-F238E27FC236}">
                <a16:creationId xmlns:a16="http://schemas.microsoft.com/office/drawing/2014/main" id="{18BF6BDF-B563-B448-2EB7-47CD33559873}"/>
              </a:ext>
            </a:extLst>
          </p:cNvPr>
          <p:cNvCxnSpPr>
            <a:cxnSpLocks/>
            <a:stCxn id="39" idx="2"/>
            <a:endCxn id="26" idx="0"/>
          </p:cNvCxnSpPr>
          <p:nvPr/>
        </p:nvCxnSpPr>
        <p:spPr>
          <a:xfrm rot="16200000" flipH="1">
            <a:off x="1457572" y="4152016"/>
            <a:ext cx="482204" cy="56679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1" name="Conector: angular 4100">
            <a:extLst>
              <a:ext uri="{FF2B5EF4-FFF2-40B4-BE49-F238E27FC236}">
                <a16:creationId xmlns:a16="http://schemas.microsoft.com/office/drawing/2014/main" id="{39E5FEE5-0A6A-D3BE-1D99-7FB2A768DFB4}"/>
              </a:ext>
            </a:extLst>
          </p:cNvPr>
          <p:cNvCxnSpPr>
            <a:cxnSpLocks/>
            <a:stCxn id="38" idx="2"/>
            <a:endCxn id="40" idx="0"/>
          </p:cNvCxnSpPr>
          <p:nvPr/>
        </p:nvCxnSpPr>
        <p:spPr>
          <a:xfrm rot="5400000">
            <a:off x="3438949" y="4100133"/>
            <a:ext cx="552051" cy="7020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3" name="Conector: angular 4102">
            <a:extLst>
              <a:ext uri="{FF2B5EF4-FFF2-40B4-BE49-F238E27FC236}">
                <a16:creationId xmlns:a16="http://schemas.microsoft.com/office/drawing/2014/main" id="{7C87CF64-7AB0-AE7F-C9C6-4DA73C2ED734}"/>
              </a:ext>
            </a:extLst>
          </p:cNvPr>
          <p:cNvCxnSpPr>
            <a:cxnSpLocks/>
            <a:stCxn id="38" idx="2"/>
            <a:endCxn id="42" idx="0"/>
          </p:cNvCxnSpPr>
          <p:nvPr/>
        </p:nvCxnSpPr>
        <p:spPr>
          <a:xfrm rot="16200000" flipH="1">
            <a:off x="4228714" y="4012427"/>
            <a:ext cx="552188" cy="87760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5" name="Conector: angular 4104">
            <a:extLst>
              <a:ext uri="{FF2B5EF4-FFF2-40B4-BE49-F238E27FC236}">
                <a16:creationId xmlns:a16="http://schemas.microsoft.com/office/drawing/2014/main" id="{0E5FDC9A-5E81-27B0-D9B8-E762F06067E7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 rot="16200000" flipH="1">
            <a:off x="1054327" y="5483054"/>
            <a:ext cx="213431" cy="55454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Conector: angular 4106">
            <a:extLst>
              <a:ext uri="{FF2B5EF4-FFF2-40B4-BE49-F238E27FC236}">
                <a16:creationId xmlns:a16="http://schemas.microsoft.com/office/drawing/2014/main" id="{96856CC3-279D-E111-B7F4-C80E53D8365D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rot="5400000">
            <a:off x="1580565" y="5465252"/>
            <a:ext cx="259543" cy="544040"/>
          </a:xfrm>
          <a:prstGeom prst="bentConnector3">
            <a:avLst>
              <a:gd name="adj1" fmla="val 5757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0" name="Conector: angular 4109">
            <a:extLst>
              <a:ext uri="{FF2B5EF4-FFF2-40B4-BE49-F238E27FC236}">
                <a16:creationId xmlns:a16="http://schemas.microsoft.com/office/drawing/2014/main" id="{A34F00F5-E21D-0677-3D3A-95F91E5C85C7}"/>
              </a:ext>
            </a:extLst>
          </p:cNvPr>
          <p:cNvCxnSpPr>
            <a:cxnSpLocks/>
            <a:stCxn id="52" idx="2"/>
            <a:endCxn id="50" idx="0"/>
          </p:cNvCxnSpPr>
          <p:nvPr/>
        </p:nvCxnSpPr>
        <p:spPr>
          <a:xfrm rot="16200000" flipH="1">
            <a:off x="3583984" y="5309483"/>
            <a:ext cx="287774" cy="827348"/>
          </a:xfrm>
          <a:prstGeom prst="bentConnector3">
            <a:avLst>
              <a:gd name="adj1" fmla="val 397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2" name="Conector: angular 4111">
            <a:extLst>
              <a:ext uri="{FF2B5EF4-FFF2-40B4-BE49-F238E27FC236}">
                <a16:creationId xmlns:a16="http://schemas.microsoft.com/office/drawing/2014/main" id="{E51DB703-C1EF-8EF2-2484-8890A260EAE3}"/>
              </a:ext>
            </a:extLst>
          </p:cNvPr>
          <p:cNvCxnSpPr>
            <a:cxnSpLocks/>
            <a:endCxn id="50" idx="0"/>
          </p:cNvCxnSpPr>
          <p:nvPr/>
        </p:nvCxnSpPr>
        <p:spPr>
          <a:xfrm rot="5400000">
            <a:off x="4368863" y="5274198"/>
            <a:ext cx="365529" cy="8201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8" name="Conector recto de flecha 4117">
            <a:extLst>
              <a:ext uri="{FF2B5EF4-FFF2-40B4-BE49-F238E27FC236}">
                <a16:creationId xmlns:a16="http://schemas.microsoft.com/office/drawing/2014/main" id="{7EBA01EC-6681-EA08-D68C-A11B2554D9AF}"/>
              </a:ext>
            </a:extLst>
          </p:cNvPr>
          <p:cNvCxnSpPr>
            <a:cxnSpLocks/>
            <a:stCxn id="50" idx="2"/>
            <a:endCxn id="29" idx="6"/>
          </p:cNvCxnSpPr>
          <p:nvPr/>
        </p:nvCxnSpPr>
        <p:spPr>
          <a:xfrm flipH="1">
            <a:off x="2267783" y="6164415"/>
            <a:ext cx="1069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6" name="Elipse 4165">
            <a:extLst>
              <a:ext uri="{FF2B5EF4-FFF2-40B4-BE49-F238E27FC236}">
                <a16:creationId xmlns:a16="http://schemas.microsoft.com/office/drawing/2014/main" id="{C9280E64-3733-B567-442C-42B167CC21AE}"/>
              </a:ext>
            </a:extLst>
          </p:cNvPr>
          <p:cNvSpPr/>
          <p:nvPr/>
        </p:nvSpPr>
        <p:spPr>
          <a:xfrm>
            <a:off x="2357572" y="6357271"/>
            <a:ext cx="1006371" cy="506530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Fin</a:t>
            </a: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168" name="Conector: angular 4167">
            <a:extLst>
              <a:ext uri="{FF2B5EF4-FFF2-40B4-BE49-F238E27FC236}">
                <a16:creationId xmlns:a16="http://schemas.microsoft.com/office/drawing/2014/main" id="{A2865799-1E59-CDA2-531A-E6CCFE4FC635}"/>
              </a:ext>
            </a:extLst>
          </p:cNvPr>
          <p:cNvCxnSpPr>
            <a:cxnSpLocks/>
            <a:stCxn id="29" idx="4"/>
          </p:cNvCxnSpPr>
          <p:nvPr/>
        </p:nvCxnSpPr>
        <p:spPr>
          <a:xfrm rot="16200000" flipH="1">
            <a:off x="1693500" y="6206601"/>
            <a:ext cx="329565" cy="8399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2" name="Rombo 4171">
            <a:extLst>
              <a:ext uri="{FF2B5EF4-FFF2-40B4-BE49-F238E27FC236}">
                <a16:creationId xmlns:a16="http://schemas.microsoft.com/office/drawing/2014/main" id="{6F8C9EDA-150F-8962-FB67-8D22565DDEF5}"/>
              </a:ext>
            </a:extLst>
          </p:cNvPr>
          <p:cNvSpPr/>
          <p:nvPr/>
        </p:nvSpPr>
        <p:spPr>
          <a:xfrm>
            <a:off x="2292502" y="1120476"/>
            <a:ext cx="1122938" cy="746439"/>
          </a:xfrm>
          <a:prstGeom prst="diamond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¿IPS requiere atención</a:t>
            </a:r>
          </a:p>
        </p:txBody>
      </p:sp>
      <p:sp>
        <p:nvSpPr>
          <p:cNvPr id="4173" name="CuadroTexto 4172">
            <a:extLst>
              <a:ext uri="{FF2B5EF4-FFF2-40B4-BE49-F238E27FC236}">
                <a16:creationId xmlns:a16="http://schemas.microsoft.com/office/drawing/2014/main" id="{26D9D44E-31AD-58D7-76DD-6AC6BA61B6C0}"/>
              </a:ext>
            </a:extLst>
          </p:cNvPr>
          <p:cNvSpPr txBox="1"/>
          <p:nvPr/>
        </p:nvSpPr>
        <p:spPr>
          <a:xfrm>
            <a:off x="3392973" y="1208153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4174" name="CuadroTexto 4173">
            <a:extLst>
              <a:ext uri="{FF2B5EF4-FFF2-40B4-BE49-F238E27FC236}">
                <a16:creationId xmlns:a16="http://schemas.microsoft.com/office/drawing/2014/main" id="{069AE34A-CD9A-D162-74DE-E7C9D0F91905}"/>
              </a:ext>
            </a:extLst>
          </p:cNvPr>
          <p:cNvSpPr txBox="1"/>
          <p:nvPr/>
        </p:nvSpPr>
        <p:spPr>
          <a:xfrm>
            <a:off x="4746497" y="1184354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</a:t>
            </a:r>
          </a:p>
        </p:txBody>
      </p:sp>
      <p:cxnSp>
        <p:nvCxnSpPr>
          <p:cNvPr id="4176" name="Conector recto de flecha 4175">
            <a:extLst>
              <a:ext uri="{FF2B5EF4-FFF2-40B4-BE49-F238E27FC236}">
                <a16:creationId xmlns:a16="http://schemas.microsoft.com/office/drawing/2014/main" id="{38B59C29-632B-D44C-31DB-B1BD4627CACC}"/>
              </a:ext>
            </a:extLst>
          </p:cNvPr>
          <p:cNvCxnSpPr>
            <a:cxnSpLocks/>
          </p:cNvCxnSpPr>
          <p:nvPr/>
        </p:nvCxnSpPr>
        <p:spPr>
          <a:xfrm flipV="1">
            <a:off x="9258024" y="1457160"/>
            <a:ext cx="346798" cy="36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7" name="Conector recto de flecha 4176">
            <a:extLst>
              <a:ext uri="{FF2B5EF4-FFF2-40B4-BE49-F238E27FC236}">
                <a16:creationId xmlns:a16="http://schemas.microsoft.com/office/drawing/2014/main" id="{00993184-FC55-D052-035A-40AC07FB5024}"/>
              </a:ext>
            </a:extLst>
          </p:cNvPr>
          <p:cNvCxnSpPr>
            <a:cxnSpLocks/>
          </p:cNvCxnSpPr>
          <p:nvPr/>
        </p:nvCxnSpPr>
        <p:spPr>
          <a:xfrm flipV="1">
            <a:off x="6043445" y="1523585"/>
            <a:ext cx="346798" cy="36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9" name="Elipse 4178">
            <a:extLst>
              <a:ext uri="{FF2B5EF4-FFF2-40B4-BE49-F238E27FC236}">
                <a16:creationId xmlns:a16="http://schemas.microsoft.com/office/drawing/2014/main" id="{BD667B84-F4D1-535F-7083-5D8CE2B8B908}"/>
              </a:ext>
            </a:extLst>
          </p:cNvPr>
          <p:cNvSpPr/>
          <p:nvPr/>
        </p:nvSpPr>
        <p:spPr>
          <a:xfrm>
            <a:off x="11249267" y="1195183"/>
            <a:ext cx="850282" cy="546694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Fin</a:t>
            </a: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180" name="Conector recto de flecha 4179">
            <a:extLst>
              <a:ext uri="{FF2B5EF4-FFF2-40B4-BE49-F238E27FC236}">
                <a16:creationId xmlns:a16="http://schemas.microsoft.com/office/drawing/2014/main" id="{5C250B11-1AF6-68E2-EE39-BABF842D44F9}"/>
              </a:ext>
            </a:extLst>
          </p:cNvPr>
          <p:cNvCxnSpPr>
            <a:cxnSpLocks/>
          </p:cNvCxnSpPr>
          <p:nvPr/>
        </p:nvCxnSpPr>
        <p:spPr>
          <a:xfrm>
            <a:off x="10296314" y="1961747"/>
            <a:ext cx="11656" cy="328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81" name="Rectángulo 4180">
            <a:extLst>
              <a:ext uri="{FF2B5EF4-FFF2-40B4-BE49-F238E27FC236}">
                <a16:creationId xmlns:a16="http://schemas.microsoft.com/office/drawing/2014/main" id="{D0935ECB-994B-B5B4-F156-CEE9A86072F5}"/>
              </a:ext>
            </a:extLst>
          </p:cNvPr>
          <p:cNvSpPr/>
          <p:nvPr/>
        </p:nvSpPr>
        <p:spPr>
          <a:xfrm>
            <a:off x="8498670" y="3087902"/>
            <a:ext cx="981376" cy="725874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registra aprobación de servicios a la IPS</a:t>
            </a:r>
          </a:p>
        </p:txBody>
      </p:sp>
      <p:sp>
        <p:nvSpPr>
          <p:cNvPr id="4182" name="Rectángulo 4181">
            <a:extLst>
              <a:ext uri="{FF2B5EF4-FFF2-40B4-BE49-F238E27FC236}">
                <a16:creationId xmlns:a16="http://schemas.microsoft.com/office/drawing/2014/main" id="{6FAB6F3E-A091-7A66-D8F8-28184E7BECA0}"/>
              </a:ext>
            </a:extLst>
          </p:cNvPr>
          <p:cNvSpPr/>
          <p:nvPr/>
        </p:nvSpPr>
        <p:spPr>
          <a:xfrm>
            <a:off x="8493160" y="1032179"/>
            <a:ext cx="912874" cy="859955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genera registro de la atención inicial  de urgencias a la IPS</a:t>
            </a:r>
          </a:p>
        </p:txBody>
      </p:sp>
      <p:cxnSp>
        <p:nvCxnSpPr>
          <p:cNvPr id="4187" name="Conector recto de flecha 4186">
            <a:extLst>
              <a:ext uri="{FF2B5EF4-FFF2-40B4-BE49-F238E27FC236}">
                <a16:creationId xmlns:a16="http://schemas.microsoft.com/office/drawing/2014/main" id="{A9326B3D-73D4-FEFB-D915-DD56424E5FA7}"/>
              </a:ext>
            </a:extLst>
          </p:cNvPr>
          <p:cNvCxnSpPr>
            <a:cxnSpLocks/>
          </p:cNvCxnSpPr>
          <p:nvPr/>
        </p:nvCxnSpPr>
        <p:spPr>
          <a:xfrm>
            <a:off x="10374563" y="4862250"/>
            <a:ext cx="0" cy="307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9" name="Conector recto de flecha 4188">
            <a:extLst>
              <a:ext uri="{FF2B5EF4-FFF2-40B4-BE49-F238E27FC236}">
                <a16:creationId xmlns:a16="http://schemas.microsoft.com/office/drawing/2014/main" id="{1247B1B2-E91F-4817-F82F-8522B4FD89BF}"/>
              </a:ext>
            </a:extLst>
          </p:cNvPr>
          <p:cNvCxnSpPr>
            <a:cxnSpLocks/>
          </p:cNvCxnSpPr>
          <p:nvPr/>
        </p:nvCxnSpPr>
        <p:spPr>
          <a:xfrm flipH="1">
            <a:off x="10401760" y="5618167"/>
            <a:ext cx="1662" cy="306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1" name="Conector: angular 4190">
            <a:extLst>
              <a:ext uri="{FF2B5EF4-FFF2-40B4-BE49-F238E27FC236}">
                <a16:creationId xmlns:a16="http://schemas.microsoft.com/office/drawing/2014/main" id="{B3276F9F-F726-9635-5668-923F89792CA2}"/>
              </a:ext>
            </a:extLst>
          </p:cNvPr>
          <p:cNvCxnSpPr>
            <a:stCxn id="4265" idx="1"/>
            <a:endCxn id="4181" idx="2"/>
          </p:cNvCxnSpPr>
          <p:nvPr/>
        </p:nvCxnSpPr>
        <p:spPr>
          <a:xfrm rot="10800000">
            <a:off x="8989359" y="3813776"/>
            <a:ext cx="766177" cy="7091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3" name="CuadroTexto 4192">
            <a:extLst>
              <a:ext uri="{FF2B5EF4-FFF2-40B4-BE49-F238E27FC236}">
                <a16:creationId xmlns:a16="http://schemas.microsoft.com/office/drawing/2014/main" id="{4B65531B-86A6-620A-8A92-CA9C3CFE9250}"/>
              </a:ext>
            </a:extLst>
          </p:cNvPr>
          <p:cNvSpPr txBox="1"/>
          <p:nvPr/>
        </p:nvSpPr>
        <p:spPr>
          <a:xfrm>
            <a:off x="9861564" y="4030842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cxnSp>
        <p:nvCxnSpPr>
          <p:cNvPr id="4194" name="Conector recto de flecha 4193">
            <a:extLst>
              <a:ext uri="{FF2B5EF4-FFF2-40B4-BE49-F238E27FC236}">
                <a16:creationId xmlns:a16="http://schemas.microsoft.com/office/drawing/2014/main" id="{A5232E3F-9A66-AC85-C6F0-5E12ED9332CC}"/>
              </a:ext>
            </a:extLst>
          </p:cNvPr>
          <p:cNvCxnSpPr>
            <a:cxnSpLocks/>
          </p:cNvCxnSpPr>
          <p:nvPr/>
        </p:nvCxnSpPr>
        <p:spPr>
          <a:xfrm flipH="1">
            <a:off x="7422596" y="3468438"/>
            <a:ext cx="450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6" name="Conector: angular 4195">
            <a:extLst>
              <a:ext uri="{FF2B5EF4-FFF2-40B4-BE49-F238E27FC236}">
                <a16:creationId xmlns:a16="http://schemas.microsoft.com/office/drawing/2014/main" id="{E3FEF497-5BF5-17FA-1968-2D931A6E9383}"/>
              </a:ext>
            </a:extLst>
          </p:cNvPr>
          <p:cNvCxnSpPr>
            <a:cxnSpLocks/>
            <a:stCxn id="4309" idx="2"/>
          </p:cNvCxnSpPr>
          <p:nvPr/>
        </p:nvCxnSpPr>
        <p:spPr>
          <a:xfrm rot="5400000" flipH="1" flipV="1">
            <a:off x="6815391" y="2004915"/>
            <a:ext cx="4001589" cy="5055540"/>
          </a:xfrm>
          <a:prstGeom prst="bentConnector4">
            <a:avLst>
              <a:gd name="adj1" fmla="val -5713"/>
              <a:gd name="adj2" fmla="val 1045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7" name="CuadroTexto 4196">
            <a:extLst>
              <a:ext uri="{FF2B5EF4-FFF2-40B4-BE49-F238E27FC236}">
                <a16:creationId xmlns:a16="http://schemas.microsoft.com/office/drawing/2014/main" id="{0BD448FD-3D23-5BF2-B3B4-6C84C70C60A6}"/>
              </a:ext>
            </a:extLst>
          </p:cNvPr>
          <p:cNvSpPr txBox="1"/>
          <p:nvPr/>
        </p:nvSpPr>
        <p:spPr>
          <a:xfrm>
            <a:off x="9728120" y="5848718"/>
            <a:ext cx="37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4204" name="Elipse 4203">
            <a:extLst>
              <a:ext uri="{FF2B5EF4-FFF2-40B4-BE49-F238E27FC236}">
                <a16:creationId xmlns:a16="http://schemas.microsoft.com/office/drawing/2014/main" id="{E784BCF6-E3AE-10CB-EA09-52F22F79A38C}"/>
              </a:ext>
            </a:extLst>
          </p:cNvPr>
          <p:cNvSpPr/>
          <p:nvPr/>
        </p:nvSpPr>
        <p:spPr>
          <a:xfrm>
            <a:off x="6172207" y="4788327"/>
            <a:ext cx="850282" cy="546694"/>
          </a:xfrm>
          <a:prstGeom prst="ellipse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Fin</a:t>
            </a: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07" name="Rectángulo 4206">
            <a:extLst>
              <a:ext uri="{FF2B5EF4-FFF2-40B4-BE49-F238E27FC236}">
                <a16:creationId xmlns:a16="http://schemas.microsoft.com/office/drawing/2014/main" id="{1ADFB6D3-9C3F-0040-C5DE-21AAE0F56BF2}"/>
              </a:ext>
            </a:extLst>
          </p:cNvPr>
          <p:cNvSpPr/>
          <p:nvPr/>
        </p:nvSpPr>
        <p:spPr>
          <a:xfrm>
            <a:off x="5829762" y="3135871"/>
            <a:ext cx="1551285" cy="530628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genera censo hospitalario</a:t>
            </a:r>
          </a:p>
        </p:txBody>
      </p:sp>
      <p:sp>
        <p:nvSpPr>
          <p:cNvPr id="4210" name="Rectángulo 4209">
            <a:extLst>
              <a:ext uri="{FF2B5EF4-FFF2-40B4-BE49-F238E27FC236}">
                <a16:creationId xmlns:a16="http://schemas.microsoft.com/office/drawing/2014/main" id="{ABE6B0D0-38B3-F13C-F923-96D6853BAD4B}"/>
              </a:ext>
            </a:extLst>
          </p:cNvPr>
          <p:cNvSpPr/>
          <p:nvPr/>
        </p:nvSpPr>
        <p:spPr>
          <a:xfrm>
            <a:off x="5834760" y="3973754"/>
            <a:ext cx="1537919" cy="461659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Auditor realiza auditoria concurrente</a:t>
            </a:r>
          </a:p>
        </p:txBody>
      </p:sp>
      <p:cxnSp>
        <p:nvCxnSpPr>
          <p:cNvPr id="4213" name="Conector recto de flecha 4212">
            <a:extLst>
              <a:ext uri="{FF2B5EF4-FFF2-40B4-BE49-F238E27FC236}">
                <a16:creationId xmlns:a16="http://schemas.microsoft.com/office/drawing/2014/main" id="{AC457409-3EF3-D347-8FAA-7A6777B373E1}"/>
              </a:ext>
            </a:extLst>
          </p:cNvPr>
          <p:cNvCxnSpPr>
            <a:cxnSpLocks/>
          </p:cNvCxnSpPr>
          <p:nvPr/>
        </p:nvCxnSpPr>
        <p:spPr>
          <a:xfrm flipH="1">
            <a:off x="6573083" y="3677940"/>
            <a:ext cx="1662" cy="306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5" name="Conector recto de flecha 4214">
            <a:extLst>
              <a:ext uri="{FF2B5EF4-FFF2-40B4-BE49-F238E27FC236}">
                <a16:creationId xmlns:a16="http://schemas.microsoft.com/office/drawing/2014/main" id="{42927383-A044-0BD2-0EE0-E649E0729B4C}"/>
              </a:ext>
            </a:extLst>
          </p:cNvPr>
          <p:cNvCxnSpPr>
            <a:cxnSpLocks/>
          </p:cNvCxnSpPr>
          <p:nvPr/>
        </p:nvCxnSpPr>
        <p:spPr>
          <a:xfrm flipH="1">
            <a:off x="6574894" y="4452157"/>
            <a:ext cx="1662" cy="306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6" name="Rectángulo 4215">
            <a:extLst>
              <a:ext uri="{FF2B5EF4-FFF2-40B4-BE49-F238E27FC236}">
                <a16:creationId xmlns:a16="http://schemas.microsoft.com/office/drawing/2014/main" id="{6AC982C8-E37B-6304-184D-2BC9FEFC6945}"/>
              </a:ext>
            </a:extLst>
          </p:cNvPr>
          <p:cNvSpPr/>
          <p:nvPr/>
        </p:nvSpPr>
        <p:spPr>
          <a:xfrm>
            <a:off x="9786750" y="5217965"/>
            <a:ext cx="1402077" cy="461659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 inicia proceso de referencia red FOMAG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Centro Regulador </a:t>
            </a:r>
          </a:p>
        </p:txBody>
      </p:sp>
      <p:cxnSp>
        <p:nvCxnSpPr>
          <p:cNvPr id="4219" name="Conector: angular 4218">
            <a:extLst>
              <a:ext uri="{FF2B5EF4-FFF2-40B4-BE49-F238E27FC236}">
                <a16:creationId xmlns:a16="http://schemas.microsoft.com/office/drawing/2014/main" id="{2B111AFC-9E56-E307-C636-BE02AE067169}"/>
              </a:ext>
            </a:extLst>
          </p:cNvPr>
          <p:cNvCxnSpPr>
            <a:cxnSpLocks/>
            <a:stCxn id="4291" idx="0"/>
          </p:cNvCxnSpPr>
          <p:nvPr/>
        </p:nvCxnSpPr>
        <p:spPr>
          <a:xfrm rot="5400000" flipH="1" flipV="1">
            <a:off x="9302178" y="5453060"/>
            <a:ext cx="467632" cy="4390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1" name="Rectángulo 4220">
            <a:extLst>
              <a:ext uri="{FF2B5EF4-FFF2-40B4-BE49-F238E27FC236}">
                <a16:creationId xmlns:a16="http://schemas.microsoft.com/office/drawing/2014/main" id="{EFB4BFE4-BB20-888B-310A-5A3DE9F70904}"/>
              </a:ext>
            </a:extLst>
          </p:cNvPr>
          <p:cNvSpPr/>
          <p:nvPr/>
        </p:nvSpPr>
        <p:spPr>
          <a:xfrm>
            <a:off x="3898779" y="2378187"/>
            <a:ext cx="1158380" cy="530628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Usuario asiste a la IPS primaria</a:t>
            </a:r>
          </a:p>
        </p:txBody>
      </p:sp>
      <p:sp>
        <p:nvSpPr>
          <p:cNvPr id="4222" name="Rectángulo 4221">
            <a:extLst>
              <a:ext uri="{FF2B5EF4-FFF2-40B4-BE49-F238E27FC236}">
                <a16:creationId xmlns:a16="http://schemas.microsoft.com/office/drawing/2014/main" id="{45E55C21-AD33-AD8C-1A13-C36142CAEB2F}"/>
              </a:ext>
            </a:extLst>
          </p:cNvPr>
          <p:cNvSpPr/>
          <p:nvPr/>
        </p:nvSpPr>
        <p:spPr>
          <a:xfrm>
            <a:off x="9744300" y="2284121"/>
            <a:ext cx="1551285" cy="530628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IPS reporta solicitud de   servicios y tecnologías 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salud - Estancia hospitalaria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D783F6-674B-933A-75B4-2D9041D60D72}"/>
              </a:ext>
            </a:extLst>
          </p:cNvPr>
          <p:cNvSpPr txBox="1"/>
          <p:nvPr/>
        </p:nvSpPr>
        <p:spPr>
          <a:xfrm>
            <a:off x="934612" y="250506"/>
            <a:ext cx="10046723" cy="4667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700" b="1" i="0" u="none" strike="noStrike" kern="1200" cap="none" spc="-7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PROCESO DE ATENCIÓN AMBULATORIA Y HOSPITALARIA</a:t>
            </a:r>
          </a:p>
        </p:txBody>
      </p:sp>
    </p:spTree>
  </p:cSld>
  <p:clrMapOvr>
    <a:masterClrMapping/>
  </p:clrMapOvr>
  <p:transition spd="slow"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7" grpId="0" animBg="1"/>
      <p:bldP spid="4128" grpId="0"/>
      <p:bldP spid="4130" grpId="0" animBg="1"/>
      <p:bldP spid="4131" grpId="0"/>
      <p:bldP spid="4132" grpId="0" animBg="1"/>
      <p:bldP spid="4133" grpId="0"/>
      <p:bldP spid="4135" grpId="0"/>
      <p:bldP spid="4146" grpId="0"/>
      <p:bldP spid="4150" grpId="0"/>
      <p:bldP spid="4157" grpId="0"/>
      <p:bldP spid="4199" grpId="0" animBg="1"/>
      <p:bldP spid="4227" grpId="0" animBg="1"/>
      <p:bldP spid="4241" grpId="0"/>
      <p:bldP spid="4264" grpId="0"/>
      <p:bldP spid="4265" grpId="0" animBg="1"/>
      <p:bldP spid="4291" grpId="0" animBg="1"/>
      <p:bldP spid="4295" grpId="0"/>
      <p:bldP spid="4307" grpId="0"/>
      <p:bldP spid="4309" grpId="0"/>
      <p:bldP spid="27" grpId="0"/>
      <p:bldP spid="28" grpId="0"/>
      <p:bldP spid="29" grpId="0" animBg="1"/>
      <p:bldP spid="11" grpId="0" animBg="1"/>
      <p:bldP spid="14" grpId="0"/>
      <p:bldP spid="16" grpId="0"/>
      <p:bldP spid="19" grpId="0"/>
      <p:bldP spid="38" grpId="0" animBg="1"/>
      <p:bldP spid="39" grpId="0" animBg="1"/>
      <p:bldP spid="50" grpId="0" animBg="1"/>
      <p:bldP spid="52" grpId="0"/>
      <p:bldP spid="54" grpId="0"/>
      <p:bldP spid="55" grpId="0"/>
      <p:bldP spid="4166" grpId="0" animBg="1"/>
      <p:bldP spid="4172" grpId="0" animBg="1"/>
      <p:bldP spid="4173" grpId="0"/>
      <p:bldP spid="4174" grpId="0"/>
      <p:bldP spid="4179" grpId="0" animBg="1"/>
      <p:bldP spid="4181" grpId="0" animBg="1"/>
      <p:bldP spid="4182" grpId="0" animBg="1"/>
      <p:bldP spid="4193" grpId="0"/>
      <p:bldP spid="4197" grpId="0"/>
      <p:bldP spid="4204" grpId="0" animBg="1"/>
      <p:bldP spid="4207" grpId="0" animBg="1"/>
      <p:bldP spid="4210" grpId="0" animBg="1"/>
      <p:bldP spid="4216" grpId="0" animBg="1"/>
      <p:bldP spid="4221" grpId="0" animBg="1"/>
      <p:bldP spid="42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BCA6E-BA41-3CF4-2A3C-8FB75791A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492402FD-7D46-BA0C-72FE-203F0781FEEA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4C89C4-E073-DD48-BF0D-80ECC166D8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975A5DE-61B8-45B7-35A9-748522898358}"/>
              </a:ext>
            </a:extLst>
          </p:cNvPr>
          <p:cNvSpPr txBox="1"/>
          <p:nvPr/>
        </p:nvSpPr>
        <p:spPr>
          <a:xfrm>
            <a:off x="5913066" y="3143361"/>
            <a:ext cx="6057217" cy="6047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5. MODULO HORUS</a:t>
            </a:r>
          </a:p>
        </p:txBody>
      </p:sp>
    </p:spTree>
    <p:extLst>
      <p:ext uri="{BB962C8B-B14F-4D97-AF65-F5344CB8AC3E}">
        <p14:creationId xmlns:p14="http://schemas.microsoft.com/office/powerpoint/2010/main" val="2063004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id="{E3EC944A-BBB5-47A2-7791-82BF5C4FF7D9}"/>
              </a:ext>
            </a:extLst>
          </p:cNvPr>
          <p:cNvGrpSpPr/>
          <p:nvPr/>
        </p:nvGrpSpPr>
        <p:grpSpPr>
          <a:xfrm>
            <a:off x="650144" y="4218721"/>
            <a:ext cx="10409913" cy="2092098"/>
            <a:chOff x="1166929" y="2588760"/>
            <a:chExt cx="10409913" cy="2092098"/>
          </a:xfrm>
        </p:grpSpPr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17176802-4A31-56D3-ABFD-08293420D993}"/>
                </a:ext>
              </a:extLst>
            </p:cNvPr>
            <p:cNvGrpSpPr/>
            <p:nvPr/>
          </p:nvGrpSpPr>
          <p:grpSpPr>
            <a:xfrm>
              <a:off x="1166929" y="2588760"/>
              <a:ext cx="10409913" cy="2092098"/>
              <a:chOff x="1166929" y="2588760"/>
              <a:chExt cx="10409913" cy="2092098"/>
            </a:xfrm>
          </p:grpSpPr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2B5B7CBA-F4A5-D4D6-1077-22640B7209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b="59518"/>
              <a:stretch/>
            </p:blipFill>
            <p:spPr>
              <a:xfrm>
                <a:off x="1166929" y="2588760"/>
                <a:ext cx="5781787" cy="2092098"/>
              </a:xfrm>
              <a:prstGeom prst="rect">
                <a:avLst/>
              </a:prstGeom>
            </p:spPr>
          </p:pic>
          <p:sp>
            <p:nvSpPr>
              <p:cNvPr id="18" name="Rectángulo: esquinas redondeadas 17">
                <a:extLst>
                  <a:ext uri="{FF2B5EF4-FFF2-40B4-BE49-F238E27FC236}">
                    <a16:creationId xmlns:a16="http://schemas.microsoft.com/office/drawing/2014/main" id="{39E779C5-52F8-8CCD-1C2E-7B7ADB456B1D}"/>
                  </a:ext>
                </a:extLst>
              </p:cNvPr>
              <p:cNvSpPr/>
              <p:nvPr/>
            </p:nvSpPr>
            <p:spPr>
              <a:xfrm>
                <a:off x="5938625" y="3700202"/>
                <a:ext cx="422183" cy="294676"/>
              </a:xfrm>
              <a:prstGeom prst="roundRect">
                <a:avLst/>
              </a:prstGeom>
              <a:noFill/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9" name="Rectángulo: esquinas redondeadas 18">
                <a:extLst>
                  <a:ext uri="{FF2B5EF4-FFF2-40B4-BE49-F238E27FC236}">
                    <a16:creationId xmlns:a16="http://schemas.microsoft.com/office/drawing/2014/main" id="{629CF17C-1C90-D238-008F-31E38B08A43C}"/>
                  </a:ext>
                </a:extLst>
              </p:cNvPr>
              <p:cNvSpPr/>
              <p:nvPr/>
            </p:nvSpPr>
            <p:spPr>
              <a:xfrm>
                <a:off x="2028668" y="4252616"/>
                <a:ext cx="422183" cy="294676"/>
              </a:xfrm>
              <a:prstGeom prst="roundRect">
                <a:avLst/>
              </a:prstGeom>
              <a:noFill/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95CF7BE4-D784-F53D-6A21-3FFE7FACA399}"/>
                  </a:ext>
                </a:extLst>
              </p:cNvPr>
              <p:cNvSpPr txBox="1"/>
              <p:nvPr/>
            </p:nvSpPr>
            <p:spPr>
              <a:xfrm>
                <a:off x="7478409" y="2843475"/>
                <a:ext cx="40984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b="0" i="0">
                    <a:solidFill>
                      <a:srgbClr val="111111"/>
                    </a:solidFill>
                    <a:effectLst/>
                    <a:latin typeface="Montserrat" panose="00000500000000000000" pitchFamily="2" charset="0"/>
                  </a:rPr>
                  <a:t>En la parte superior derecha desplegamos la ventana </a:t>
                </a:r>
                <a:r>
                  <a:rPr lang="es-CO" b="1" i="0">
                    <a:solidFill>
                      <a:srgbClr val="0070C0"/>
                    </a:solidFill>
                    <a:effectLst/>
                    <a:latin typeface="Montserrat" panose="00000500000000000000" pitchFamily="2" charset="0"/>
                  </a:rPr>
                  <a:t>SALUD</a:t>
                </a:r>
                <a:r>
                  <a:rPr lang="es-CO" b="0" i="0">
                    <a:solidFill>
                      <a:srgbClr val="111111"/>
                    </a:solidFill>
                    <a:effectLst/>
                    <a:latin typeface="Montserrat" panose="00000500000000000000" pitchFamily="2" charset="0"/>
                  </a:rPr>
                  <a:t> y a continuación seleccionamos el módulo </a:t>
                </a:r>
                <a:r>
                  <a:rPr lang="es-CO" b="1" i="0">
                    <a:solidFill>
                      <a:srgbClr val="0070C0"/>
                    </a:solidFill>
                    <a:effectLst/>
                    <a:latin typeface="Montserrat" panose="00000500000000000000" pitchFamily="2" charset="0"/>
                  </a:rPr>
                  <a:t>HORUS.</a:t>
                </a:r>
                <a:endParaRPr lang="es-CO" b="1">
                  <a:solidFill>
                    <a:srgbClr val="0070C0"/>
                  </a:solidFill>
                  <a:latin typeface="Montserrat" panose="00000500000000000000" pitchFamily="2" charset="0"/>
                </a:endParaRPr>
              </a:p>
            </p:txBody>
          </p:sp>
          <p:grpSp>
            <p:nvGrpSpPr>
              <p:cNvPr id="23" name="Group 42">
                <a:extLst>
                  <a:ext uri="{FF2B5EF4-FFF2-40B4-BE49-F238E27FC236}">
                    <a16:creationId xmlns:a16="http://schemas.microsoft.com/office/drawing/2014/main" id="{B577AD26-7277-9F65-3412-78DFA02A81B5}"/>
                  </a:ext>
                </a:extLst>
              </p:cNvPr>
              <p:cNvGrpSpPr/>
              <p:nvPr/>
            </p:nvGrpSpPr>
            <p:grpSpPr>
              <a:xfrm rot="5400000" flipH="1" flipV="1">
                <a:off x="6613981" y="2736042"/>
                <a:ext cx="564086" cy="1164773"/>
                <a:chOff x="2262930" y="2179099"/>
                <a:chExt cx="876560" cy="704621"/>
              </a:xfrm>
            </p:grpSpPr>
            <p:cxnSp>
              <p:nvCxnSpPr>
                <p:cNvPr id="24" name="Straight Connector 43">
                  <a:extLst>
                    <a:ext uri="{FF2B5EF4-FFF2-40B4-BE49-F238E27FC236}">
                      <a16:creationId xmlns:a16="http://schemas.microsoft.com/office/drawing/2014/main" id="{479BE73D-44C5-886A-2A42-8547D97B1A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62930" y="2179099"/>
                  <a:ext cx="876560" cy="0"/>
                </a:xfrm>
                <a:prstGeom prst="line">
                  <a:avLst/>
                </a:prstGeom>
                <a:ln>
                  <a:headEnd type="oval"/>
                  <a:tailEnd type="none"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44">
                  <a:extLst>
                    <a:ext uri="{FF2B5EF4-FFF2-40B4-BE49-F238E27FC236}">
                      <a16:creationId xmlns:a16="http://schemas.microsoft.com/office/drawing/2014/main" id="{7B48EA9F-D4FE-415C-6448-03C0C155200E}"/>
                    </a:ext>
                  </a:extLst>
                </p:cNvPr>
                <p:cNvCxnSpPr/>
                <p:nvPr/>
              </p:nvCxnSpPr>
              <p:spPr>
                <a:xfrm>
                  <a:off x="3133927" y="2179099"/>
                  <a:ext cx="0" cy="704621"/>
                </a:xfrm>
                <a:prstGeom prst="line">
                  <a:avLst/>
                </a:prstGeom>
                <a:ln/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" name="Group 42">
              <a:extLst>
                <a:ext uri="{FF2B5EF4-FFF2-40B4-BE49-F238E27FC236}">
                  <a16:creationId xmlns:a16="http://schemas.microsoft.com/office/drawing/2014/main" id="{610EDDF9-03C8-4C3F-4FD8-A2DF1BBE32BC}"/>
                </a:ext>
              </a:extLst>
            </p:cNvPr>
            <p:cNvGrpSpPr/>
            <p:nvPr/>
          </p:nvGrpSpPr>
          <p:grpSpPr>
            <a:xfrm rot="10800000" flipH="1">
              <a:off x="2578295" y="3927879"/>
              <a:ext cx="6302178" cy="498836"/>
              <a:chOff x="2262930" y="2166366"/>
              <a:chExt cx="876649" cy="625175"/>
            </a:xfrm>
          </p:grpSpPr>
          <p:cxnSp>
            <p:nvCxnSpPr>
              <p:cNvPr id="5" name="Straight Connector 43">
                <a:extLst>
                  <a:ext uri="{FF2B5EF4-FFF2-40B4-BE49-F238E27FC236}">
                    <a16:creationId xmlns:a16="http://schemas.microsoft.com/office/drawing/2014/main" id="{AAA2049A-0819-CDAC-5B2D-1A9570D84316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44">
                <a:extLst>
                  <a:ext uri="{FF2B5EF4-FFF2-40B4-BE49-F238E27FC236}">
                    <a16:creationId xmlns:a16="http://schemas.microsoft.com/office/drawing/2014/main" id="{575B4B3B-C7A0-1DE4-CA08-714A56BFEF6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3139579" y="2166366"/>
                <a:ext cx="0" cy="625175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ítulo 1">
            <a:extLst>
              <a:ext uri="{FF2B5EF4-FFF2-40B4-BE49-F238E27FC236}">
                <a16:creationId xmlns:a16="http://schemas.microsoft.com/office/drawing/2014/main" id="{C94070EA-AD61-D746-DB0D-2A10EF79C481}"/>
              </a:ext>
            </a:extLst>
          </p:cNvPr>
          <p:cNvSpPr txBox="1">
            <a:spLocks/>
          </p:cNvSpPr>
          <p:nvPr/>
        </p:nvSpPr>
        <p:spPr>
          <a:xfrm>
            <a:off x="1051082" y="1169266"/>
            <a:ext cx="3469995" cy="11590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MX" sz="1800">
                <a:solidFill>
                  <a:srgbClr val="00000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En el buscador de internet debe digitar </a:t>
            </a:r>
            <a:r>
              <a:rPr lang="es-MX" sz="1800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www.fomag.gov.co</a:t>
            </a:r>
            <a:r>
              <a:rPr lang="es-MX" sz="1800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 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AD97949-A4C9-F41A-63CC-8EAFC3FF6C95}"/>
              </a:ext>
            </a:extLst>
          </p:cNvPr>
          <p:cNvGrpSpPr/>
          <p:nvPr/>
        </p:nvGrpSpPr>
        <p:grpSpPr>
          <a:xfrm>
            <a:off x="4438906" y="1399913"/>
            <a:ext cx="6190962" cy="1227190"/>
            <a:chOff x="4526759" y="978859"/>
            <a:chExt cx="5912641" cy="1703596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BDCB916F-BC97-0BD5-BC19-0757E75ED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686" b="87287"/>
            <a:stretch/>
          </p:blipFill>
          <p:spPr>
            <a:xfrm>
              <a:off x="4657613" y="978859"/>
              <a:ext cx="5781787" cy="1703596"/>
            </a:xfrm>
            <a:prstGeom prst="rect">
              <a:avLst/>
            </a:prstGeom>
          </p:spPr>
        </p:pic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81037131-9B8F-54E5-74B0-D4A2CBB0C61A}"/>
                </a:ext>
              </a:extLst>
            </p:cNvPr>
            <p:cNvGrpSpPr/>
            <p:nvPr/>
          </p:nvGrpSpPr>
          <p:grpSpPr>
            <a:xfrm rot="5400000" flipH="1">
              <a:off x="5717054" y="-73196"/>
              <a:ext cx="489451" cy="2870042"/>
              <a:chOff x="2262930" y="2179099"/>
              <a:chExt cx="876561" cy="625176"/>
            </a:xfrm>
          </p:grpSpPr>
          <p:cxnSp>
            <p:nvCxnSpPr>
              <p:cNvPr id="10" name="Straight Connector 43">
                <a:extLst>
                  <a:ext uri="{FF2B5EF4-FFF2-40B4-BE49-F238E27FC236}">
                    <a16:creationId xmlns:a16="http://schemas.microsoft.com/office/drawing/2014/main" id="{0D21D450-29A5-838E-57B0-5BB43EF73E07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4">
                <a:extLst>
                  <a:ext uri="{FF2B5EF4-FFF2-40B4-BE49-F238E27FC236}">
                    <a16:creationId xmlns:a16="http://schemas.microsoft.com/office/drawing/2014/main" id="{569409F6-FD73-96E9-35F2-E57F43A2B89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824121" y="2488905"/>
                <a:ext cx="625176" cy="5564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97BE1B47-A4F7-101D-761D-BF62A42B5FFD}"/>
              </a:ext>
            </a:extLst>
          </p:cNvPr>
          <p:cNvGrpSpPr/>
          <p:nvPr/>
        </p:nvGrpSpPr>
        <p:grpSpPr>
          <a:xfrm>
            <a:off x="1752600" y="2320343"/>
            <a:ext cx="9960600" cy="1811242"/>
            <a:chOff x="1752600" y="2320343"/>
            <a:chExt cx="9960600" cy="1811242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193A24E5-C10F-4284-DAB4-8850BC1ED2D0}"/>
                </a:ext>
              </a:extLst>
            </p:cNvPr>
            <p:cNvGrpSpPr/>
            <p:nvPr/>
          </p:nvGrpSpPr>
          <p:grpSpPr>
            <a:xfrm>
              <a:off x="1752600" y="2599920"/>
              <a:ext cx="5781787" cy="1517036"/>
              <a:chOff x="3732778" y="1968686"/>
              <a:chExt cx="6016321" cy="1596270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1FC67740-FB74-5D32-31CA-C3210A161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5707"/>
              <a:stretch/>
            </p:blipFill>
            <p:spPr>
              <a:xfrm>
                <a:off x="3732778" y="1968686"/>
                <a:ext cx="6016321" cy="1596270"/>
              </a:xfrm>
              <a:prstGeom prst="rect">
                <a:avLst/>
              </a:prstGeom>
            </p:spPr>
          </p:pic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A603C9EE-464D-6565-492B-F6F57C970FB3}"/>
                  </a:ext>
                </a:extLst>
              </p:cNvPr>
              <p:cNvSpPr/>
              <p:nvPr/>
            </p:nvSpPr>
            <p:spPr>
              <a:xfrm>
                <a:off x="8487309" y="2746308"/>
                <a:ext cx="243992" cy="244387"/>
              </a:xfrm>
              <a:prstGeom prst="ellipse">
                <a:avLst/>
              </a:prstGeom>
              <a:noFill/>
              <a:ln w="7620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BE5CFD67-28B5-D211-DF69-69A8AA1C4DF1}"/>
                </a:ext>
              </a:extLst>
            </p:cNvPr>
            <p:cNvSpPr txBox="1">
              <a:spLocks/>
            </p:cNvSpPr>
            <p:nvPr/>
          </p:nvSpPr>
          <p:spPr>
            <a:xfrm>
              <a:off x="8249130" y="2320343"/>
              <a:ext cx="3464070" cy="181124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s-MX" sz="1800">
                  <a:latin typeface="Montserrat" panose="00000500000000000000" pitchFamily="2" charset="0"/>
                  <a:ea typeface="Verdana" panose="020B0604030504040204" pitchFamily="34" charset="0"/>
                </a:rPr>
                <a:t>Al ingresar a la página es necesario cerrar el mensaje emergente que aparece en pantalla </a:t>
              </a:r>
            </a:p>
          </p:txBody>
        </p:sp>
        <p:grpSp>
          <p:nvGrpSpPr>
            <p:cNvPr id="29" name="Group 42">
              <a:extLst>
                <a:ext uri="{FF2B5EF4-FFF2-40B4-BE49-F238E27FC236}">
                  <a16:creationId xmlns:a16="http://schemas.microsoft.com/office/drawing/2014/main" id="{B0E80923-C0FF-0E57-18E9-7F937DB8ED93}"/>
                </a:ext>
              </a:extLst>
            </p:cNvPr>
            <p:cNvGrpSpPr/>
            <p:nvPr/>
          </p:nvGrpSpPr>
          <p:grpSpPr>
            <a:xfrm rot="5400000" flipH="1" flipV="1">
              <a:off x="7182496" y="2050530"/>
              <a:ext cx="459523" cy="1946466"/>
              <a:chOff x="2262930" y="2179099"/>
              <a:chExt cx="876560" cy="704621"/>
            </a:xfrm>
          </p:grpSpPr>
          <p:cxnSp>
            <p:nvCxnSpPr>
              <p:cNvPr id="30" name="Straight Connector 43">
                <a:extLst>
                  <a:ext uri="{FF2B5EF4-FFF2-40B4-BE49-F238E27FC236}">
                    <a16:creationId xmlns:a16="http://schemas.microsoft.com/office/drawing/2014/main" id="{14FE60F2-597B-D6CE-2533-ECB6D02CF2D3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44">
                <a:extLst>
                  <a:ext uri="{FF2B5EF4-FFF2-40B4-BE49-F238E27FC236}">
                    <a16:creationId xmlns:a16="http://schemas.microsoft.com/office/drawing/2014/main" id="{30091702-7D91-3127-7227-3F633F1791AE}"/>
                  </a:ext>
                </a:extLst>
              </p:cNvPr>
              <p:cNvCxnSpPr/>
              <p:nvPr/>
            </p:nvCxnSpPr>
            <p:spPr>
              <a:xfrm>
                <a:off x="3133927" y="2179099"/>
                <a:ext cx="0" cy="704621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ítulo 1">
            <a:extLst>
              <a:ext uri="{FF2B5EF4-FFF2-40B4-BE49-F238E27FC236}">
                <a16:creationId xmlns:a16="http://schemas.microsoft.com/office/drawing/2014/main" id="{298B8FB0-6F5A-6E01-60AD-669A55452A42}"/>
              </a:ext>
            </a:extLst>
          </p:cNvPr>
          <p:cNvSpPr txBox="1">
            <a:spLocks/>
          </p:cNvSpPr>
          <p:nvPr/>
        </p:nvSpPr>
        <p:spPr>
          <a:xfrm>
            <a:off x="0" y="-153260"/>
            <a:ext cx="12192000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b="1" i="0">
                <a:solidFill>
                  <a:schemeClr val="bg1"/>
                </a:solidFill>
                <a:effectLst/>
                <a:latin typeface="Montserrat"/>
              </a:rPr>
              <a:t>CONOCE COMO REALIZAR EL PROCESO DE AUTOGESTIÓN</a:t>
            </a:r>
            <a:endParaRPr kumimoji="0" lang="es-MX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/>
              <a:ea typeface="Verdana" panose="020B0604030504040204" pitchFamily="34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193DD043-2222-D999-ACB3-9E57D6290D8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58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1353054A-9CF0-8FA1-66D7-CF63D603F531}"/>
              </a:ext>
            </a:extLst>
          </p:cNvPr>
          <p:cNvGrpSpPr/>
          <p:nvPr/>
        </p:nvGrpSpPr>
        <p:grpSpPr>
          <a:xfrm>
            <a:off x="1182428" y="976314"/>
            <a:ext cx="9141042" cy="4552060"/>
            <a:chOff x="1518935" y="585180"/>
            <a:chExt cx="9141042" cy="4552060"/>
          </a:xfrm>
        </p:grpSpPr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11776F4B-20C0-AE1F-9136-B5C5E7AE6EEA}"/>
                </a:ext>
              </a:extLst>
            </p:cNvPr>
            <p:cNvSpPr txBox="1">
              <a:spLocks/>
            </p:cNvSpPr>
            <p:nvPr/>
          </p:nvSpPr>
          <p:spPr>
            <a:xfrm>
              <a:off x="6169339" y="825682"/>
              <a:ext cx="4490638" cy="138248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s-MX" sz="1600">
                  <a:latin typeface="Montserrat" panose="00000500000000000000" pitchFamily="2" charset="0"/>
                  <a:ea typeface="Verdana" panose="020B0604030504040204" pitchFamily="34" charset="0"/>
                </a:rPr>
                <a:t>Somos direccionados a la plataforma </a:t>
              </a:r>
              <a:r>
                <a:rPr lang="es-MX" sz="1600" b="1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</a:rPr>
                <a:t>HORUS</a:t>
              </a:r>
              <a:r>
                <a:rPr lang="es-MX" sz="1600">
                  <a:latin typeface="Montserrat" panose="00000500000000000000" pitchFamily="2" charset="0"/>
                  <a:ea typeface="Verdana" panose="020B0604030504040204" pitchFamily="34" charset="0"/>
                </a:rPr>
                <a:t> donde realizaremos las gestiones.</a:t>
              </a:r>
            </a:p>
            <a:p>
              <a:pPr algn="ctr">
                <a:lnSpc>
                  <a:spcPct val="100000"/>
                </a:lnSpc>
              </a:pPr>
              <a:r>
                <a:rPr lang="es-MX" sz="1600">
                  <a:latin typeface="Montserrat" panose="00000500000000000000" pitchFamily="2" charset="0"/>
                  <a:ea typeface="Verdana" panose="020B0604030504040204" pitchFamily="34" charset="0"/>
                </a:rPr>
                <a:t>(usuario: </a:t>
              </a:r>
              <a:r>
                <a:rPr lang="es-MX" sz="1600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cedula@fomag.com</a:t>
              </a:r>
              <a:r>
                <a:rPr lang="es-MX" sz="1600">
                  <a:latin typeface="Montserrat" panose="00000500000000000000" pitchFamily="2" charset="0"/>
                  <a:ea typeface="Verdana" panose="020B0604030504040204" pitchFamily="34" charset="0"/>
                </a:rPr>
                <a:t>)</a:t>
              </a:r>
            </a:p>
            <a:p>
              <a:pPr algn="ctr">
                <a:lnSpc>
                  <a:spcPct val="100000"/>
                </a:lnSpc>
              </a:pPr>
              <a:r>
                <a:rPr lang="es-MX" sz="1600">
                  <a:latin typeface="Montserrat" panose="00000500000000000000" pitchFamily="2" charset="0"/>
                  <a:ea typeface="Verdana" panose="020B0604030504040204" pitchFamily="34" charset="0"/>
                </a:rPr>
                <a:t>Clave: cedula  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B0EF7288-6CB8-85A6-D300-B1AA810C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79" t="19608" r="13351"/>
            <a:stretch/>
          </p:blipFill>
          <p:spPr>
            <a:xfrm>
              <a:off x="1518935" y="585180"/>
              <a:ext cx="4123228" cy="4552060"/>
            </a:xfrm>
            <a:prstGeom prst="rect">
              <a:avLst/>
            </a:prstGeom>
          </p:spPr>
        </p:pic>
        <p:grpSp>
          <p:nvGrpSpPr>
            <p:cNvPr id="4" name="Group 42">
              <a:extLst>
                <a:ext uri="{FF2B5EF4-FFF2-40B4-BE49-F238E27FC236}">
                  <a16:creationId xmlns:a16="http://schemas.microsoft.com/office/drawing/2014/main" id="{3B85189F-03F2-04BD-85BC-8DE944D65B91}"/>
                </a:ext>
              </a:extLst>
            </p:cNvPr>
            <p:cNvGrpSpPr/>
            <p:nvPr/>
          </p:nvGrpSpPr>
          <p:grpSpPr>
            <a:xfrm rot="5400000" flipH="1">
              <a:off x="6570115" y="-146559"/>
              <a:ext cx="219178" cy="1924511"/>
              <a:chOff x="2262930" y="2179099"/>
              <a:chExt cx="876560" cy="704621"/>
            </a:xfrm>
          </p:grpSpPr>
          <p:cxnSp>
            <p:nvCxnSpPr>
              <p:cNvPr id="5" name="Straight Connector 43">
                <a:extLst>
                  <a:ext uri="{FF2B5EF4-FFF2-40B4-BE49-F238E27FC236}">
                    <a16:creationId xmlns:a16="http://schemas.microsoft.com/office/drawing/2014/main" id="{7A589D98-05DD-0320-4CDB-93D132FAF430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44">
                <a:extLst>
                  <a:ext uri="{FF2B5EF4-FFF2-40B4-BE49-F238E27FC236}">
                    <a16:creationId xmlns:a16="http://schemas.microsoft.com/office/drawing/2014/main" id="{4A413E13-C756-D055-E261-9721DF2C9C38}"/>
                  </a:ext>
                </a:extLst>
              </p:cNvPr>
              <p:cNvCxnSpPr/>
              <p:nvPr/>
            </p:nvCxnSpPr>
            <p:spPr>
              <a:xfrm>
                <a:off x="3133927" y="2179099"/>
                <a:ext cx="0" cy="704621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42">
              <a:extLst>
                <a:ext uri="{FF2B5EF4-FFF2-40B4-BE49-F238E27FC236}">
                  <a16:creationId xmlns:a16="http://schemas.microsoft.com/office/drawing/2014/main" id="{C3EE8D2B-4C25-7F8F-61CE-313BB6AB74D6}"/>
                </a:ext>
              </a:extLst>
            </p:cNvPr>
            <p:cNvGrpSpPr/>
            <p:nvPr/>
          </p:nvGrpSpPr>
          <p:grpSpPr>
            <a:xfrm rot="5400000" flipH="1" flipV="1">
              <a:off x="5603444" y="653761"/>
              <a:ext cx="242802" cy="2244538"/>
              <a:chOff x="2262930" y="2179099"/>
              <a:chExt cx="876560" cy="704621"/>
            </a:xfrm>
          </p:grpSpPr>
          <p:cxnSp>
            <p:nvCxnSpPr>
              <p:cNvPr id="10" name="Straight Connector 43">
                <a:extLst>
                  <a:ext uri="{FF2B5EF4-FFF2-40B4-BE49-F238E27FC236}">
                    <a16:creationId xmlns:a16="http://schemas.microsoft.com/office/drawing/2014/main" id="{456F3098-CE02-BECB-C797-E314D0496A99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4">
                <a:extLst>
                  <a:ext uri="{FF2B5EF4-FFF2-40B4-BE49-F238E27FC236}">
                    <a16:creationId xmlns:a16="http://schemas.microsoft.com/office/drawing/2014/main" id="{30F2F035-A221-95DF-3E8B-0063A6281C0F}"/>
                  </a:ext>
                </a:extLst>
              </p:cNvPr>
              <p:cNvCxnSpPr/>
              <p:nvPr/>
            </p:nvCxnSpPr>
            <p:spPr>
              <a:xfrm>
                <a:off x="3133927" y="2179099"/>
                <a:ext cx="0" cy="704621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3A4903F3-A08E-1FFE-EFE8-8D48735125C1}"/>
              </a:ext>
            </a:extLst>
          </p:cNvPr>
          <p:cNvGrpSpPr/>
          <p:nvPr/>
        </p:nvGrpSpPr>
        <p:grpSpPr>
          <a:xfrm>
            <a:off x="5739625" y="2427781"/>
            <a:ext cx="5957264" cy="3599796"/>
            <a:chOff x="6022662" y="2481945"/>
            <a:chExt cx="5957262" cy="4279718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71578DF-A962-C9E9-87E2-2C49010FB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2662" y="2481945"/>
              <a:ext cx="5957262" cy="4279718"/>
            </a:xfrm>
            <a:prstGeom prst="rect">
              <a:avLst/>
            </a:prstGeom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0E9DDCB-0965-822D-2010-A4EF45F84112}"/>
                </a:ext>
              </a:extLst>
            </p:cNvPr>
            <p:cNvSpPr/>
            <p:nvPr/>
          </p:nvSpPr>
          <p:spPr>
            <a:xfrm>
              <a:off x="6062007" y="2960986"/>
              <a:ext cx="944708" cy="254091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Título 1">
              <a:extLst>
                <a:ext uri="{FF2B5EF4-FFF2-40B4-BE49-F238E27FC236}">
                  <a16:creationId xmlns:a16="http://schemas.microsoft.com/office/drawing/2014/main" id="{0BB19198-E00F-05EF-BC73-9A0EA1E308CF}"/>
                </a:ext>
              </a:extLst>
            </p:cNvPr>
            <p:cNvSpPr txBox="1">
              <a:spLocks/>
            </p:cNvSpPr>
            <p:nvPr/>
          </p:nvSpPr>
          <p:spPr>
            <a:xfrm>
              <a:off x="9469089" y="2669556"/>
              <a:ext cx="2327474" cy="13254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s-MX" sz="1400">
                  <a:latin typeface="Montserrat" panose="00000500000000000000" pitchFamily="2" charset="0"/>
                  <a:ea typeface="Verdana" panose="020B0604030504040204" pitchFamily="34" charset="0"/>
                </a:rPr>
                <a:t>En el módulo de </a:t>
              </a:r>
              <a:r>
                <a:rPr lang="es-MX" sz="1400" b="1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</a:rPr>
                <a:t>Autogestión</a:t>
              </a:r>
              <a:r>
                <a:rPr lang="es-MX" sz="1400" b="1">
                  <a:latin typeface="Montserrat" panose="00000500000000000000" pitchFamily="2" charset="0"/>
                  <a:ea typeface="Verdana" panose="020B0604030504040204" pitchFamily="34" charset="0"/>
                </a:rPr>
                <a:t> </a:t>
              </a:r>
              <a:r>
                <a:rPr lang="es-MX" sz="1400">
                  <a:latin typeface="Montserrat" panose="00000500000000000000" pitchFamily="2" charset="0"/>
                  <a:ea typeface="Verdana" panose="020B0604030504040204" pitchFamily="34" charset="0"/>
                </a:rPr>
                <a:t>Podrá radicar sus solicitudes en el apartado </a:t>
              </a:r>
              <a:r>
                <a:rPr lang="es-MX" sz="1400" b="1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</a:rPr>
                <a:t>Radicar.</a:t>
              </a:r>
              <a:endParaRPr lang="es-MX" sz="1400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endParaRPr>
            </a:p>
          </p:txBody>
        </p: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B8BFE67B-90E1-1FFC-98E0-B7561E579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9886" y="3091543"/>
              <a:ext cx="2405743" cy="123534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19089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483E75FC-9638-0C49-EBF0-056ED43CF1E5}"/>
              </a:ext>
            </a:extLst>
          </p:cNvPr>
          <p:cNvGrpSpPr/>
          <p:nvPr/>
        </p:nvGrpSpPr>
        <p:grpSpPr>
          <a:xfrm>
            <a:off x="1056088" y="788210"/>
            <a:ext cx="9848615" cy="6069790"/>
            <a:chOff x="1084079" y="1016000"/>
            <a:chExt cx="9575898" cy="562529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8F251D5-5F2E-194C-A6A7-F5F9E84BA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45"/>
            <a:stretch/>
          </p:blipFill>
          <p:spPr>
            <a:xfrm>
              <a:off x="1084079" y="1016000"/>
              <a:ext cx="9575898" cy="3809244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05A2628-1A6D-6CDD-357F-BC9D77E0E0B8}"/>
                </a:ext>
              </a:extLst>
            </p:cNvPr>
            <p:cNvSpPr/>
            <p:nvPr/>
          </p:nvSpPr>
          <p:spPr>
            <a:xfrm>
              <a:off x="4105069" y="3492536"/>
              <a:ext cx="1272761" cy="320002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8D44958-20C0-CA87-0031-9148A1637658}"/>
                </a:ext>
              </a:extLst>
            </p:cNvPr>
            <p:cNvSpPr/>
            <p:nvPr/>
          </p:nvSpPr>
          <p:spPr>
            <a:xfrm>
              <a:off x="8081057" y="3507081"/>
              <a:ext cx="1272761" cy="320002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FBFA88BB-F1FB-3F95-7937-F0E9ADF6A1AC}"/>
                </a:ext>
              </a:extLst>
            </p:cNvPr>
            <p:cNvSpPr txBox="1">
              <a:spLocks/>
            </p:cNvSpPr>
            <p:nvPr/>
          </p:nvSpPr>
          <p:spPr>
            <a:xfrm>
              <a:off x="1608571" y="4300430"/>
              <a:ext cx="8503804" cy="2340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s-MX" sz="2400">
                  <a:latin typeface="Montserrat" panose="00000500000000000000" pitchFamily="2" charset="0"/>
                  <a:ea typeface="Verdana" panose="020B0604030504040204" pitchFamily="34" charset="0"/>
                </a:rPr>
                <a:t>Podrá radicar solicitud de </a:t>
              </a:r>
              <a:r>
                <a:rPr lang="es-MX" sz="2400" b="1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</a:rPr>
                <a:t>Afiliaciones (cambios de IPS/ adición de beneficiarios/ retiros) </a:t>
              </a:r>
              <a:r>
                <a:rPr lang="es-MX" sz="2400">
                  <a:latin typeface="Montserrat" panose="00000500000000000000" pitchFamily="2" charset="0"/>
                  <a:ea typeface="Verdana" panose="020B0604030504040204" pitchFamily="34" charset="0"/>
                </a:rPr>
                <a:t>o </a:t>
              </a:r>
              <a:r>
                <a:rPr lang="es-MX" sz="2400" b="1">
                  <a:solidFill>
                    <a:srgbClr val="0070C0"/>
                  </a:solidFill>
                  <a:latin typeface="Montserrat" panose="00000500000000000000" pitchFamily="2" charset="0"/>
                  <a:ea typeface="Verdana" panose="020B0604030504040204" pitchFamily="34" charset="0"/>
                </a:rPr>
                <a:t>Transcribir (medicamentos- procedimientos)</a:t>
              </a:r>
              <a:endParaRPr lang="es-MX" sz="2400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42">
              <a:extLst>
                <a:ext uri="{FF2B5EF4-FFF2-40B4-BE49-F238E27FC236}">
                  <a16:creationId xmlns:a16="http://schemas.microsoft.com/office/drawing/2014/main" id="{B4C10B22-9F86-DA5F-7495-6CBB4B03E088}"/>
                </a:ext>
              </a:extLst>
            </p:cNvPr>
            <p:cNvGrpSpPr/>
            <p:nvPr/>
          </p:nvGrpSpPr>
          <p:grpSpPr>
            <a:xfrm rot="10800000" flipH="1" flipV="1">
              <a:off x="9506218" y="3597462"/>
              <a:ext cx="463282" cy="1901638"/>
              <a:chOff x="2262930" y="2179099"/>
              <a:chExt cx="876560" cy="704621"/>
            </a:xfrm>
          </p:grpSpPr>
          <p:cxnSp>
            <p:nvCxnSpPr>
              <p:cNvPr id="14" name="Straight Connector 43">
                <a:extLst>
                  <a:ext uri="{FF2B5EF4-FFF2-40B4-BE49-F238E27FC236}">
                    <a16:creationId xmlns:a16="http://schemas.microsoft.com/office/drawing/2014/main" id="{CD085751-CB7A-A709-F8A9-9335D433BC54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4">
                <a:extLst>
                  <a:ext uri="{FF2B5EF4-FFF2-40B4-BE49-F238E27FC236}">
                    <a16:creationId xmlns:a16="http://schemas.microsoft.com/office/drawing/2014/main" id="{70FBA908-773A-C799-5917-E6B3BC393FC9}"/>
                  </a:ext>
                </a:extLst>
              </p:cNvPr>
              <p:cNvCxnSpPr/>
              <p:nvPr/>
            </p:nvCxnSpPr>
            <p:spPr>
              <a:xfrm>
                <a:off x="3133927" y="2179099"/>
                <a:ext cx="0" cy="704621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42">
              <a:extLst>
                <a:ext uri="{FF2B5EF4-FFF2-40B4-BE49-F238E27FC236}">
                  <a16:creationId xmlns:a16="http://schemas.microsoft.com/office/drawing/2014/main" id="{028049D7-38D3-5122-CC69-A884716E7BCE}"/>
                </a:ext>
              </a:extLst>
            </p:cNvPr>
            <p:cNvGrpSpPr/>
            <p:nvPr/>
          </p:nvGrpSpPr>
          <p:grpSpPr>
            <a:xfrm rot="10800000" flipH="1" flipV="1">
              <a:off x="5530230" y="3597460"/>
              <a:ext cx="934066" cy="1286413"/>
              <a:chOff x="2262930" y="2179099"/>
              <a:chExt cx="876560" cy="704621"/>
            </a:xfrm>
          </p:grpSpPr>
          <p:cxnSp>
            <p:nvCxnSpPr>
              <p:cNvPr id="17" name="Straight Connector 43">
                <a:extLst>
                  <a:ext uri="{FF2B5EF4-FFF2-40B4-BE49-F238E27FC236}">
                    <a16:creationId xmlns:a16="http://schemas.microsoft.com/office/drawing/2014/main" id="{58FE0918-69C4-0AAA-7B52-2DF2A2A07729}"/>
                  </a:ext>
                </a:extLst>
              </p:cNvPr>
              <p:cNvCxnSpPr/>
              <p:nvPr/>
            </p:nvCxnSpPr>
            <p:spPr>
              <a:xfrm>
                <a:off x="2262930" y="2179099"/>
                <a:ext cx="876560" cy="0"/>
              </a:xfrm>
              <a:prstGeom prst="line">
                <a:avLst/>
              </a:prstGeom>
              <a:ln>
                <a:headEnd type="oval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4">
                <a:extLst>
                  <a:ext uri="{FF2B5EF4-FFF2-40B4-BE49-F238E27FC236}">
                    <a16:creationId xmlns:a16="http://schemas.microsoft.com/office/drawing/2014/main" id="{A0DB33BB-7750-945D-B384-BA7915F4417A}"/>
                  </a:ext>
                </a:extLst>
              </p:cNvPr>
              <p:cNvCxnSpPr/>
              <p:nvPr/>
            </p:nvCxnSpPr>
            <p:spPr>
              <a:xfrm>
                <a:off x="3133927" y="2179099"/>
                <a:ext cx="0" cy="704621"/>
              </a:xfrm>
              <a:prstGeom prst="line">
                <a:avLst/>
              </a:prstGeom>
              <a:ln/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889829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E9561D4-9CB4-D2D8-24F5-A019E8C36511}"/>
              </a:ext>
            </a:extLst>
          </p:cNvPr>
          <p:cNvSpPr txBox="1">
            <a:spLocks/>
          </p:cNvSpPr>
          <p:nvPr/>
        </p:nvSpPr>
        <p:spPr>
          <a:xfrm>
            <a:off x="995578" y="5412055"/>
            <a:ext cx="10200842" cy="687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MX" sz="2000">
                <a:latin typeface="Montserrat" panose="00000500000000000000" pitchFamily="2" charset="0"/>
                <a:ea typeface="Verdana" panose="020B0604030504040204" pitchFamily="34" charset="0"/>
              </a:rPr>
              <a:t>Al realizar una </a:t>
            </a:r>
            <a:r>
              <a:rPr lang="es-MX" sz="2000" b="1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Transcripción</a:t>
            </a:r>
            <a:r>
              <a:rPr lang="es-MX" sz="2000" b="1">
                <a:latin typeface="Montserrat" panose="00000500000000000000" pitchFamily="2" charset="0"/>
                <a:ea typeface="Verdana" panose="020B0604030504040204" pitchFamily="34" charset="0"/>
              </a:rPr>
              <a:t> </a:t>
            </a:r>
            <a:r>
              <a:rPr lang="es-MX" sz="2000">
                <a:latin typeface="Montserrat" panose="00000500000000000000" pitchFamily="2" charset="0"/>
                <a:ea typeface="Verdana" panose="020B0604030504040204" pitchFamily="34" charset="0"/>
              </a:rPr>
              <a:t>es indispensable diligenciar datos básicos como correo electrónico y celular, además adjuntar </a:t>
            </a:r>
            <a:r>
              <a:rPr lang="es-MX" sz="2000" b="1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Historia clínica </a:t>
            </a:r>
            <a:r>
              <a:rPr lang="es-MX" sz="2000">
                <a:latin typeface="Montserrat" panose="00000500000000000000" pitchFamily="2" charset="0"/>
                <a:ea typeface="Verdana" panose="020B0604030504040204" pitchFamily="34" charset="0"/>
              </a:rPr>
              <a:t>y</a:t>
            </a:r>
            <a:r>
              <a:rPr lang="es-MX" sz="2000" b="1">
                <a:latin typeface="Montserrat" panose="00000500000000000000" pitchFamily="2" charset="0"/>
                <a:ea typeface="Verdana" panose="020B0604030504040204" pitchFamily="34" charset="0"/>
              </a:rPr>
              <a:t> </a:t>
            </a:r>
            <a:r>
              <a:rPr lang="es-MX" sz="2000" b="1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ordenes medicas. </a:t>
            </a:r>
            <a:r>
              <a:rPr lang="es-MX" sz="2000">
                <a:latin typeface="Montserrat" panose="00000500000000000000" pitchFamily="2" charset="0"/>
                <a:ea typeface="Verdana" panose="020B0604030504040204" pitchFamily="34" charset="0"/>
              </a:rPr>
              <a:t>Al adjuntar se debe </a:t>
            </a:r>
            <a:r>
              <a:rPr lang="es-MX" sz="2000" b="1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Enviar</a:t>
            </a:r>
            <a:r>
              <a:rPr lang="es-MX" sz="2000">
                <a:solidFill>
                  <a:srgbClr val="0070C0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 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29DA5D3-E92B-4767-7596-5F4799C447F2}"/>
              </a:ext>
            </a:extLst>
          </p:cNvPr>
          <p:cNvGrpSpPr/>
          <p:nvPr/>
        </p:nvGrpSpPr>
        <p:grpSpPr>
          <a:xfrm>
            <a:off x="739379" y="529596"/>
            <a:ext cx="10713241" cy="4415641"/>
            <a:chOff x="292596" y="0"/>
            <a:chExt cx="11353798" cy="574487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36C7F32-5803-4D8E-D7F8-97F5A3C51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596" y="0"/>
              <a:ext cx="11353798" cy="5744871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8DFDFF9-9CB9-0695-FB92-D0B1210367C5}"/>
                </a:ext>
              </a:extLst>
            </p:cNvPr>
            <p:cNvSpPr/>
            <p:nvPr/>
          </p:nvSpPr>
          <p:spPr>
            <a:xfrm>
              <a:off x="2370778" y="2109393"/>
              <a:ext cx="1933419" cy="385612"/>
            </a:xfrm>
            <a:prstGeom prst="rect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0B120CD-145B-5B64-A3B6-2D5DF4442994}"/>
                </a:ext>
              </a:extLst>
            </p:cNvPr>
            <p:cNvSpPr/>
            <p:nvPr/>
          </p:nvSpPr>
          <p:spPr>
            <a:xfrm>
              <a:off x="6921095" y="2109393"/>
              <a:ext cx="1933419" cy="385612"/>
            </a:xfrm>
            <a:prstGeom prst="rect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0ACA22C3-71CD-72D8-98FE-F1B655439436}"/>
                </a:ext>
              </a:extLst>
            </p:cNvPr>
            <p:cNvSpPr/>
            <p:nvPr/>
          </p:nvSpPr>
          <p:spPr>
            <a:xfrm>
              <a:off x="2370778" y="2671625"/>
              <a:ext cx="1933419" cy="385612"/>
            </a:xfrm>
            <a:prstGeom prst="rect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B0BE31B-78AA-50E9-03D1-9BA094D7B44D}"/>
                </a:ext>
              </a:extLst>
            </p:cNvPr>
            <p:cNvSpPr/>
            <p:nvPr/>
          </p:nvSpPr>
          <p:spPr>
            <a:xfrm>
              <a:off x="7008587" y="2671625"/>
              <a:ext cx="2224313" cy="385612"/>
            </a:xfrm>
            <a:prstGeom prst="rect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823445A5-03E4-368E-9ACD-F87A69FFF05A}"/>
                </a:ext>
              </a:extLst>
            </p:cNvPr>
            <p:cNvSpPr/>
            <p:nvPr/>
          </p:nvSpPr>
          <p:spPr>
            <a:xfrm>
              <a:off x="10764982" y="5245100"/>
              <a:ext cx="792018" cy="365991"/>
            </a:xfrm>
            <a:prstGeom prst="rect">
              <a:avLst/>
            </a:pr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51DD56AF-66B2-FFB0-3918-C3C5D2C5D575}"/>
              </a:ext>
            </a:extLst>
          </p:cNvPr>
          <p:cNvGrpSpPr/>
          <p:nvPr/>
        </p:nvGrpSpPr>
        <p:grpSpPr>
          <a:xfrm>
            <a:off x="8597900" y="5241020"/>
            <a:ext cx="2648105" cy="863744"/>
            <a:chOff x="8854514" y="5744873"/>
            <a:chExt cx="2473886" cy="863744"/>
          </a:xfrm>
        </p:grpSpPr>
        <p:cxnSp>
          <p:nvCxnSpPr>
            <p:cNvPr id="12" name="Straight Connector 43">
              <a:extLst>
                <a:ext uri="{FF2B5EF4-FFF2-40B4-BE49-F238E27FC236}">
                  <a16:creationId xmlns:a16="http://schemas.microsoft.com/office/drawing/2014/main" id="{3E612FA5-07BE-458E-35E2-93ED2D6CEB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28399" y="5744873"/>
              <a:ext cx="1" cy="863744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Straight Connector 44">
              <a:extLst>
                <a:ext uri="{FF2B5EF4-FFF2-40B4-BE49-F238E27FC236}">
                  <a16:creationId xmlns:a16="http://schemas.microsoft.com/office/drawing/2014/main" id="{583B5E9C-798E-2013-4F08-50E10E20D95A}"/>
                </a:ext>
              </a:extLst>
            </p:cNvPr>
            <p:cNvCxnSpPr/>
            <p:nvPr/>
          </p:nvCxnSpPr>
          <p:spPr>
            <a:xfrm rot="16200000" flipH="1" flipV="1">
              <a:off x="10091457" y="5366091"/>
              <a:ext cx="0" cy="2473886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80424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98B8FB0-6F5A-6E01-60AD-669A55452A42}"/>
              </a:ext>
            </a:extLst>
          </p:cNvPr>
          <p:cNvSpPr txBox="1">
            <a:spLocks/>
          </p:cNvSpPr>
          <p:nvPr/>
        </p:nvSpPr>
        <p:spPr>
          <a:xfrm>
            <a:off x="1843765" y="-247420"/>
            <a:ext cx="9034086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b="1" i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VIDEOS INSTRUCTIVOS</a:t>
            </a:r>
            <a:endParaRPr kumimoji="0" lang="es-MX" sz="8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ea typeface="Verdana" panose="020B0604030504040204" pitchFamily="34" charset="0"/>
            </a:endParaRPr>
          </a:p>
        </p:txBody>
      </p:sp>
      <p:pic>
        <p:nvPicPr>
          <p:cNvPr id="4" name="Elementos multimedia en línea 26">
            <a:hlinkClick r:id="" action="ppaction://media"/>
            <a:extLst>
              <a:ext uri="{FF2B5EF4-FFF2-40B4-BE49-F238E27FC236}">
                <a16:creationId xmlns:a16="http://schemas.microsoft.com/office/drawing/2014/main" id="{3E2F453C-1AF8-7390-8854-59288108FF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2588" y="1265263"/>
            <a:ext cx="9286248" cy="4789718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F4CCD4F1-8FF6-8CC2-F2CC-66AAF2E61F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0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A679D-8922-E9F8-1BC7-23B7A5CB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121AAC3C-9B04-09CE-DB3F-4B43AAB90C10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3BC80-CEA3-9FE0-264F-EAEA2D64F5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A527573-AD34-BE51-60AE-2B81B7C47784}"/>
              </a:ext>
            </a:extLst>
          </p:cNvPr>
          <p:cNvSpPr txBox="1"/>
          <p:nvPr/>
        </p:nvSpPr>
        <p:spPr>
          <a:xfrm>
            <a:off x="5816304" y="3034504"/>
            <a:ext cx="6057217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6. GESTIÓN DE RIESGO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endParaRPr lang="es-AR" sz="3600" b="1">
              <a:solidFill>
                <a:srgbClr val="253546"/>
              </a:solidFill>
              <a:latin typeface="Nunito Sans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8868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127086" y="1423880"/>
            <a:ext cx="2944327" cy="1744312"/>
            <a:chOff x="1074373" y="2939816"/>
            <a:chExt cx="3538026" cy="2001388"/>
          </a:xfrm>
        </p:grpSpPr>
        <p:sp>
          <p:nvSpPr>
            <p:cNvPr id="6" name="Chevron 5"/>
            <p:cNvSpPr/>
            <p:nvPr/>
          </p:nvSpPr>
          <p:spPr>
            <a:xfrm>
              <a:off x="1074373" y="2939816"/>
              <a:ext cx="3538026" cy="198354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113927" y="3555077"/>
              <a:ext cx="1840027" cy="1386127"/>
              <a:chOff x="2113927" y="3541009"/>
              <a:chExt cx="1840027" cy="1386127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117054" y="3541009"/>
                <a:ext cx="1754327" cy="459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IDENTIFICACIÓN DEL RIESGO 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113927" y="3973667"/>
                <a:ext cx="1840027" cy="9534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Se caracteriza </a:t>
                </a:r>
                <a:r>
                  <a:rPr kumimoji="0" lang="es-CO" sz="800" b="1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poblaci</a:t>
                </a:r>
                <a:r>
                  <a:rPr lang="es-CO" sz="800" b="1" err="1">
                    <a:solidFill>
                      <a:prstClr val="white"/>
                    </a:solidFill>
                    <a:latin typeface="Montserrat"/>
                  </a:rPr>
                  <a:t>ón</a:t>
                </a:r>
                <a:r>
                  <a:rPr lang="es-CO" sz="800" b="1">
                    <a:solidFill>
                      <a:prstClr val="white"/>
                    </a:solidFill>
                    <a:latin typeface="Montserrat"/>
                  </a:rPr>
                  <a:t> identificando los riesgos. Se notifica a  </a:t>
                </a:r>
                <a:r>
                  <a:rPr kumimoji="0" lang="es-CO" sz="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IPS Atención primaria quien realiza demanda inducida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399307" y="1429542"/>
            <a:ext cx="2944328" cy="1728760"/>
            <a:chOff x="4326986" y="3024224"/>
            <a:chExt cx="3538026" cy="1983544"/>
          </a:xfrm>
        </p:grpSpPr>
        <p:sp>
          <p:nvSpPr>
            <p:cNvPr id="15" name="Chevron 14"/>
            <p:cNvSpPr/>
            <p:nvPr/>
          </p:nvSpPr>
          <p:spPr>
            <a:xfrm>
              <a:off x="4326986" y="3024224"/>
              <a:ext cx="3538026" cy="1983544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353519" y="3805594"/>
              <a:ext cx="2214861" cy="1025068"/>
              <a:chOff x="2100908" y="3707118"/>
              <a:chExt cx="2214861" cy="102506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100908" y="3707118"/>
                <a:ext cx="2214861" cy="459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CLASIFICACIÓN DEL RIESGO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100908" y="4061227"/>
                <a:ext cx="1729861" cy="6709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Posterior a evaluación de soportes e historias clínicas se realiza evaluación del riesgo.</a:t>
                </a: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542367" y="1427342"/>
            <a:ext cx="2944327" cy="1728760"/>
            <a:chOff x="7579598" y="2939816"/>
            <a:chExt cx="3538026" cy="1983544"/>
          </a:xfrm>
        </p:grpSpPr>
        <p:sp>
          <p:nvSpPr>
            <p:cNvPr id="23" name="Chevron 22"/>
            <p:cNvSpPr/>
            <p:nvPr/>
          </p:nvSpPr>
          <p:spPr>
            <a:xfrm>
              <a:off x="7579598" y="2939816"/>
              <a:ext cx="3538026" cy="1983544"/>
            </a:xfrm>
            <a:prstGeom prst="chevron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8651274" y="3721186"/>
              <a:ext cx="1895372" cy="1166323"/>
              <a:chOff x="2100909" y="3707118"/>
              <a:chExt cx="1895372" cy="1166323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100910" y="3707118"/>
                <a:ext cx="1895371" cy="459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INGRESO A RUTAS Y PROGRAMA </a:t>
                </a:r>
                <a:endParaRPr kumimoji="0" lang="es-AR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100909" y="4061227"/>
                <a:ext cx="1808915" cy="812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Posterior a clasificación y diagnostico se ingresa al paciente a su respectiva ruta</a:t>
                </a:r>
                <a:r>
                  <a:rPr lang="es-MX" sz="800" b="1">
                    <a:solidFill>
                      <a:prstClr val="white"/>
                    </a:solidFill>
                    <a:latin typeface="Montserrat"/>
                  </a:rPr>
                  <a:t> de acuerdo a curso de vida</a:t>
                </a:r>
                <a:endParaRPr kumimoji="0" lang="es-MX" sz="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5" name="Group 39">
            <a:extLst>
              <a:ext uri="{FF2B5EF4-FFF2-40B4-BE49-F238E27FC236}">
                <a16:creationId xmlns:a16="http://schemas.microsoft.com/office/drawing/2014/main" id="{F0D10F67-0B9B-DDB3-EA9F-63365ED0B1F0}"/>
              </a:ext>
            </a:extLst>
          </p:cNvPr>
          <p:cNvGrpSpPr/>
          <p:nvPr/>
        </p:nvGrpSpPr>
        <p:grpSpPr>
          <a:xfrm>
            <a:off x="6851780" y="1441157"/>
            <a:ext cx="2944327" cy="1728760"/>
            <a:chOff x="1074373" y="2939816"/>
            <a:chExt cx="3538026" cy="1983544"/>
          </a:xfrm>
        </p:grpSpPr>
        <p:sp>
          <p:nvSpPr>
            <p:cNvPr id="70" name="Chevron 5">
              <a:extLst>
                <a:ext uri="{FF2B5EF4-FFF2-40B4-BE49-F238E27FC236}">
                  <a16:creationId xmlns:a16="http://schemas.microsoft.com/office/drawing/2014/main" id="{A5672BFB-59FD-B1F2-719D-1F5EB9C83FFF}"/>
                </a:ext>
              </a:extLst>
            </p:cNvPr>
            <p:cNvSpPr/>
            <p:nvPr/>
          </p:nvSpPr>
          <p:spPr>
            <a:xfrm>
              <a:off x="1074373" y="2939816"/>
              <a:ext cx="3538026" cy="198354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72" name="Group 10">
              <a:extLst>
                <a:ext uri="{FF2B5EF4-FFF2-40B4-BE49-F238E27FC236}">
                  <a16:creationId xmlns:a16="http://schemas.microsoft.com/office/drawing/2014/main" id="{1D02E6C1-E800-8033-B677-98403CDDF1EB}"/>
                </a:ext>
              </a:extLst>
            </p:cNvPr>
            <p:cNvGrpSpPr/>
            <p:nvPr/>
          </p:nvGrpSpPr>
          <p:grpSpPr>
            <a:xfrm>
              <a:off x="2100908" y="3721186"/>
              <a:ext cx="1948764" cy="1025068"/>
              <a:chOff x="2100908" y="3707118"/>
              <a:chExt cx="1948764" cy="1025068"/>
            </a:xfrm>
          </p:grpSpPr>
          <p:sp>
            <p:nvSpPr>
              <p:cNvPr id="73" name="TextBox 11">
                <a:extLst>
                  <a:ext uri="{FF2B5EF4-FFF2-40B4-BE49-F238E27FC236}">
                    <a16:creationId xmlns:a16="http://schemas.microsoft.com/office/drawing/2014/main" id="{6E8A92AF-8494-D8C5-ACB9-4D1B5BF688AE}"/>
                  </a:ext>
                </a:extLst>
              </p:cNvPr>
              <p:cNvSpPr txBox="1"/>
              <p:nvPr/>
            </p:nvSpPr>
            <p:spPr>
              <a:xfrm>
                <a:off x="2100908" y="3707118"/>
                <a:ext cx="1948764" cy="494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SEGUIMIENTO A COHORTES</a:t>
                </a:r>
              </a:p>
            </p:txBody>
          </p:sp>
          <p:sp>
            <p:nvSpPr>
              <p:cNvPr id="74" name="Rectangle 12">
                <a:extLst>
                  <a:ext uri="{FF2B5EF4-FFF2-40B4-BE49-F238E27FC236}">
                    <a16:creationId xmlns:a16="http://schemas.microsoft.com/office/drawing/2014/main" id="{03D1F68B-0292-C736-0949-75182CEC9BF9}"/>
                  </a:ext>
                </a:extLst>
              </p:cNvPr>
              <p:cNvSpPr/>
              <p:nvPr/>
            </p:nvSpPr>
            <p:spPr>
              <a:xfrm>
                <a:off x="2100908" y="4061227"/>
                <a:ext cx="1840027" cy="6709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De acuerdo con la patología, diagnóstico, y ruta, se establece periodicidad.</a:t>
                </a:r>
              </a:p>
            </p:txBody>
          </p:sp>
        </p:grpSp>
      </p:grpSp>
      <p:grpSp>
        <p:nvGrpSpPr>
          <p:cNvPr id="46" name="Group 13">
            <a:extLst>
              <a:ext uri="{FF2B5EF4-FFF2-40B4-BE49-F238E27FC236}">
                <a16:creationId xmlns:a16="http://schemas.microsoft.com/office/drawing/2014/main" id="{39FAD315-8F74-BA93-A189-3A19A0B75F57}"/>
              </a:ext>
            </a:extLst>
          </p:cNvPr>
          <p:cNvGrpSpPr/>
          <p:nvPr/>
        </p:nvGrpSpPr>
        <p:grpSpPr>
          <a:xfrm>
            <a:off x="9189691" y="1426494"/>
            <a:ext cx="2944327" cy="1728760"/>
            <a:chOff x="4326986" y="3024224"/>
            <a:chExt cx="3538026" cy="1983544"/>
          </a:xfrm>
        </p:grpSpPr>
        <p:sp>
          <p:nvSpPr>
            <p:cNvPr id="62" name="Chevron 14">
              <a:extLst>
                <a:ext uri="{FF2B5EF4-FFF2-40B4-BE49-F238E27FC236}">
                  <a16:creationId xmlns:a16="http://schemas.microsoft.com/office/drawing/2014/main" id="{E2923EBC-BB38-CBD5-7198-2805328A5BE0}"/>
                </a:ext>
              </a:extLst>
            </p:cNvPr>
            <p:cNvSpPr/>
            <p:nvPr/>
          </p:nvSpPr>
          <p:spPr>
            <a:xfrm>
              <a:off x="4326986" y="3024224"/>
              <a:ext cx="3538026" cy="1983544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64" name="Group 16">
              <a:extLst>
                <a:ext uri="{FF2B5EF4-FFF2-40B4-BE49-F238E27FC236}">
                  <a16:creationId xmlns:a16="http://schemas.microsoft.com/office/drawing/2014/main" id="{0797669D-EEF4-8258-0CEF-1E3105D5962F}"/>
                </a:ext>
              </a:extLst>
            </p:cNvPr>
            <p:cNvGrpSpPr/>
            <p:nvPr/>
          </p:nvGrpSpPr>
          <p:grpSpPr>
            <a:xfrm>
              <a:off x="5353519" y="3805594"/>
              <a:ext cx="2144852" cy="989755"/>
              <a:chOff x="2100908" y="3707118"/>
              <a:chExt cx="2144852" cy="989755"/>
            </a:xfrm>
          </p:grpSpPr>
          <p:sp>
            <p:nvSpPr>
              <p:cNvPr id="65" name="TextBox 17">
                <a:extLst>
                  <a:ext uri="{FF2B5EF4-FFF2-40B4-BE49-F238E27FC236}">
                    <a16:creationId xmlns:a16="http://schemas.microsoft.com/office/drawing/2014/main" id="{89D1153B-B0B1-B7E3-2BDB-C1BE662A998A}"/>
                  </a:ext>
                </a:extLst>
              </p:cNvPr>
              <p:cNvSpPr txBox="1"/>
              <p:nvPr/>
            </p:nvSpPr>
            <p:spPr>
              <a:xfrm>
                <a:off x="2100908" y="3707118"/>
                <a:ext cx="2144852" cy="459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PACIENTE   EVALUADO  Y CONTROLADO</a:t>
                </a:r>
              </a:p>
            </p:txBody>
          </p:sp>
          <p:sp>
            <p:nvSpPr>
              <p:cNvPr id="66" name="Rectangle 18">
                <a:extLst>
                  <a:ext uri="{FF2B5EF4-FFF2-40B4-BE49-F238E27FC236}">
                    <a16:creationId xmlns:a16="http://schemas.microsoft.com/office/drawing/2014/main" id="{228C8DE5-BA2D-BE76-6F19-E564CBF5AC9E}"/>
                  </a:ext>
                </a:extLst>
              </p:cNvPr>
              <p:cNvSpPr/>
              <p:nvPr/>
            </p:nvSpPr>
            <p:spPr>
              <a:xfrm>
                <a:off x="2100908" y="4061227"/>
                <a:ext cx="1729861" cy="635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6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V</a:t>
                </a:r>
                <a:r>
                  <a:rPr kumimoji="0" lang="es-MX" sz="600" b="1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aloración</a:t>
                </a:r>
                <a:r>
                  <a:rPr kumimoji="0" lang="es-MX" sz="6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 adherida a guías y protocolos, cumplimiento de metas, planes de cuidado individuales, y satisfacción global del usuario. </a:t>
                </a:r>
              </a:p>
            </p:txBody>
          </p:sp>
        </p:grpSp>
      </p:grpSp>
      <p:pic>
        <p:nvPicPr>
          <p:cNvPr id="83" name="Gráfico 82">
            <a:extLst>
              <a:ext uri="{FF2B5EF4-FFF2-40B4-BE49-F238E27FC236}">
                <a16:creationId xmlns:a16="http://schemas.microsoft.com/office/drawing/2014/main" id="{60034484-24D4-5567-9BD0-B0348C42B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367832"/>
            <a:ext cx="1603079" cy="2819401"/>
          </a:xfrm>
          <a:prstGeom prst="rect">
            <a:avLst/>
          </a:prstGeom>
        </p:spPr>
      </p:pic>
      <p:graphicFrame>
        <p:nvGraphicFramePr>
          <p:cNvPr id="86" name="Diagrama 85">
            <a:extLst>
              <a:ext uri="{FF2B5EF4-FFF2-40B4-BE49-F238E27FC236}">
                <a16:creationId xmlns:a16="http://schemas.microsoft.com/office/drawing/2014/main" id="{BA172227-7F5B-FDC9-E3DB-CF3F32C7F4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268437"/>
              </p:ext>
            </p:extLst>
          </p:nvPr>
        </p:nvGraphicFramePr>
        <p:xfrm>
          <a:off x="7319717" y="3222182"/>
          <a:ext cx="3998308" cy="288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" name="Group 99">
            <a:extLst>
              <a:ext uri="{FF2B5EF4-FFF2-40B4-BE49-F238E27FC236}">
                <a16:creationId xmlns:a16="http://schemas.microsoft.com/office/drawing/2014/main" id="{85444F95-0ABD-0935-224F-2754DECFEB59}"/>
              </a:ext>
            </a:extLst>
          </p:cNvPr>
          <p:cNvGrpSpPr/>
          <p:nvPr/>
        </p:nvGrpSpPr>
        <p:grpSpPr>
          <a:xfrm>
            <a:off x="1401261" y="1797382"/>
            <a:ext cx="317153" cy="317153"/>
            <a:chOff x="3528825" y="2593959"/>
            <a:chExt cx="464344" cy="464344"/>
          </a:xfrm>
          <a:solidFill>
            <a:schemeClr val="bg1"/>
          </a:solidFill>
        </p:grpSpPr>
        <p:sp>
          <p:nvSpPr>
            <p:cNvPr id="5" name="AutoShape 126">
              <a:extLst>
                <a:ext uri="{FF2B5EF4-FFF2-40B4-BE49-F238E27FC236}">
                  <a16:creationId xmlns:a16="http://schemas.microsoft.com/office/drawing/2014/main" id="{354AF893-1904-6333-587A-61DB1799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8825" y="259395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37" name="AutoShape 127">
              <a:extLst>
                <a:ext uri="{FF2B5EF4-FFF2-40B4-BE49-F238E27FC236}">
                  <a16:creationId xmlns:a16="http://schemas.microsoft.com/office/drawing/2014/main" id="{9ED53181-A3E7-7D56-D80F-ECEC9A90F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38" name="Group 65">
            <a:extLst>
              <a:ext uri="{FF2B5EF4-FFF2-40B4-BE49-F238E27FC236}">
                <a16:creationId xmlns:a16="http://schemas.microsoft.com/office/drawing/2014/main" id="{D80EBCB4-F3C8-D50B-B0CE-B0680159295D}"/>
              </a:ext>
            </a:extLst>
          </p:cNvPr>
          <p:cNvGrpSpPr/>
          <p:nvPr/>
        </p:nvGrpSpPr>
        <p:grpSpPr>
          <a:xfrm>
            <a:off x="3648192" y="1756884"/>
            <a:ext cx="487579" cy="384260"/>
            <a:chOff x="4835525" y="7242175"/>
            <a:chExt cx="1760538" cy="1387475"/>
          </a:xfrm>
          <a:solidFill>
            <a:schemeClr val="bg1"/>
          </a:solidFill>
        </p:grpSpPr>
        <p:sp>
          <p:nvSpPr>
            <p:cNvPr id="39" name="Freeform 159">
              <a:extLst>
                <a:ext uri="{FF2B5EF4-FFF2-40B4-BE49-F238E27FC236}">
                  <a16:creationId xmlns:a16="http://schemas.microsoft.com/office/drawing/2014/main" id="{3B4B70E4-786B-62DC-2EDC-2102D71F31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5525" y="7242175"/>
              <a:ext cx="1384300" cy="1133475"/>
            </a:xfrm>
            <a:custGeom>
              <a:avLst/>
              <a:gdLst>
                <a:gd name="T0" fmla="*/ 276 w 367"/>
                <a:gd name="T1" fmla="*/ 249 h 300"/>
                <a:gd name="T2" fmla="*/ 343 w 367"/>
                <a:gd name="T3" fmla="*/ 200 h 300"/>
                <a:gd name="T4" fmla="*/ 367 w 367"/>
                <a:gd name="T5" fmla="*/ 133 h 300"/>
                <a:gd name="T6" fmla="*/ 343 w 367"/>
                <a:gd name="T7" fmla="*/ 66 h 300"/>
                <a:gd name="T8" fmla="*/ 276 w 367"/>
                <a:gd name="T9" fmla="*/ 18 h 300"/>
                <a:gd name="T10" fmla="*/ 184 w 367"/>
                <a:gd name="T11" fmla="*/ 0 h 300"/>
                <a:gd name="T12" fmla="*/ 91 w 367"/>
                <a:gd name="T13" fmla="*/ 18 h 300"/>
                <a:gd name="T14" fmla="*/ 25 w 367"/>
                <a:gd name="T15" fmla="*/ 66 h 300"/>
                <a:gd name="T16" fmla="*/ 0 w 367"/>
                <a:gd name="T17" fmla="*/ 133 h 300"/>
                <a:gd name="T18" fmla="*/ 19 w 367"/>
                <a:gd name="T19" fmla="*/ 192 h 300"/>
                <a:gd name="T20" fmla="*/ 69 w 367"/>
                <a:gd name="T21" fmla="*/ 238 h 300"/>
                <a:gd name="T22" fmla="*/ 64 w 367"/>
                <a:gd name="T23" fmla="*/ 250 h 300"/>
                <a:gd name="T24" fmla="*/ 57 w 367"/>
                <a:gd name="T25" fmla="*/ 260 h 300"/>
                <a:gd name="T26" fmla="*/ 52 w 367"/>
                <a:gd name="T27" fmla="*/ 267 h 300"/>
                <a:gd name="T28" fmla="*/ 45 w 367"/>
                <a:gd name="T29" fmla="*/ 275 h 300"/>
                <a:gd name="T30" fmla="*/ 39 w 367"/>
                <a:gd name="T31" fmla="*/ 281 h 300"/>
                <a:gd name="T32" fmla="*/ 38 w 367"/>
                <a:gd name="T33" fmla="*/ 282 h 300"/>
                <a:gd name="T34" fmla="*/ 37 w 367"/>
                <a:gd name="T35" fmla="*/ 284 h 300"/>
                <a:gd name="T36" fmla="*/ 36 w 367"/>
                <a:gd name="T37" fmla="*/ 285 h 300"/>
                <a:gd name="T38" fmla="*/ 35 w 367"/>
                <a:gd name="T39" fmla="*/ 287 h 300"/>
                <a:gd name="T40" fmla="*/ 34 w 367"/>
                <a:gd name="T41" fmla="*/ 288 h 300"/>
                <a:gd name="T42" fmla="*/ 34 w 367"/>
                <a:gd name="T43" fmla="*/ 289 h 300"/>
                <a:gd name="T44" fmla="*/ 33 w 367"/>
                <a:gd name="T45" fmla="*/ 291 h 300"/>
                <a:gd name="T46" fmla="*/ 34 w 367"/>
                <a:gd name="T47" fmla="*/ 293 h 300"/>
                <a:gd name="T48" fmla="*/ 37 w 367"/>
                <a:gd name="T49" fmla="*/ 298 h 300"/>
                <a:gd name="T50" fmla="*/ 42 w 367"/>
                <a:gd name="T51" fmla="*/ 300 h 300"/>
                <a:gd name="T52" fmla="*/ 43 w 367"/>
                <a:gd name="T53" fmla="*/ 300 h 300"/>
                <a:gd name="T54" fmla="*/ 65 w 367"/>
                <a:gd name="T55" fmla="*/ 296 h 300"/>
                <a:gd name="T56" fmla="*/ 138 w 367"/>
                <a:gd name="T57" fmla="*/ 263 h 300"/>
                <a:gd name="T58" fmla="*/ 184 w 367"/>
                <a:gd name="T59" fmla="*/ 267 h 300"/>
                <a:gd name="T60" fmla="*/ 276 w 367"/>
                <a:gd name="T61" fmla="*/ 249 h 300"/>
                <a:gd name="T62" fmla="*/ 130 w 367"/>
                <a:gd name="T63" fmla="*/ 227 h 300"/>
                <a:gd name="T64" fmla="*/ 118 w 367"/>
                <a:gd name="T65" fmla="*/ 235 h 300"/>
                <a:gd name="T66" fmla="*/ 102 w 367"/>
                <a:gd name="T67" fmla="*/ 246 h 300"/>
                <a:gd name="T68" fmla="*/ 111 w 367"/>
                <a:gd name="T69" fmla="*/ 224 h 300"/>
                <a:gd name="T70" fmla="*/ 86 w 367"/>
                <a:gd name="T71" fmla="*/ 209 h 300"/>
                <a:gd name="T72" fmla="*/ 47 w 367"/>
                <a:gd name="T73" fmla="*/ 175 h 300"/>
                <a:gd name="T74" fmla="*/ 33 w 367"/>
                <a:gd name="T75" fmla="*/ 133 h 300"/>
                <a:gd name="T76" fmla="*/ 54 w 367"/>
                <a:gd name="T77" fmla="*/ 84 h 300"/>
                <a:gd name="T78" fmla="*/ 109 w 367"/>
                <a:gd name="T79" fmla="*/ 47 h 300"/>
                <a:gd name="T80" fmla="*/ 184 w 367"/>
                <a:gd name="T81" fmla="*/ 33 h 300"/>
                <a:gd name="T82" fmla="*/ 258 w 367"/>
                <a:gd name="T83" fmla="*/ 47 h 300"/>
                <a:gd name="T84" fmla="*/ 313 w 367"/>
                <a:gd name="T85" fmla="*/ 84 h 300"/>
                <a:gd name="T86" fmla="*/ 334 w 367"/>
                <a:gd name="T87" fmla="*/ 133 h 300"/>
                <a:gd name="T88" fmla="*/ 313 w 367"/>
                <a:gd name="T89" fmla="*/ 183 h 300"/>
                <a:gd name="T90" fmla="*/ 258 w 367"/>
                <a:gd name="T91" fmla="*/ 220 h 300"/>
                <a:gd name="T92" fmla="*/ 184 w 367"/>
                <a:gd name="T93" fmla="*/ 234 h 300"/>
                <a:gd name="T94" fmla="*/ 144 w 367"/>
                <a:gd name="T95" fmla="*/ 230 h 300"/>
                <a:gd name="T96" fmla="*/ 130 w 367"/>
                <a:gd name="T97" fmla="*/ 227 h 300"/>
                <a:gd name="T98" fmla="*/ 130 w 367"/>
                <a:gd name="T99" fmla="*/ 227 h 300"/>
                <a:gd name="T100" fmla="*/ 130 w 367"/>
                <a:gd name="T101" fmla="*/ 22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7" h="300">
                  <a:moveTo>
                    <a:pt x="276" y="249"/>
                  </a:moveTo>
                  <a:cubicBezTo>
                    <a:pt x="304" y="237"/>
                    <a:pt x="326" y="221"/>
                    <a:pt x="343" y="200"/>
                  </a:cubicBezTo>
                  <a:cubicBezTo>
                    <a:pt x="359" y="180"/>
                    <a:pt x="367" y="158"/>
                    <a:pt x="367" y="133"/>
                  </a:cubicBezTo>
                  <a:cubicBezTo>
                    <a:pt x="367" y="109"/>
                    <a:pt x="359" y="87"/>
                    <a:pt x="343" y="66"/>
                  </a:cubicBezTo>
                  <a:cubicBezTo>
                    <a:pt x="326" y="46"/>
                    <a:pt x="304" y="30"/>
                    <a:pt x="276" y="18"/>
                  </a:cubicBezTo>
                  <a:cubicBezTo>
                    <a:pt x="247" y="6"/>
                    <a:pt x="217" y="0"/>
                    <a:pt x="184" y="0"/>
                  </a:cubicBezTo>
                  <a:cubicBezTo>
                    <a:pt x="150" y="0"/>
                    <a:pt x="120" y="6"/>
                    <a:pt x="91" y="18"/>
                  </a:cubicBezTo>
                  <a:cubicBezTo>
                    <a:pt x="63" y="30"/>
                    <a:pt x="41" y="46"/>
                    <a:pt x="25" y="66"/>
                  </a:cubicBezTo>
                  <a:cubicBezTo>
                    <a:pt x="8" y="87"/>
                    <a:pt x="0" y="109"/>
                    <a:pt x="0" y="133"/>
                  </a:cubicBezTo>
                  <a:cubicBezTo>
                    <a:pt x="0" y="154"/>
                    <a:pt x="6" y="174"/>
                    <a:pt x="19" y="192"/>
                  </a:cubicBezTo>
                  <a:cubicBezTo>
                    <a:pt x="31" y="210"/>
                    <a:pt x="48" y="226"/>
                    <a:pt x="69" y="238"/>
                  </a:cubicBezTo>
                  <a:cubicBezTo>
                    <a:pt x="68" y="242"/>
                    <a:pt x="66" y="246"/>
                    <a:pt x="64" y="250"/>
                  </a:cubicBezTo>
                  <a:cubicBezTo>
                    <a:pt x="62" y="253"/>
                    <a:pt x="60" y="256"/>
                    <a:pt x="57" y="260"/>
                  </a:cubicBezTo>
                  <a:cubicBezTo>
                    <a:pt x="55" y="263"/>
                    <a:pt x="53" y="265"/>
                    <a:pt x="52" y="267"/>
                  </a:cubicBezTo>
                  <a:cubicBezTo>
                    <a:pt x="50" y="269"/>
                    <a:pt x="48" y="271"/>
                    <a:pt x="45" y="275"/>
                  </a:cubicBezTo>
                  <a:cubicBezTo>
                    <a:pt x="42" y="278"/>
                    <a:pt x="40" y="280"/>
                    <a:pt x="39" y="281"/>
                  </a:cubicBezTo>
                  <a:cubicBezTo>
                    <a:pt x="39" y="281"/>
                    <a:pt x="39" y="282"/>
                    <a:pt x="38" y="282"/>
                  </a:cubicBezTo>
                  <a:cubicBezTo>
                    <a:pt x="37" y="283"/>
                    <a:pt x="37" y="284"/>
                    <a:pt x="37" y="284"/>
                  </a:cubicBezTo>
                  <a:cubicBezTo>
                    <a:pt x="37" y="284"/>
                    <a:pt x="36" y="284"/>
                    <a:pt x="36" y="285"/>
                  </a:cubicBezTo>
                  <a:cubicBezTo>
                    <a:pt x="35" y="286"/>
                    <a:pt x="35" y="287"/>
                    <a:pt x="35" y="287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34" y="288"/>
                    <a:pt x="34" y="289"/>
                    <a:pt x="34" y="289"/>
                  </a:cubicBezTo>
                  <a:cubicBezTo>
                    <a:pt x="33" y="290"/>
                    <a:pt x="33" y="290"/>
                    <a:pt x="33" y="291"/>
                  </a:cubicBezTo>
                  <a:cubicBezTo>
                    <a:pt x="33" y="292"/>
                    <a:pt x="33" y="292"/>
                    <a:pt x="34" y="293"/>
                  </a:cubicBezTo>
                  <a:cubicBezTo>
                    <a:pt x="34" y="295"/>
                    <a:pt x="35" y="297"/>
                    <a:pt x="37" y="298"/>
                  </a:cubicBezTo>
                  <a:cubicBezTo>
                    <a:pt x="38" y="300"/>
                    <a:pt x="40" y="300"/>
                    <a:pt x="42" y="300"/>
                  </a:cubicBezTo>
                  <a:cubicBezTo>
                    <a:pt x="43" y="300"/>
                    <a:pt x="43" y="300"/>
                    <a:pt x="43" y="300"/>
                  </a:cubicBezTo>
                  <a:cubicBezTo>
                    <a:pt x="51" y="299"/>
                    <a:pt x="59" y="298"/>
                    <a:pt x="65" y="296"/>
                  </a:cubicBezTo>
                  <a:cubicBezTo>
                    <a:pt x="92" y="289"/>
                    <a:pt x="116" y="278"/>
                    <a:pt x="138" y="263"/>
                  </a:cubicBezTo>
                  <a:cubicBezTo>
                    <a:pt x="153" y="266"/>
                    <a:pt x="169" y="267"/>
                    <a:pt x="184" y="267"/>
                  </a:cubicBezTo>
                  <a:cubicBezTo>
                    <a:pt x="217" y="267"/>
                    <a:pt x="247" y="261"/>
                    <a:pt x="276" y="249"/>
                  </a:cubicBezTo>
                  <a:close/>
                  <a:moveTo>
                    <a:pt x="130" y="227"/>
                  </a:moveTo>
                  <a:cubicBezTo>
                    <a:pt x="118" y="235"/>
                    <a:pt x="118" y="235"/>
                    <a:pt x="118" y="235"/>
                  </a:cubicBezTo>
                  <a:cubicBezTo>
                    <a:pt x="114" y="239"/>
                    <a:pt x="108" y="242"/>
                    <a:pt x="102" y="246"/>
                  </a:cubicBezTo>
                  <a:cubicBezTo>
                    <a:pt x="111" y="224"/>
                    <a:pt x="111" y="224"/>
                    <a:pt x="111" y="224"/>
                  </a:cubicBezTo>
                  <a:cubicBezTo>
                    <a:pt x="86" y="209"/>
                    <a:pt x="86" y="209"/>
                    <a:pt x="86" y="209"/>
                  </a:cubicBezTo>
                  <a:cubicBezTo>
                    <a:pt x="69" y="199"/>
                    <a:pt x="56" y="188"/>
                    <a:pt x="47" y="175"/>
                  </a:cubicBezTo>
                  <a:cubicBezTo>
                    <a:pt x="38" y="161"/>
                    <a:pt x="33" y="148"/>
                    <a:pt x="33" y="133"/>
                  </a:cubicBezTo>
                  <a:cubicBezTo>
                    <a:pt x="33" y="116"/>
                    <a:pt x="40" y="99"/>
                    <a:pt x="54" y="84"/>
                  </a:cubicBezTo>
                  <a:cubicBezTo>
                    <a:pt x="67" y="68"/>
                    <a:pt x="86" y="56"/>
                    <a:pt x="109" y="47"/>
                  </a:cubicBezTo>
                  <a:cubicBezTo>
                    <a:pt x="132" y="38"/>
                    <a:pt x="157" y="33"/>
                    <a:pt x="184" y="33"/>
                  </a:cubicBezTo>
                  <a:cubicBezTo>
                    <a:pt x="210" y="33"/>
                    <a:pt x="235" y="38"/>
                    <a:pt x="258" y="47"/>
                  </a:cubicBezTo>
                  <a:cubicBezTo>
                    <a:pt x="281" y="56"/>
                    <a:pt x="300" y="68"/>
                    <a:pt x="313" y="84"/>
                  </a:cubicBezTo>
                  <a:cubicBezTo>
                    <a:pt x="327" y="99"/>
                    <a:pt x="334" y="116"/>
                    <a:pt x="334" y="133"/>
                  </a:cubicBezTo>
                  <a:cubicBezTo>
                    <a:pt x="334" y="151"/>
                    <a:pt x="327" y="168"/>
                    <a:pt x="313" y="183"/>
                  </a:cubicBezTo>
                  <a:cubicBezTo>
                    <a:pt x="300" y="199"/>
                    <a:pt x="281" y="211"/>
                    <a:pt x="258" y="220"/>
                  </a:cubicBezTo>
                  <a:cubicBezTo>
                    <a:pt x="235" y="229"/>
                    <a:pt x="210" y="234"/>
                    <a:pt x="184" y="234"/>
                  </a:cubicBezTo>
                  <a:cubicBezTo>
                    <a:pt x="171" y="234"/>
                    <a:pt x="157" y="232"/>
                    <a:pt x="144" y="230"/>
                  </a:cubicBezTo>
                  <a:lnTo>
                    <a:pt x="130" y="227"/>
                  </a:lnTo>
                  <a:close/>
                  <a:moveTo>
                    <a:pt x="130" y="227"/>
                  </a:moveTo>
                  <a:cubicBezTo>
                    <a:pt x="130" y="227"/>
                    <a:pt x="130" y="227"/>
                    <a:pt x="130" y="2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2" name="Freeform 160">
              <a:extLst>
                <a:ext uri="{FF2B5EF4-FFF2-40B4-BE49-F238E27FC236}">
                  <a16:creationId xmlns:a16="http://schemas.microsoft.com/office/drawing/2014/main" id="{ACEA9DB8-F431-3910-DA03-5A5867A401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1950" y="7596188"/>
              <a:ext cx="1154113" cy="1033462"/>
            </a:xfrm>
            <a:custGeom>
              <a:avLst/>
              <a:gdLst>
                <a:gd name="T0" fmla="*/ 288 w 306"/>
                <a:gd name="T1" fmla="*/ 165 h 273"/>
                <a:gd name="T2" fmla="*/ 306 w 306"/>
                <a:gd name="T3" fmla="*/ 106 h 273"/>
                <a:gd name="T4" fmla="*/ 287 w 306"/>
                <a:gd name="T5" fmla="*/ 46 h 273"/>
                <a:gd name="T6" fmla="*/ 233 w 306"/>
                <a:gd name="T7" fmla="*/ 0 h 273"/>
                <a:gd name="T8" fmla="*/ 239 w 306"/>
                <a:gd name="T9" fmla="*/ 39 h 273"/>
                <a:gd name="T10" fmla="*/ 222 w 306"/>
                <a:gd name="T11" fmla="*/ 106 h 273"/>
                <a:gd name="T12" fmla="*/ 172 w 306"/>
                <a:gd name="T13" fmla="*/ 161 h 273"/>
                <a:gd name="T14" fmla="*/ 103 w 306"/>
                <a:gd name="T15" fmla="*/ 195 h 273"/>
                <a:gd name="T16" fmla="*/ 23 w 306"/>
                <a:gd name="T17" fmla="*/ 206 h 273"/>
                <a:gd name="T18" fmla="*/ 0 w 306"/>
                <a:gd name="T19" fmla="*/ 205 h 273"/>
                <a:gd name="T20" fmla="*/ 123 w 306"/>
                <a:gd name="T21" fmla="*/ 240 h 273"/>
                <a:gd name="T22" fmla="*/ 169 w 306"/>
                <a:gd name="T23" fmla="*/ 236 h 273"/>
                <a:gd name="T24" fmla="*/ 241 w 306"/>
                <a:gd name="T25" fmla="*/ 269 h 273"/>
                <a:gd name="T26" fmla="*/ 263 w 306"/>
                <a:gd name="T27" fmla="*/ 273 h 273"/>
                <a:gd name="T28" fmla="*/ 269 w 306"/>
                <a:gd name="T29" fmla="*/ 271 h 273"/>
                <a:gd name="T30" fmla="*/ 273 w 306"/>
                <a:gd name="T31" fmla="*/ 266 h 273"/>
                <a:gd name="T32" fmla="*/ 273 w 306"/>
                <a:gd name="T33" fmla="*/ 264 h 273"/>
                <a:gd name="T34" fmla="*/ 273 w 306"/>
                <a:gd name="T35" fmla="*/ 262 h 273"/>
                <a:gd name="T36" fmla="*/ 272 w 306"/>
                <a:gd name="T37" fmla="*/ 261 h 273"/>
                <a:gd name="T38" fmla="*/ 272 w 306"/>
                <a:gd name="T39" fmla="*/ 259 h 273"/>
                <a:gd name="T40" fmla="*/ 271 w 306"/>
                <a:gd name="T41" fmla="*/ 258 h 273"/>
                <a:gd name="T42" fmla="*/ 270 w 306"/>
                <a:gd name="T43" fmla="*/ 257 h 273"/>
                <a:gd name="T44" fmla="*/ 268 w 306"/>
                <a:gd name="T45" fmla="*/ 255 h 273"/>
                <a:gd name="T46" fmla="*/ 267 w 306"/>
                <a:gd name="T47" fmla="*/ 254 h 273"/>
                <a:gd name="T48" fmla="*/ 261 w 306"/>
                <a:gd name="T49" fmla="*/ 248 h 273"/>
                <a:gd name="T50" fmla="*/ 255 w 306"/>
                <a:gd name="T51" fmla="*/ 240 h 273"/>
                <a:gd name="T52" fmla="*/ 249 w 306"/>
                <a:gd name="T53" fmla="*/ 232 h 273"/>
                <a:gd name="T54" fmla="*/ 242 w 306"/>
                <a:gd name="T55" fmla="*/ 222 h 273"/>
                <a:gd name="T56" fmla="*/ 237 w 306"/>
                <a:gd name="T57" fmla="*/ 211 h 273"/>
                <a:gd name="T58" fmla="*/ 288 w 306"/>
                <a:gd name="T59" fmla="*/ 165 h 273"/>
                <a:gd name="T60" fmla="*/ 288 w 306"/>
                <a:gd name="T61" fmla="*/ 165 h 273"/>
                <a:gd name="T62" fmla="*/ 288 w 306"/>
                <a:gd name="T63" fmla="*/ 16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6" h="273">
                  <a:moveTo>
                    <a:pt x="288" y="165"/>
                  </a:moveTo>
                  <a:cubicBezTo>
                    <a:pt x="300" y="147"/>
                    <a:pt x="306" y="127"/>
                    <a:pt x="306" y="106"/>
                  </a:cubicBezTo>
                  <a:cubicBezTo>
                    <a:pt x="306" y="85"/>
                    <a:pt x="300" y="65"/>
                    <a:pt x="287" y="46"/>
                  </a:cubicBezTo>
                  <a:cubicBezTo>
                    <a:pt x="274" y="28"/>
                    <a:pt x="256" y="12"/>
                    <a:pt x="233" y="0"/>
                  </a:cubicBezTo>
                  <a:cubicBezTo>
                    <a:pt x="237" y="13"/>
                    <a:pt x="239" y="26"/>
                    <a:pt x="239" y="39"/>
                  </a:cubicBezTo>
                  <a:cubicBezTo>
                    <a:pt x="239" y="63"/>
                    <a:pt x="234" y="85"/>
                    <a:pt x="222" y="106"/>
                  </a:cubicBezTo>
                  <a:cubicBezTo>
                    <a:pt x="210" y="127"/>
                    <a:pt x="194" y="145"/>
                    <a:pt x="172" y="161"/>
                  </a:cubicBezTo>
                  <a:cubicBezTo>
                    <a:pt x="152" y="176"/>
                    <a:pt x="129" y="187"/>
                    <a:pt x="103" y="195"/>
                  </a:cubicBezTo>
                  <a:cubicBezTo>
                    <a:pt x="77" y="202"/>
                    <a:pt x="51" y="206"/>
                    <a:pt x="23" y="206"/>
                  </a:cubicBezTo>
                  <a:cubicBezTo>
                    <a:pt x="17" y="206"/>
                    <a:pt x="10" y="206"/>
                    <a:pt x="0" y="205"/>
                  </a:cubicBezTo>
                  <a:cubicBezTo>
                    <a:pt x="35" y="228"/>
                    <a:pt x="76" y="240"/>
                    <a:pt x="123" y="240"/>
                  </a:cubicBezTo>
                  <a:cubicBezTo>
                    <a:pt x="138" y="240"/>
                    <a:pt x="153" y="238"/>
                    <a:pt x="169" y="236"/>
                  </a:cubicBezTo>
                  <a:cubicBezTo>
                    <a:pt x="190" y="251"/>
                    <a:pt x="214" y="262"/>
                    <a:pt x="241" y="269"/>
                  </a:cubicBezTo>
                  <a:cubicBezTo>
                    <a:pt x="247" y="270"/>
                    <a:pt x="255" y="272"/>
                    <a:pt x="263" y="273"/>
                  </a:cubicBezTo>
                  <a:cubicBezTo>
                    <a:pt x="266" y="273"/>
                    <a:pt x="267" y="273"/>
                    <a:pt x="269" y="271"/>
                  </a:cubicBezTo>
                  <a:cubicBezTo>
                    <a:pt x="271" y="270"/>
                    <a:pt x="272" y="268"/>
                    <a:pt x="273" y="266"/>
                  </a:cubicBezTo>
                  <a:cubicBezTo>
                    <a:pt x="272" y="264"/>
                    <a:pt x="273" y="264"/>
                    <a:pt x="273" y="264"/>
                  </a:cubicBezTo>
                  <a:cubicBezTo>
                    <a:pt x="273" y="264"/>
                    <a:pt x="273" y="263"/>
                    <a:pt x="273" y="262"/>
                  </a:cubicBezTo>
                  <a:cubicBezTo>
                    <a:pt x="272" y="261"/>
                    <a:pt x="272" y="261"/>
                    <a:pt x="272" y="261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8"/>
                    <a:pt x="271" y="258"/>
                  </a:cubicBezTo>
                  <a:cubicBezTo>
                    <a:pt x="270" y="257"/>
                    <a:pt x="270" y="257"/>
                    <a:pt x="270" y="257"/>
                  </a:cubicBezTo>
                  <a:cubicBezTo>
                    <a:pt x="269" y="256"/>
                    <a:pt x="269" y="256"/>
                    <a:pt x="268" y="255"/>
                  </a:cubicBezTo>
                  <a:cubicBezTo>
                    <a:pt x="268" y="255"/>
                    <a:pt x="268" y="254"/>
                    <a:pt x="267" y="254"/>
                  </a:cubicBezTo>
                  <a:cubicBezTo>
                    <a:pt x="266" y="253"/>
                    <a:pt x="264" y="251"/>
                    <a:pt x="261" y="248"/>
                  </a:cubicBezTo>
                  <a:cubicBezTo>
                    <a:pt x="258" y="244"/>
                    <a:pt x="256" y="242"/>
                    <a:pt x="255" y="240"/>
                  </a:cubicBezTo>
                  <a:cubicBezTo>
                    <a:pt x="253" y="238"/>
                    <a:pt x="251" y="236"/>
                    <a:pt x="249" y="232"/>
                  </a:cubicBezTo>
                  <a:cubicBezTo>
                    <a:pt x="246" y="229"/>
                    <a:pt x="244" y="226"/>
                    <a:pt x="242" y="222"/>
                  </a:cubicBezTo>
                  <a:cubicBezTo>
                    <a:pt x="240" y="219"/>
                    <a:pt x="239" y="215"/>
                    <a:pt x="237" y="211"/>
                  </a:cubicBezTo>
                  <a:cubicBezTo>
                    <a:pt x="258" y="198"/>
                    <a:pt x="275" y="183"/>
                    <a:pt x="288" y="165"/>
                  </a:cubicBezTo>
                  <a:close/>
                  <a:moveTo>
                    <a:pt x="288" y="165"/>
                  </a:moveTo>
                  <a:cubicBezTo>
                    <a:pt x="288" y="165"/>
                    <a:pt x="288" y="165"/>
                    <a:pt x="288" y="1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43" name="Freeform 11">
            <a:extLst>
              <a:ext uri="{FF2B5EF4-FFF2-40B4-BE49-F238E27FC236}">
                <a16:creationId xmlns:a16="http://schemas.microsoft.com/office/drawing/2014/main" id="{0E9B9013-9CC6-9A11-9CA7-2FD9C73D27C6}"/>
              </a:ext>
            </a:extLst>
          </p:cNvPr>
          <p:cNvSpPr>
            <a:spLocks noEditPoints="1"/>
          </p:cNvSpPr>
          <p:nvPr/>
        </p:nvSpPr>
        <p:spPr bwMode="auto">
          <a:xfrm>
            <a:off x="5872380" y="1732878"/>
            <a:ext cx="488123" cy="420841"/>
          </a:xfrm>
          <a:custGeom>
            <a:avLst/>
            <a:gdLst>
              <a:gd name="T0" fmla="*/ 457 w 467"/>
              <a:gd name="T1" fmla="*/ 143 h 402"/>
              <a:gd name="T2" fmla="*/ 434 w 467"/>
              <a:gd name="T3" fmla="*/ 133 h 402"/>
              <a:gd name="T4" fmla="*/ 434 w 467"/>
              <a:gd name="T5" fmla="*/ 33 h 402"/>
              <a:gd name="T6" fmla="*/ 424 w 467"/>
              <a:gd name="T7" fmla="*/ 10 h 402"/>
              <a:gd name="T8" fmla="*/ 400 w 467"/>
              <a:gd name="T9" fmla="*/ 0 h 402"/>
              <a:gd name="T10" fmla="*/ 167 w 467"/>
              <a:gd name="T11" fmla="*/ 100 h 402"/>
              <a:gd name="T12" fmla="*/ 42 w 467"/>
              <a:gd name="T13" fmla="*/ 100 h 402"/>
              <a:gd name="T14" fmla="*/ 12 w 467"/>
              <a:gd name="T15" fmla="*/ 112 h 402"/>
              <a:gd name="T16" fmla="*/ 0 w 467"/>
              <a:gd name="T17" fmla="*/ 142 h 402"/>
              <a:gd name="T18" fmla="*/ 0 w 467"/>
              <a:gd name="T19" fmla="*/ 192 h 402"/>
              <a:gd name="T20" fmla="*/ 12 w 467"/>
              <a:gd name="T21" fmla="*/ 221 h 402"/>
              <a:gd name="T22" fmla="*/ 42 w 467"/>
              <a:gd name="T23" fmla="*/ 234 h 402"/>
              <a:gd name="T24" fmla="*/ 74 w 467"/>
              <a:gd name="T25" fmla="*/ 234 h 402"/>
              <a:gd name="T26" fmla="*/ 68 w 467"/>
              <a:gd name="T27" fmla="*/ 262 h 402"/>
              <a:gd name="T28" fmla="*/ 67 w 467"/>
              <a:gd name="T29" fmla="*/ 288 h 402"/>
              <a:gd name="T30" fmla="*/ 71 w 467"/>
              <a:gd name="T31" fmla="*/ 314 h 402"/>
              <a:gd name="T32" fmla="*/ 77 w 467"/>
              <a:gd name="T33" fmla="*/ 338 h 402"/>
              <a:gd name="T34" fmla="*/ 85 w 467"/>
              <a:gd name="T35" fmla="*/ 362 h 402"/>
              <a:gd name="T36" fmla="*/ 93 w 467"/>
              <a:gd name="T37" fmla="*/ 385 h 402"/>
              <a:gd name="T38" fmla="*/ 127 w 467"/>
              <a:gd name="T39" fmla="*/ 400 h 402"/>
              <a:gd name="T40" fmla="*/ 171 w 467"/>
              <a:gd name="T41" fmla="*/ 397 h 402"/>
              <a:gd name="T42" fmla="*/ 200 w 467"/>
              <a:gd name="T43" fmla="*/ 375 h 402"/>
              <a:gd name="T44" fmla="*/ 184 w 467"/>
              <a:gd name="T45" fmla="*/ 362 h 402"/>
              <a:gd name="T46" fmla="*/ 172 w 467"/>
              <a:gd name="T47" fmla="*/ 349 h 402"/>
              <a:gd name="T48" fmla="*/ 163 w 467"/>
              <a:gd name="T49" fmla="*/ 334 h 402"/>
              <a:gd name="T50" fmla="*/ 161 w 467"/>
              <a:gd name="T51" fmla="*/ 319 h 402"/>
              <a:gd name="T52" fmla="*/ 167 w 467"/>
              <a:gd name="T53" fmla="*/ 302 h 402"/>
              <a:gd name="T54" fmla="*/ 157 w 467"/>
              <a:gd name="T55" fmla="*/ 278 h 402"/>
              <a:gd name="T56" fmla="*/ 165 w 467"/>
              <a:gd name="T57" fmla="*/ 252 h 402"/>
              <a:gd name="T58" fmla="*/ 189 w 467"/>
              <a:gd name="T59" fmla="*/ 235 h 402"/>
              <a:gd name="T60" fmla="*/ 400 w 467"/>
              <a:gd name="T61" fmla="*/ 334 h 402"/>
              <a:gd name="T62" fmla="*/ 424 w 467"/>
              <a:gd name="T63" fmla="*/ 324 h 402"/>
              <a:gd name="T64" fmla="*/ 434 w 467"/>
              <a:gd name="T65" fmla="*/ 300 h 402"/>
              <a:gd name="T66" fmla="*/ 434 w 467"/>
              <a:gd name="T67" fmla="*/ 200 h 402"/>
              <a:gd name="T68" fmla="*/ 457 w 467"/>
              <a:gd name="T69" fmla="*/ 190 h 402"/>
              <a:gd name="T70" fmla="*/ 467 w 467"/>
              <a:gd name="T71" fmla="*/ 167 h 402"/>
              <a:gd name="T72" fmla="*/ 457 w 467"/>
              <a:gd name="T73" fmla="*/ 143 h 402"/>
              <a:gd name="T74" fmla="*/ 400 w 467"/>
              <a:gd name="T75" fmla="*/ 291 h 402"/>
              <a:gd name="T76" fmla="*/ 200 w 467"/>
              <a:gd name="T77" fmla="*/ 202 h 402"/>
              <a:gd name="T78" fmla="*/ 200 w 467"/>
              <a:gd name="T79" fmla="*/ 132 h 402"/>
              <a:gd name="T80" fmla="*/ 400 w 467"/>
              <a:gd name="T81" fmla="*/ 42 h 402"/>
              <a:gd name="T82" fmla="*/ 400 w 467"/>
              <a:gd name="T83" fmla="*/ 291 h 402"/>
              <a:gd name="T84" fmla="*/ 400 w 467"/>
              <a:gd name="T85" fmla="*/ 291 h 402"/>
              <a:gd name="T86" fmla="*/ 400 w 467"/>
              <a:gd name="T87" fmla="*/ 29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7" h="402">
                <a:moveTo>
                  <a:pt x="457" y="143"/>
                </a:moveTo>
                <a:cubicBezTo>
                  <a:pt x="451" y="137"/>
                  <a:pt x="443" y="133"/>
                  <a:pt x="434" y="133"/>
                </a:cubicBezTo>
                <a:cubicBezTo>
                  <a:pt x="434" y="33"/>
                  <a:pt x="434" y="33"/>
                  <a:pt x="434" y="33"/>
                </a:cubicBezTo>
                <a:cubicBezTo>
                  <a:pt x="434" y="24"/>
                  <a:pt x="431" y="17"/>
                  <a:pt x="424" y="10"/>
                </a:cubicBezTo>
                <a:cubicBezTo>
                  <a:pt x="417" y="3"/>
                  <a:pt x="409" y="0"/>
                  <a:pt x="400" y="0"/>
                </a:cubicBezTo>
                <a:cubicBezTo>
                  <a:pt x="320" y="67"/>
                  <a:pt x="242" y="100"/>
                  <a:pt x="167" y="100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30" y="100"/>
                  <a:pt x="20" y="104"/>
                  <a:pt x="12" y="112"/>
                </a:cubicBezTo>
                <a:cubicBezTo>
                  <a:pt x="4" y="121"/>
                  <a:pt x="0" y="130"/>
                  <a:pt x="0" y="14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3"/>
                  <a:pt x="4" y="213"/>
                  <a:pt x="12" y="221"/>
                </a:cubicBezTo>
                <a:cubicBezTo>
                  <a:pt x="20" y="230"/>
                  <a:pt x="30" y="234"/>
                  <a:pt x="42" y="234"/>
                </a:cubicBezTo>
                <a:cubicBezTo>
                  <a:pt x="74" y="234"/>
                  <a:pt x="74" y="234"/>
                  <a:pt x="74" y="234"/>
                </a:cubicBezTo>
                <a:cubicBezTo>
                  <a:pt x="71" y="243"/>
                  <a:pt x="69" y="253"/>
                  <a:pt x="68" y="262"/>
                </a:cubicBezTo>
                <a:cubicBezTo>
                  <a:pt x="67" y="272"/>
                  <a:pt x="67" y="281"/>
                  <a:pt x="67" y="288"/>
                </a:cubicBezTo>
                <a:cubicBezTo>
                  <a:pt x="67" y="295"/>
                  <a:pt x="68" y="304"/>
                  <a:pt x="71" y="314"/>
                </a:cubicBezTo>
                <a:cubicBezTo>
                  <a:pt x="73" y="325"/>
                  <a:pt x="75" y="332"/>
                  <a:pt x="77" y="338"/>
                </a:cubicBezTo>
                <a:cubicBezTo>
                  <a:pt x="78" y="343"/>
                  <a:pt x="81" y="351"/>
                  <a:pt x="85" y="362"/>
                </a:cubicBezTo>
                <a:cubicBezTo>
                  <a:pt x="89" y="373"/>
                  <a:pt x="92" y="381"/>
                  <a:pt x="93" y="385"/>
                </a:cubicBezTo>
                <a:cubicBezTo>
                  <a:pt x="101" y="392"/>
                  <a:pt x="112" y="397"/>
                  <a:pt x="127" y="400"/>
                </a:cubicBezTo>
                <a:cubicBezTo>
                  <a:pt x="142" y="402"/>
                  <a:pt x="157" y="401"/>
                  <a:pt x="171" y="397"/>
                </a:cubicBezTo>
                <a:cubicBezTo>
                  <a:pt x="186" y="392"/>
                  <a:pt x="195" y="385"/>
                  <a:pt x="200" y="375"/>
                </a:cubicBezTo>
                <a:cubicBezTo>
                  <a:pt x="194" y="370"/>
                  <a:pt x="188" y="365"/>
                  <a:pt x="184" y="362"/>
                </a:cubicBezTo>
                <a:cubicBezTo>
                  <a:pt x="180" y="358"/>
                  <a:pt x="176" y="354"/>
                  <a:pt x="172" y="349"/>
                </a:cubicBezTo>
                <a:cubicBezTo>
                  <a:pt x="167" y="344"/>
                  <a:pt x="165" y="339"/>
                  <a:pt x="163" y="334"/>
                </a:cubicBezTo>
                <a:cubicBezTo>
                  <a:pt x="161" y="330"/>
                  <a:pt x="161" y="325"/>
                  <a:pt x="161" y="319"/>
                </a:cubicBezTo>
                <a:cubicBezTo>
                  <a:pt x="162" y="314"/>
                  <a:pt x="164" y="308"/>
                  <a:pt x="167" y="302"/>
                </a:cubicBezTo>
                <a:cubicBezTo>
                  <a:pt x="161" y="295"/>
                  <a:pt x="157" y="287"/>
                  <a:pt x="157" y="278"/>
                </a:cubicBezTo>
                <a:cubicBezTo>
                  <a:pt x="157" y="269"/>
                  <a:pt x="159" y="260"/>
                  <a:pt x="165" y="252"/>
                </a:cubicBezTo>
                <a:cubicBezTo>
                  <a:pt x="171" y="244"/>
                  <a:pt x="179" y="238"/>
                  <a:pt x="189" y="235"/>
                </a:cubicBezTo>
                <a:cubicBezTo>
                  <a:pt x="257" y="240"/>
                  <a:pt x="328" y="273"/>
                  <a:pt x="400" y="334"/>
                </a:cubicBezTo>
                <a:cubicBezTo>
                  <a:pt x="409" y="334"/>
                  <a:pt x="417" y="330"/>
                  <a:pt x="424" y="324"/>
                </a:cubicBezTo>
                <a:cubicBezTo>
                  <a:pt x="431" y="317"/>
                  <a:pt x="434" y="309"/>
                  <a:pt x="434" y="300"/>
                </a:cubicBezTo>
                <a:cubicBezTo>
                  <a:pt x="434" y="200"/>
                  <a:pt x="434" y="200"/>
                  <a:pt x="434" y="200"/>
                </a:cubicBezTo>
                <a:cubicBezTo>
                  <a:pt x="443" y="200"/>
                  <a:pt x="451" y="197"/>
                  <a:pt x="457" y="190"/>
                </a:cubicBezTo>
                <a:cubicBezTo>
                  <a:pt x="464" y="184"/>
                  <a:pt x="467" y="176"/>
                  <a:pt x="467" y="167"/>
                </a:cubicBezTo>
                <a:cubicBezTo>
                  <a:pt x="467" y="158"/>
                  <a:pt x="464" y="150"/>
                  <a:pt x="457" y="143"/>
                </a:cubicBezTo>
                <a:close/>
                <a:moveTo>
                  <a:pt x="400" y="291"/>
                </a:moveTo>
                <a:cubicBezTo>
                  <a:pt x="333" y="239"/>
                  <a:pt x="266" y="209"/>
                  <a:pt x="200" y="202"/>
                </a:cubicBezTo>
                <a:cubicBezTo>
                  <a:pt x="200" y="132"/>
                  <a:pt x="200" y="132"/>
                  <a:pt x="200" y="132"/>
                </a:cubicBezTo>
                <a:cubicBezTo>
                  <a:pt x="265" y="125"/>
                  <a:pt x="332" y="95"/>
                  <a:pt x="400" y="42"/>
                </a:cubicBezTo>
                <a:lnTo>
                  <a:pt x="400" y="291"/>
                </a:lnTo>
                <a:close/>
                <a:moveTo>
                  <a:pt x="400" y="291"/>
                </a:moveTo>
                <a:cubicBezTo>
                  <a:pt x="400" y="291"/>
                  <a:pt x="400" y="291"/>
                  <a:pt x="400" y="29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44" name="Group 25">
            <a:extLst>
              <a:ext uri="{FF2B5EF4-FFF2-40B4-BE49-F238E27FC236}">
                <a16:creationId xmlns:a16="http://schemas.microsoft.com/office/drawing/2014/main" id="{38290EE5-5349-02A1-2F3F-10E86CD9DB85}"/>
              </a:ext>
            </a:extLst>
          </p:cNvPr>
          <p:cNvGrpSpPr/>
          <p:nvPr/>
        </p:nvGrpSpPr>
        <p:grpSpPr>
          <a:xfrm>
            <a:off x="8127598" y="1756884"/>
            <a:ext cx="397743" cy="394684"/>
            <a:chOff x="7287419" y="2577307"/>
            <a:chExt cx="464344" cy="464344"/>
          </a:xfrm>
          <a:solidFill>
            <a:schemeClr val="bg1"/>
          </a:solidFill>
        </p:grpSpPr>
        <p:sp>
          <p:nvSpPr>
            <p:cNvPr id="47" name="AutoShape 56">
              <a:extLst>
                <a:ext uri="{FF2B5EF4-FFF2-40B4-BE49-F238E27FC236}">
                  <a16:creationId xmlns:a16="http://schemas.microsoft.com/office/drawing/2014/main" id="{0D9A3AB6-7401-B268-727D-35641FDAC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8" name="AutoShape 57">
              <a:extLst>
                <a:ext uri="{FF2B5EF4-FFF2-40B4-BE49-F238E27FC236}">
                  <a16:creationId xmlns:a16="http://schemas.microsoft.com/office/drawing/2014/main" id="{4E7CB9D3-DBC9-4DA5-1A5D-935DA1EF8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9" name="AutoShape 58">
              <a:extLst>
                <a:ext uri="{FF2B5EF4-FFF2-40B4-BE49-F238E27FC236}">
                  <a16:creationId xmlns:a16="http://schemas.microsoft.com/office/drawing/2014/main" id="{32C950AF-6AA8-4770-3694-7127AD419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50" name="Group 34">
            <a:extLst>
              <a:ext uri="{FF2B5EF4-FFF2-40B4-BE49-F238E27FC236}">
                <a16:creationId xmlns:a16="http://schemas.microsoft.com/office/drawing/2014/main" id="{C9B05740-6318-0BE6-EE66-F19B9444FFED}"/>
              </a:ext>
            </a:extLst>
          </p:cNvPr>
          <p:cNvGrpSpPr/>
          <p:nvPr/>
        </p:nvGrpSpPr>
        <p:grpSpPr>
          <a:xfrm>
            <a:off x="10499887" y="1740634"/>
            <a:ext cx="414247" cy="405328"/>
            <a:chOff x="8216107" y="1647825"/>
            <a:chExt cx="464344" cy="464344"/>
          </a:xfrm>
          <a:solidFill>
            <a:schemeClr val="bg1"/>
          </a:solidFill>
        </p:grpSpPr>
        <p:sp>
          <p:nvSpPr>
            <p:cNvPr id="51" name="AutoShape 81">
              <a:extLst>
                <a:ext uri="{FF2B5EF4-FFF2-40B4-BE49-F238E27FC236}">
                  <a16:creationId xmlns:a16="http://schemas.microsoft.com/office/drawing/2014/main" id="{4D76BA64-197A-635F-2020-36ECD6470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2" name="AutoShape 82">
              <a:extLst>
                <a:ext uri="{FF2B5EF4-FFF2-40B4-BE49-F238E27FC236}">
                  <a16:creationId xmlns:a16="http://schemas.microsoft.com/office/drawing/2014/main" id="{B20C63D4-C075-53DE-CFED-6F5E5CEB9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E702DE1-A997-274F-8C9E-AFFF87373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511116"/>
              </p:ext>
            </p:extLst>
          </p:nvPr>
        </p:nvGraphicFramePr>
        <p:xfrm>
          <a:off x="3573528" y="4076039"/>
          <a:ext cx="4692397" cy="216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6AE1E6F-46A8-DC05-4696-DC8D8071F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087831"/>
              </p:ext>
            </p:extLst>
          </p:nvPr>
        </p:nvGraphicFramePr>
        <p:xfrm>
          <a:off x="-4438" y="3477399"/>
          <a:ext cx="3998308" cy="288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56" name="Title 1">
            <a:extLst>
              <a:ext uri="{FF2B5EF4-FFF2-40B4-BE49-F238E27FC236}">
                <a16:creationId xmlns:a16="http://schemas.microsoft.com/office/drawing/2014/main" id="{E5C9D1A1-8222-B367-33CC-0FA6D6A9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63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es-AR">
                <a:solidFill>
                  <a:schemeClr val="bg1"/>
                </a:solidFill>
                <a:latin typeface="Montserrat"/>
              </a:rPr>
              <a:t>GESTIÓN DEL RIESGO</a:t>
            </a:r>
          </a:p>
        </p:txBody>
      </p:sp>
      <p:pic>
        <p:nvPicPr>
          <p:cNvPr id="155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5104263-8C52-C0CB-FBF6-E43F0E109D92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220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AAE8F-5E02-2FC3-12E7-D07096220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3E326520-AC29-BC6D-ECA3-1CF2C2FD9B76}"/>
              </a:ext>
            </a:extLst>
          </p:cNvPr>
          <p:cNvSpPr txBox="1">
            <a:spLocks/>
          </p:cNvSpPr>
          <p:nvPr/>
        </p:nvSpPr>
        <p:spPr>
          <a:xfrm>
            <a:off x="5017" y="3039858"/>
            <a:ext cx="5670318" cy="7806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500"/>
              </a:lnSpc>
            </a:pPr>
            <a:r>
              <a:rPr lang="es-MX" sz="3200" b="1">
                <a:solidFill>
                  <a:srgbClr val="FFFFFF"/>
                </a:solidFill>
                <a:latin typeface="Nunito Sans Black"/>
              </a:rPr>
              <a:t>7. SALUD Y SEGURIDAD EN EL TRABAJO</a:t>
            </a:r>
          </a:p>
          <a:p>
            <a:pPr>
              <a:lnSpc>
                <a:spcPts val="5500"/>
              </a:lnSpc>
            </a:pPr>
            <a:endParaRPr lang="es-MX" sz="5400" b="1">
              <a:solidFill>
                <a:srgbClr val="FFFFFF"/>
              </a:solidFill>
              <a:latin typeface="Nunito Sans Black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8B37AE-6F8C-F282-BD27-FD635EDF7D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ECD5456-35C4-1DD8-DCE2-791F6EDD8C82}"/>
              </a:ext>
            </a:extLst>
          </p:cNvPr>
          <p:cNvSpPr txBox="1">
            <a:spLocks/>
          </p:cNvSpPr>
          <p:nvPr/>
        </p:nvSpPr>
        <p:spPr>
          <a:xfrm>
            <a:off x="464180" y="4884183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 </a:t>
            </a:r>
          </a:p>
        </p:txBody>
      </p:sp>
      <p:pic>
        <p:nvPicPr>
          <p:cNvPr id="7" name="Imagen 6" descr="Un hombre con una camisa blanca&#10;&#10;El contenido generado por IA puede ser incorrecto.">
            <a:extLst>
              <a:ext uri="{FF2B5EF4-FFF2-40B4-BE49-F238E27FC236}">
                <a16:creationId xmlns:a16="http://schemas.microsoft.com/office/drawing/2014/main" id="{75A1B2DE-3592-885A-B1BA-CAC48228BD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7973" y="173680"/>
            <a:ext cx="5214656" cy="6342286"/>
          </a:xfrm>
          <a:prstGeom prst="rect">
            <a:avLst/>
          </a:prstGeom>
        </p:spPr>
      </p:pic>
      <p:pic>
        <p:nvPicPr>
          <p:cNvPr id="9" name="Imagen 8" descr="Un joven con una camisa de cuadros&#10;&#10;El contenido generado por IA puede ser incorrecto.">
            <a:extLst>
              <a:ext uri="{FF2B5EF4-FFF2-40B4-BE49-F238E27FC236}">
                <a16:creationId xmlns:a16="http://schemas.microsoft.com/office/drawing/2014/main" id="{847FF1AE-596E-638E-80A6-3E4361F965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816" y="857748"/>
            <a:ext cx="3627304" cy="565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65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F584F-6C7E-A491-D61C-C2E525FBF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2">
            <a:extLst>
              <a:ext uri="{FF2B5EF4-FFF2-40B4-BE49-F238E27FC236}">
                <a16:creationId xmlns:a16="http://schemas.microsoft.com/office/drawing/2014/main" id="{EA5E7485-61B7-56E7-C829-601565D0745C}"/>
              </a:ext>
            </a:extLst>
          </p:cNvPr>
          <p:cNvSpPr txBox="1">
            <a:spLocks/>
          </p:cNvSpPr>
          <p:nvPr/>
        </p:nvSpPr>
        <p:spPr>
          <a:xfrm>
            <a:off x="-195943" y="217715"/>
            <a:ext cx="12583885" cy="14817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CENTROS DE TRABAJO ESCOLAR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FE6E760-35E6-84FB-4224-7DD5BDA5B921}"/>
              </a:ext>
            </a:extLst>
          </p:cNvPr>
          <p:cNvSpPr txBox="1"/>
          <p:nvPr/>
        </p:nvSpPr>
        <p:spPr>
          <a:xfrm>
            <a:off x="2869" y="5866572"/>
            <a:ext cx="8657288" cy="8361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1000"/>
              </a:spcAft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CORTE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: Agosto </a:t>
            </a:r>
            <a:r>
              <a:rPr lang="es-MX" sz="2000" i="1">
                <a:solidFill>
                  <a:prstClr val="black"/>
                </a:solidFill>
                <a:latin typeface="Verdana"/>
                <a:ea typeface="Times New Roman" panose="02020603050405020304" pitchFamily="18" charset="0"/>
                <a:cs typeface="Times New Roman"/>
              </a:rPr>
              <a:t> 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FUENTE: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 Dirección de Automatización Fiduprevisora – FOMAG</a:t>
            </a:r>
            <a:endParaRPr kumimoji="0" lang="es-CO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Times New Roman" panose="02020603050405020304" pitchFamily="18" charset="0"/>
              <a:cs typeface="Times New Roman"/>
            </a:endParaRPr>
          </a:p>
        </p:txBody>
      </p:sp>
      <p:pic>
        <p:nvPicPr>
          <p:cNvPr id="4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860347B-A290-201C-9F63-15C7886A0A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3" name="Imagen 2" descr="Tabla&#10;&#10;El contenido generado por IA puede ser incorrecto.">
            <a:extLst>
              <a:ext uri="{FF2B5EF4-FFF2-40B4-BE49-F238E27FC236}">
                <a16:creationId xmlns:a16="http://schemas.microsoft.com/office/drawing/2014/main" id="{C1D8C03C-C1C2-3335-8C36-C0B7F43CA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23" y="1354167"/>
            <a:ext cx="10250874" cy="450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373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8D2F57EE-C664-0F0D-F9BF-1E6228CC8B34}"/>
              </a:ext>
            </a:extLst>
          </p:cNvPr>
          <p:cNvSpPr txBox="1">
            <a:spLocks/>
          </p:cNvSpPr>
          <p:nvPr/>
        </p:nvSpPr>
        <p:spPr>
          <a:xfrm>
            <a:off x="-1" y="2182762"/>
            <a:ext cx="5506065" cy="25501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s-CO" sz="5400" b="1">
                <a:solidFill>
                  <a:prstClr val="white"/>
                </a:solidFill>
                <a:latin typeface="Nunito Sans"/>
                <a:ea typeface="Calibri"/>
                <a:cs typeface="Calibri"/>
              </a:rPr>
              <a:t>Red IPS Para</a:t>
            </a: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/>
                <a:ea typeface="Calibri"/>
                <a:cs typeface="Calibri"/>
              </a:rPr>
              <a:t> Exámenes </a:t>
            </a:r>
            <a:r>
              <a:rPr lang="es-CO" sz="5400" b="1">
                <a:solidFill>
                  <a:prstClr val="white"/>
                </a:solidFill>
                <a:latin typeface="Nunito Sans"/>
                <a:ea typeface="Calibri"/>
                <a:cs typeface="Calibri"/>
              </a:rPr>
              <a:t>Médicos</a:t>
            </a: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/>
                <a:ea typeface="Calibri"/>
                <a:cs typeface="Calibri"/>
              </a:rPr>
              <a:t> Ocupacionales - </a:t>
            </a: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srgbClr val="13A3D9"/>
                </a:solidFill>
                <a:effectLst/>
                <a:uLnTx/>
                <a:uFillTx/>
                <a:latin typeface="Nunito Sans"/>
                <a:ea typeface="Calibri"/>
                <a:cs typeface="Calibri"/>
              </a:rPr>
              <a:t>EMO</a:t>
            </a:r>
            <a:endParaRPr kumimoji="0" lang="es-MX" sz="5400" b="1" i="0" u="none" strike="noStrike" kern="1200" cap="none" spc="0" normalizeH="0" baseline="0" noProof="0">
              <a:ln>
                <a:noFill/>
              </a:ln>
              <a:solidFill>
                <a:srgbClr val="13A3D9"/>
              </a:solidFill>
              <a:effectLst/>
              <a:uLnTx/>
              <a:uFillTx/>
              <a:latin typeface="Nunito Sans"/>
              <a:ea typeface="Calibri"/>
              <a:cs typeface="Calibri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D58BEB3-FCD7-FC1D-7D1C-2D32601058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1C7ADCB-4666-7476-1271-CC48A4487E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34" y="468174"/>
            <a:ext cx="1326549" cy="822265"/>
          </a:xfrm>
          <a:prstGeom prst="rect">
            <a:avLst/>
          </a:prstGeom>
        </p:spPr>
      </p:pic>
      <p:sp>
        <p:nvSpPr>
          <p:cNvPr id="6" name="Circle">
            <a:extLst>
              <a:ext uri="{FF2B5EF4-FFF2-40B4-BE49-F238E27FC236}">
                <a16:creationId xmlns:a16="http://schemas.microsoft.com/office/drawing/2014/main" id="{9F785729-FCEA-E798-1F81-98ADDBB3E431}"/>
              </a:ext>
            </a:extLst>
          </p:cNvPr>
          <p:cNvSpPr/>
          <p:nvPr/>
        </p:nvSpPr>
        <p:spPr>
          <a:xfrm>
            <a:off x="5943601" y="891597"/>
            <a:ext cx="6120580" cy="5853332"/>
          </a:xfrm>
          <a:prstGeom prst="ellipse">
            <a:avLst/>
          </a:prstGeom>
          <a:solidFill>
            <a:srgbClr val="FF9832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 Normal" pitchFamily="2" charset="77"/>
              <a:ea typeface="+mn-ea"/>
              <a:cs typeface="+mn-cs"/>
            </a:endParaRPr>
          </a:p>
        </p:txBody>
      </p:sp>
      <p:pic>
        <p:nvPicPr>
          <p:cNvPr id="8" name="Imagen 7" descr="Un 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588EFA69-8174-22FD-ECF8-B65F6893D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882" y="891597"/>
            <a:ext cx="6565900" cy="437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413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6BFC5-EC3A-21D2-6967-8C35EA876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86989-79CA-440E-2DB4-5C4FA91EBDB9}"/>
              </a:ext>
            </a:extLst>
          </p:cNvPr>
          <p:cNvSpPr txBox="1">
            <a:spLocks/>
          </p:cNvSpPr>
          <p:nvPr/>
        </p:nvSpPr>
        <p:spPr>
          <a:xfrm>
            <a:off x="1631436" y="36042"/>
            <a:ext cx="8929127" cy="708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s-ES" sz="40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RED EMO</a:t>
            </a:r>
            <a:endParaRPr lang="es-ES">
              <a:ea typeface="+mj-ea"/>
              <a:cs typeface="+mj-cs"/>
            </a:endParaRPr>
          </a:p>
        </p:txBody>
      </p:sp>
      <p:sp>
        <p:nvSpPr>
          <p:cNvPr id="9" name="4 Rectángulo">
            <a:extLst>
              <a:ext uri="{FF2B5EF4-FFF2-40B4-BE49-F238E27FC236}">
                <a16:creationId xmlns:a16="http://schemas.microsoft.com/office/drawing/2014/main" id="{958F5069-D689-21AC-0E90-834F570B62F1}"/>
              </a:ext>
            </a:extLst>
          </p:cNvPr>
          <p:cNvSpPr/>
          <p:nvPr/>
        </p:nvSpPr>
        <p:spPr>
          <a:xfrm>
            <a:off x="5911578" y="3216189"/>
            <a:ext cx="5648510" cy="43358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CO" sz="2400">
                <a:solidFill>
                  <a:srgbClr val="3A3A3A"/>
                </a:solidFill>
                <a:latin typeface="Nunito Sans"/>
                <a:ea typeface="Calibri"/>
                <a:cs typeface="Calibri"/>
              </a:rPr>
              <a:t>Todo el departamento de Antioquia </a:t>
            </a: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2082CACF-DCE1-A948-0B48-E7B1A19F13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7" y="36042"/>
            <a:ext cx="1326549" cy="822265"/>
          </a:xfrm>
          <a:prstGeom prst="rect">
            <a:avLst/>
          </a:prstGeom>
        </p:spPr>
      </p:pic>
      <p:pic>
        <p:nvPicPr>
          <p:cNvPr id="3" name="Imagen 2" descr="Inicio - GerizimSalud">
            <a:extLst>
              <a:ext uri="{FF2B5EF4-FFF2-40B4-BE49-F238E27FC236}">
                <a16:creationId xmlns:a16="http://schemas.microsoft.com/office/drawing/2014/main" id="{D426749C-30D0-6FA1-C41B-73EF2A88F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309" y="1932989"/>
            <a:ext cx="4267199" cy="39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605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BFA87CA-3972-F749-A5B7-4F6E9A4FACD4}"/>
              </a:ext>
            </a:extLst>
          </p:cNvPr>
          <p:cNvSpPr txBox="1">
            <a:spLocks/>
          </p:cNvSpPr>
          <p:nvPr/>
        </p:nvSpPr>
        <p:spPr>
          <a:xfrm>
            <a:off x="875577" y="513031"/>
            <a:ext cx="10589236" cy="1022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EVALUACIONES MÉDICO OCUPACIONALES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DE INGRESO. EMO - I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51979782-66CE-97C2-44A1-3399A46B62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22" y="6035735"/>
            <a:ext cx="1326549" cy="822265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DB08B8E2-9457-6A45-C0F2-3E6C4D8C62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2" y="149385"/>
            <a:ext cx="1326549" cy="82226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9286B40-21E0-8A98-C34B-FCB28B26EC28}"/>
              </a:ext>
            </a:extLst>
          </p:cNvPr>
          <p:cNvSpPr txBox="1"/>
          <p:nvPr/>
        </p:nvSpPr>
        <p:spPr>
          <a:xfrm>
            <a:off x="1474795" y="5428721"/>
            <a:ext cx="8846713" cy="8361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CORTE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: Agosto 30 de 2025</a:t>
            </a:r>
          </a:p>
          <a:p>
            <a:pPr algn="ctr">
              <a:spcAft>
                <a:spcPts val="1000"/>
              </a:spcAft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FUENTE: 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Coordinación Departamental </a:t>
            </a:r>
            <a:r>
              <a:rPr lang="es-MX" sz="2000" i="1">
                <a:solidFill>
                  <a:prstClr val="black"/>
                </a:solidFill>
                <a:latin typeface="Verdana"/>
                <a:ea typeface="Times New Roman" panose="02020603050405020304" pitchFamily="18" charset="0"/>
                <a:cs typeface="Times New Roman"/>
              </a:rPr>
              <a:t>Antioquia 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FOMAG</a:t>
            </a:r>
            <a:endParaRPr kumimoji="0" lang="es-CO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Times New Roman" panose="02020603050405020304" pitchFamily="18" charset="0"/>
              <a:cs typeface="Times New Roman"/>
            </a:endParaRPr>
          </a:p>
        </p:txBody>
      </p:sp>
      <p:pic>
        <p:nvPicPr>
          <p:cNvPr id="4" name="Imagen 3" descr="Imagen que contiene gabinete, computer, grande, computadora&#10;&#10;El contenido generado por IA puede ser incorrecto.">
            <a:extLst>
              <a:ext uri="{FF2B5EF4-FFF2-40B4-BE49-F238E27FC236}">
                <a16:creationId xmlns:a16="http://schemas.microsoft.com/office/drawing/2014/main" id="{7AAD69FD-7D01-806C-F519-93D19DE24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45" y="1893810"/>
            <a:ext cx="11760680" cy="347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87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5EBB-87DF-5789-ED0C-F7A4F1C2E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DB491F9-68AC-427C-26BF-AB9FC679FC99}"/>
              </a:ext>
            </a:extLst>
          </p:cNvPr>
          <p:cNvSpPr txBox="1">
            <a:spLocks/>
          </p:cNvSpPr>
          <p:nvPr/>
        </p:nvSpPr>
        <p:spPr>
          <a:xfrm>
            <a:off x="1047593" y="403810"/>
            <a:ext cx="10589236" cy="1022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EVALUACIONES MÉDICO OCUPACIONALES PERIÓDICOS. EMO - P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1C1FDB-436B-20F4-93E2-2FD06581D487}"/>
              </a:ext>
            </a:extLst>
          </p:cNvPr>
          <p:cNvSpPr txBox="1"/>
          <p:nvPr/>
        </p:nvSpPr>
        <p:spPr>
          <a:xfrm>
            <a:off x="-1169" y="5849493"/>
            <a:ext cx="8846713" cy="8361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CORTE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: Agosto 30 de 2025</a:t>
            </a:r>
          </a:p>
          <a:p>
            <a:pPr algn="ctr">
              <a:spcAft>
                <a:spcPts val="1000"/>
              </a:spcAft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FUENTE: 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Coordinación Departamental </a:t>
            </a:r>
            <a:r>
              <a:rPr lang="es-MX" sz="2000" i="1">
                <a:solidFill>
                  <a:prstClr val="black"/>
                </a:solidFill>
                <a:latin typeface="Verdana"/>
                <a:ea typeface="Times New Roman" panose="02020603050405020304" pitchFamily="18" charset="0"/>
                <a:cs typeface="Times New Roman"/>
              </a:rPr>
              <a:t>Antioquia 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Times New Roman" panose="02020603050405020304" pitchFamily="18" charset="0"/>
                <a:cs typeface="Times New Roman"/>
              </a:rPr>
              <a:t>FOMAG</a:t>
            </a:r>
            <a:endParaRPr kumimoji="0" lang="es-CO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Times New Roman" panose="02020603050405020304" pitchFamily="18" charset="0"/>
              <a:cs typeface="Times New Roman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14F679F6-A7E2-54FA-C02D-C4EF595B91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9249" y="78331"/>
            <a:ext cx="1326549" cy="822265"/>
          </a:xfrm>
          <a:prstGeom prst="rect">
            <a:avLst/>
          </a:prstGeom>
        </p:spPr>
      </p:pic>
      <p:pic>
        <p:nvPicPr>
          <p:cNvPr id="5" name="Imagen 4" descr="Tabla&#10;&#10;El contenido generado por IA puede ser incorrecto.">
            <a:extLst>
              <a:ext uri="{FF2B5EF4-FFF2-40B4-BE49-F238E27FC236}">
                <a16:creationId xmlns:a16="http://schemas.microsoft.com/office/drawing/2014/main" id="{3F52FD76-731A-932E-DDD4-EF558A7C5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075" y="1673632"/>
            <a:ext cx="8709982" cy="352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756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8D2F57EE-C664-0F0D-F9BF-1E6228CC8B34}"/>
              </a:ext>
            </a:extLst>
          </p:cNvPr>
          <p:cNvSpPr txBox="1">
            <a:spLocks/>
          </p:cNvSpPr>
          <p:nvPr/>
        </p:nvSpPr>
        <p:spPr>
          <a:xfrm>
            <a:off x="-1" y="2182762"/>
            <a:ext cx="5506065" cy="2550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Proceso de Selección IPS –SST  </a:t>
            </a: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srgbClr val="13A3D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s-CO" sz="5400" b="1">
                <a:solidFill>
                  <a:srgbClr val="13A3D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CIS</a:t>
            </a:r>
            <a:endParaRPr kumimoji="0" lang="es-CO" sz="5400" b="1" i="0" u="none" strike="noStrike" kern="1200" cap="none" spc="0" normalizeH="0" baseline="0" noProof="0">
              <a:ln>
                <a:noFill/>
              </a:ln>
              <a:solidFill>
                <a:srgbClr val="13A3D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5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 descr="Pantalla de un celular con la foto de una persona con traje y corbata&#10;&#10;El contenido generado por IA puede ser incorrecto.">
            <a:extLst>
              <a:ext uri="{FF2B5EF4-FFF2-40B4-BE49-F238E27FC236}">
                <a16:creationId xmlns:a16="http://schemas.microsoft.com/office/drawing/2014/main" id="{D1EABC05-CF90-1669-EF06-D2A638C8C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42" y="517182"/>
            <a:ext cx="7387900" cy="6248053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2D4FE79-BAB8-6185-AC34-CDF0C5A115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2" y="149385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705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998B6-2BF5-6655-3197-F6E7BF081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935EA172-1540-B073-4793-527AB19DF6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6413" y="2239460"/>
            <a:ext cx="3625587" cy="3625587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0546E6-ACD7-D2D9-7F2F-3D213744F8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4B8CC7E-E4A6-D67E-ACDA-D245449DF88A}"/>
              </a:ext>
            </a:extLst>
          </p:cNvPr>
          <p:cNvSpPr txBox="1"/>
          <p:nvPr/>
        </p:nvSpPr>
        <p:spPr>
          <a:xfrm>
            <a:off x="203202" y="2025908"/>
            <a:ext cx="8770487" cy="38164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2200" b="1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APS</a:t>
            </a:r>
            <a:r>
              <a:rPr kumimoji="0" lang="es-MX" sz="2200" b="0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: Base de la operación del SG-SST para el Magisterio.</a:t>
            </a: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MX" sz="2200" b="0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</a:endParaRP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MX" sz="2200" b="1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PROGRAMAS: </a:t>
            </a:r>
            <a:endParaRPr lang="es-MX" sz="2200" b="1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/>
              <a:cs typeface="Calibri"/>
            </a:endParaRPr>
          </a:p>
          <a:p>
            <a:pPr>
              <a:defRPr/>
            </a:pPr>
            <a:r>
              <a:rPr kumimoji="0" lang="es-MX" sz="2200" b="0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Medicina Preventiva, </a:t>
            </a:r>
            <a:r>
              <a:rPr lang="es-MX" sz="2200" kern="0">
                <a:solidFill>
                  <a:srgbClr val="1A3E70"/>
                </a:solidFill>
              </a:rPr>
              <a:t>Higiene</a:t>
            </a:r>
            <a:r>
              <a:rPr kumimoji="0" lang="es-MX" sz="2200" b="0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 y Seguridad</a:t>
            </a:r>
            <a:r>
              <a:rPr lang="es-MX" sz="2200" kern="0">
                <a:solidFill>
                  <a:srgbClr val="1A3E70"/>
                </a:solidFill>
              </a:rPr>
              <a:t> </a:t>
            </a:r>
            <a:r>
              <a:rPr kumimoji="0" lang="es-MX" sz="2200" b="0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	Industrial.</a:t>
            </a:r>
            <a:endParaRPr lang="es-MX" sz="2200" b="0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 panose="020F0502020204030204"/>
              <a:cs typeface="Calibri" panose="020F0502020204030204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2200" b="0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 panose="020F0502020204030204"/>
              <a:cs typeface="Calibri" panose="020F0502020204030204"/>
            </a:endParaRPr>
          </a:p>
          <a:p>
            <a:pPr algn="just">
              <a:defRPr/>
            </a:pPr>
            <a:r>
              <a:rPr kumimoji="0" lang="es-MX" sz="2200" b="1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3. PLANEACIÓN:</a:t>
            </a:r>
            <a:r>
              <a:rPr lang="es-MX" sz="2200" b="1" kern="0">
                <a:solidFill>
                  <a:srgbClr val="1A3E70"/>
                </a:solidFill>
              </a:rPr>
              <a:t> </a:t>
            </a:r>
            <a:endParaRPr lang="es-MX" sz="2200" kern="0">
              <a:solidFill>
                <a:srgbClr val="1A3E70"/>
              </a:solidFill>
            </a:endParaRPr>
          </a:p>
          <a:p>
            <a:pPr algn="just">
              <a:defRPr/>
            </a:pPr>
            <a:r>
              <a:rPr kumimoji="0" lang="es-MX" sz="2200" b="0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Planes Escolares para el Cuidado de la Salud Laboral Docente.</a:t>
            </a:r>
            <a:endParaRPr lang="es-MX" sz="2200" b="0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MX" sz="2200" b="0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00" b="1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4. ESTÁNDARES MÍNIMOS EN SST.</a:t>
            </a:r>
            <a:endParaRPr lang="es-MX" sz="2200" b="1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MX" sz="2200" b="0" i="1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200" b="1" i="0" u="none" strike="noStrike" kern="0" cap="none" spc="0" normalizeH="0" baseline="0" noProof="0">
                <a:ln>
                  <a:noFill/>
                </a:ln>
                <a:solidFill>
                  <a:srgbClr val="1A3E70"/>
                </a:solidFill>
                <a:effectLst/>
                <a:uLnTx/>
                <a:uFillTx/>
              </a:rPr>
              <a:t>5. VIGILANCIA EPIDEMIOLÓGICA.</a:t>
            </a:r>
            <a:endParaRPr lang="es-MX" sz="2200" b="1" i="0" u="none" strike="noStrike" kern="0" cap="none" spc="0" normalizeH="0" baseline="0" noProof="0">
              <a:ln>
                <a:noFill/>
              </a:ln>
              <a:solidFill>
                <a:srgbClr val="1A3E70"/>
              </a:solidFill>
              <a:effectLst/>
              <a:uLnTx/>
              <a:uFillTx/>
              <a:ea typeface="Calibri"/>
              <a:cs typeface="Calibri"/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35611B6-28C3-1DFF-DFFE-DF90CCE4F224}"/>
              </a:ext>
            </a:extLst>
          </p:cNvPr>
          <p:cNvSpPr txBox="1">
            <a:spLocks/>
          </p:cNvSpPr>
          <p:nvPr/>
        </p:nvSpPr>
        <p:spPr>
          <a:xfrm>
            <a:off x="4459600" y="1336047"/>
            <a:ext cx="2630568" cy="414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s-MX" sz="28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" pitchFamily="2" charset="0"/>
              </a:rPr>
              <a:t>ALCANCE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611D0CBF-FB3D-6B41-C6CB-EB34426FFF05}"/>
              </a:ext>
            </a:extLst>
          </p:cNvPr>
          <p:cNvSpPr txBox="1">
            <a:spLocks/>
          </p:cNvSpPr>
          <p:nvPr/>
        </p:nvSpPr>
        <p:spPr>
          <a:xfrm>
            <a:off x="453952" y="162155"/>
            <a:ext cx="10209378" cy="692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"/>
              </a:rPr>
              <a:t>EQUIPOS PARA EL CUIDADO INTEGRAL DE LA SALUD ECIS, DEL AMBITO LABORAL: ECIS L</a:t>
            </a:r>
          </a:p>
        </p:txBody>
      </p:sp>
    </p:spTree>
    <p:extLst>
      <p:ext uri="{BB962C8B-B14F-4D97-AF65-F5344CB8AC3E}">
        <p14:creationId xmlns:p14="http://schemas.microsoft.com/office/powerpoint/2010/main" val="42739035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2302324-D451-412B-8C24-143C50FCE1DC}"/>
              </a:ext>
            </a:extLst>
          </p:cNvPr>
          <p:cNvSpPr txBox="1"/>
          <p:nvPr/>
        </p:nvSpPr>
        <p:spPr>
          <a:xfrm>
            <a:off x="154838" y="1185872"/>
            <a:ext cx="5696676" cy="18774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PROFESIONAL EN SST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Líder del equipo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Gestión intersectorial nivel municipal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Evaluación de Estándares Mínimos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Análisis de condiciones de salud y trabajo de la 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Higiene Industrial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Diseño y seguimiento del Plan Laboral Escolar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Conformación del COPASST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77E7A36-5F1F-486B-8942-7AC1E7E6A69C}"/>
              </a:ext>
            </a:extLst>
          </p:cNvPr>
          <p:cNvSpPr txBox="1"/>
          <p:nvPr/>
        </p:nvSpPr>
        <p:spPr>
          <a:xfrm>
            <a:off x="154838" y="3305592"/>
            <a:ext cx="5691802" cy="166199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TECNOLOGOS EN SST (3)</a:t>
            </a:r>
            <a:endParaRPr kumimoji="0" lang="es-MX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 pitchFamily="2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Aplicación y/o actualización de la MIPER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Análisis de Vulnerabilidad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Implementación de los planes de salud laboral escolar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Apoyo en las actividades de Higiene Industrial (Resolución 4502 de 2012 y Res 908 del 2025)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Formación del COPASST y las Brigadas de Emergencia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6C130A-0C82-463E-A134-3542A8EFC5DE}"/>
              </a:ext>
            </a:extLst>
          </p:cNvPr>
          <p:cNvSpPr txBox="1"/>
          <p:nvPr/>
        </p:nvSpPr>
        <p:spPr>
          <a:xfrm>
            <a:off x="6171577" y="1423393"/>
            <a:ext cx="5696675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AUXILIARES DE ENFERMERIA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Actividades para el control de condiciones de salud de los docentes.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Aplicación y análisis encuesta de morbilidad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Seguimiento de casos de medicina preventiva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Fomento de estilos de vida y trabajo saludables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D16F158-BAF3-4E9B-A214-AD6866DE82AA}"/>
              </a:ext>
            </a:extLst>
          </p:cNvPr>
          <p:cNvSpPr txBox="1"/>
          <p:nvPr/>
        </p:nvSpPr>
        <p:spPr>
          <a:xfrm>
            <a:off x="6171577" y="3346279"/>
            <a:ext cx="5696675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PROFESIONAL EN PSICOLOGIA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Desarrollo de actividades para la Promoción de la Salud Mental y Prevención de los Riesgos Psicosociales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Identificación de necesidades en salud mental y canalización a programas y servicios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itchFamily="2" charset="0"/>
                <a:ea typeface="+mn-ea"/>
                <a:cs typeface="Calibri" panose="020F0502020204030204" pitchFamily="34" charset="0"/>
              </a:rPr>
              <a:t>Formación de los brigadistas emocionales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7CB3DA-1CDE-45CC-A3D6-9A9F61C1B6F5}"/>
              </a:ext>
            </a:extLst>
          </p:cNvPr>
          <p:cNvSpPr txBox="1"/>
          <p:nvPr/>
        </p:nvSpPr>
        <p:spPr>
          <a:xfrm>
            <a:off x="3693088" y="5092258"/>
            <a:ext cx="4088642" cy="1508105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PRODUCTO PRINCIPAL DE LOS ECIS BASICOS: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 </a:t>
            </a:r>
            <a:r>
              <a:rPr kumimoji="0" lang="es-MX" sz="18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Estándares Mínimos de Seguridad y Salud en el Trabajo.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890410-5C1F-2ECE-CDAE-4DBD733B83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050" y="124792"/>
            <a:ext cx="1326549" cy="82226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AF524F0-29DD-A365-3AA4-97A95C290CD1}"/>
              </a:ext>
            </a:extLst>
          </p:cNvPr>
          <p:cNvSpPr txBox="1"/>
          <p:nvPr/>
        </p:nvSpPr>
        <p:spPr>
          <a:xfrm>
            <a:off x="1371600" y="194568"/>
            <a:ext cx="9448800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E</a:t>
            </a: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QUIPOS BASICOS </a:t>
            </a:r>
            <a:endParaRPr lang="es-CO" sz="3200">
              <a:solidFill>
                <a:srgbClr val="000000"/>
              </a:solidFill>
              <a:latin typeface="Nunito Sans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Integrantes y Funciones</a:t>
            </a:r>
            <a:endParaRPr lang="es-C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/>
            </a:endParaRPr>
          </a:p>
        </p:txBody>
      </p:sp>
    </p:spTree>
    <p:extLst>
      <p:ext uri="{BB962C8B-B14F-4D97-AF65-F5344CB8AC3E}">
        <p14:creationId xmlns:p14="http://schemas.microsoft.com/office/powerpoint/2010/main" val="1995585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645BA6-98A6-1309-F349-F81852B07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6"/>
          <a:stretch>
            <a:fillRect/>
          </a:stretch>
        </p:blipFill>
        <p:spPr>
          <a:xfrm>
            <a:off x="951722" y="1171870"/>
            <a:ext cx="5876583" cy="550454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C93EF5-809B-F086-1177-3ECBA5FDB15F}"/>
              </a:ext>
            </a:extLst>
          </p:cNvPr>
          <p:cNvSpPr txBox="1"/>
          <p:nvPr/>
        </p:nvSpPr>
        <p:spPr>
          <a:xfrm>
            <a:off x="7366518" y="1938983"/>
            <a:ext cx="4213677" cy="397031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PRODUCTOS PRINCIPALES DE LOS ECIS COMPLEMENTARIOS: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Diseño e implementación de los SVEO.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Comités Técnicos de Medicina Laboral.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MX" sz="24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"/>
                <a:ea typeface="+mn-ea"/>
                <a:cs typeface="+mn-cs"/>
              </a:rPr>
              <a:t>Rehabilitación Integral.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A78D79-1219-02BF-9726-186C466749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050" y="124792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BA57DDE-076A-AEAD-054F-529226E7D1D8}"/>
              </a:ext>
            </a:extLst>
          </p:cNvPr>
          <p:cNvSpPr txBox="1"/>
          <p:nvPr/>
        </p:nvSpPr>
        <p:spPr>
          <a:xfrm>
            <a:off x="1371600" y="194568"/>
            <a:ext cx="9448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E</a:t>
            </a: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QUIPOS COMPLEMENTARIOS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 Integrantes y Funciones</a:t>
            </a:r>
            <a:endParaRPr kumimoji="0" lang="es-C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127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36441-23E3-844B-DFB3-D3DF2025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6E2CB10-2F53-4686-0586-4417F7771A61}"/>
              </a:ext>
            </a:extLst>
          </p:cNvPr>
          <p:cNvSpPr txBox="1"/>
          <p:nvPr/>
        </p:nvSpPr>
        <p:spPr>
          <a:xfrm>
            <a:off x="4420865" y="1201354"/>
            <a:ext cx="3145786" cy="1200329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COORDINADOR DEPARTAMENTAL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FIDUPREVISORA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FD1BC8-81C2-2263-14C8-450610DF250A}"/>
              </a:ext>
            </a:extLst>
          </p:cNvPr>
          <p:cNvSpPr txBox="1"/>
          <p:nvPr/>
        </p:nvSpPr>
        <p:spPr>
          <a:xfrm>
            <a:off x="942869" y="2463016"/>
            <a:ext cx="3831946" cy="461665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LÍDER REFERENTE SST</a:t>
            </a:r>
            <a:endParaRPr kumimoji="0" lang="es-419" sz="24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14" name="Flecha abajo 5">
            <a:extLst>
              <a:ext uri="{FF2B5EF4-FFF2-40B4-BE49-F238E27FC236}">
                <a16:creationId xmlns:a16="http://schemas.microsoft.com/office/drawing/2014/main" id="{A3DEF871-6343-67C2-633F-F0661A74CCA2}"/>
              </a:ext>
            </a:extLst>
          </p:cNvPr>
          <p:cNvSpPr/>
          <p:nvPr/>
        </p:nvSpPr>
        <p:spPr>
          <a:xfrm>
            <a:off x="2516547" y="4589450"/>
            <a:ext cx="325582" cy="540328"/>
          </a:xfrm>
          <a:prstGeom prst="downArrow">
            <a:avLst/>
          </a:prstGeom>
          <a:solidFill>
            <a:srgbClr val="253B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F6EE9CFE-882A-6FAE-5FC8-DEBA63A40E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050" y="124792"/>
            <a:ext cx="1326549" cy="82226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FB7EB41-5606-FEC2-DA2B-842829E4E586}"/>
              </a:ext>
            </a:extLst>
          </p:cNvPr>
          <p:cNvSpPr txBox="1"/>
          <p:nvPr/>
        </p:nvSpPr>
        <p:spPr>
          <a:xfrm>
            <a:off x="942869" y="116913"/>
            <a:ext cx="9448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ESTRUCTURA TERRITORIAL FIDUPREVISORA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 -FOMAG</a:t>
            </a:r>
            <a:endParaRPr kumimoji="0" lang="es-C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19" name="Flecha abajo 5">
            <a:extLst>
              <a:ext uri="{FF2B5EF4-FFF2-40B4-BE49-F238E27FC236}">
                <a16:creationId xmlns:a16="http://schemas.microsoft.com/office/drawing/2014/main" id="{8ECBD4E2-407B-DD38-AE2C-0F1D5B6E8C68}"/>
              </a:ext>
            </a:extLst>
          </p:cNvPr>
          <p:cNvSpPr/>
          <p:nvPr/>
        </p:nvSpPr>
        <p:spPr>
          <a:xfrm>
            <a:off x="2549717" y="2975511"/>
            <a:ext cx="298191" cy="518592"/>
          </a:xfrm>
          <a:prstGeom prst="downArrow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BB997E8-9614-21B0-8E9A-AB3C596BA7CF}"/>
              </a:ext>
            </a:extLst>
          </p:cNvPr>
          <p:cNvSpPr txBox="1"/>
          <p:nvPr/>
        </p:nvSpPr>
        <p:spPr>
          <a:xfrm>
            <a:off x="598913" y="3559767"/>
            <a:ext cx="4519859" cy="954107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ECIS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BÁSICOS</a:t>
            </a:r>
            <a:endParaRPr kumimoji="0" lang="es-419" sz="2800" b="1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301FD7C-AA53-1F3E-7DB8-F8C50B2D987A}"/>
              </a:ext>
            </a:extLst>
          </p:cNvPr>
          <p:cNvSpPr txBox="1"/>
          <p:nvPr/>
        </p:nvSpPr>
        <p:spPr>
          <a:xfrm>
            <a:off x="519949" y="5173572"/>
            <a:ext cx="4519859" cy="707886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ENFOQUE PREVENTIVO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ESTANDARES MÍNIMOS</a:t>
            </a:r>
            <a:endParaRPr kumimoji="0" lang="es-419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7041792-0C0E-6902-4427-31FF6EB7A093}"/>
              </a:ext>
            </a:extLst>
          </p:cNvPr>
          <p:cNvSpPr txBox="1"/>
          <p:nvPr/>
        </p:nvSpPr>
        <p:spPr>
          <a:xfrm>
            <a:off x="7368976" y="2432107"/>
            <a:ext cx="3831946" cy="461665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MÉDICO LABORAL</a:t>
            </a:r>
            <a:endParaRPr kumimoji="0" lang="es-419" sz="24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26" name="Flecha abajo 5">
            <a:extLst>
              <a:ext uri="{FF2B5EF4-FFF2-40B4-BE49-F238E27FC236}">
                <a16:creationId xmlns:a16="http://schemas.microsoft.com/office/drawing/2014/main" id="{7A4366A0-FCEB-28B9-6358-B5AC838949D2}"/>
              </a:ext>
            </a:extLst>
          </p:cNvPr>
          <p:cNvSpPr/>
          <p:nvPr/>
        </p:nvSpPr>
        <p:spPr>
          <a:xfrm>
            <a:off x="9058539" y="2904993"/>
            <a:ext cx="298191" cy="518592"/>
          </a:xfrm>
          <a:prstGeom prst="downArrow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DA9A6E5-E314-D463-C646-A90BF487DB6D}"/>
              </a:ext>
            </a:extLst>
          </p:cNvPr>
          <p:cNvSpPr txBox="1"/>
          <p:nvPr/>
        </p:nvSpPr>
        <p:spPr>
          <a:xfrm>
            <a:off x="7025019" y="3490727"/>
            <a:ext cx="4519859" cy="954107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ECIS COMPLEMENTARIOS</a:t>
            </a:r>
            <a:endParaRPr kumimoji="0" lang="es-419" sz="2800" b="1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28" name="Flecha abajo 5">
            <a:extLst>
              <a:ext uri="{FF2B5EF4-FFF2-40B4-BE49-F238E27FC236}">
                <a16:creationId xmlns:a16="http://schemas.microsoft.com/office/drawing/2014/main" id="{3D7CDD87-9D97-A5FE-70B4-08D3B605A40C}"/>
              </a:ext>
            </a:extLst>
          </p:cNvPr>
          <p:cNvSpPr/>
          <p:nvPr/>
        </p:nvSpPr>
        <p:spPr>
          <a:xfrm>
            <a:off x="9122157" y="4485541"/>
            <a:ext cx="325582" cy="540328"/>
          </a:xfrm>
          <a:prstGeom prst="downArrow">
            <a:avLst/>
          </a:prstGeom>
          <a:solidFill>
            <a:srgbClr val="253B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6BC2E30-8E88-DDF4-372E-FDA3E646BAAB}"/>
              </a:ext>
            </a:extLst>
          </p:cNvPr>
          <p:cNvSpPr txBox="1"/>
          <p:nvPr/>
        </p:nvSpPr>
        <p:spPr>
          <a:xfrm>
            <a:off x="6702752" y="5021488"/>
            <a:ext cx="5171400" cy="1015663"/>
          </a:xfrm>
          <a:prstGeom prst="rect">
            <a:avLst/>
          </a:prstGeom>
          <a:solidFill>
            <a:srgbClr val="F9F8F7"/>
          </a:solidFill>
          <a:ln>
            <a:solidFill>
              <a:srgbClr val="253B70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2400">
                <a:solidFill>
                  <a:srgbClr val="253B70"/>
                </a:solidFill>
                <a:latin typeface="+mj-lt"/>
              </a:defRPr>
            </a:lvl1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419" sz="20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EMO - SVEO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419" sz="20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COMITÉS DE MEDICINA LABORAL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419" sz="2000" b="0" i="0" u="none" strike="noStrike" kern="1200" cap="none" spc="0" normalizeH="0" baseline="0" noProof="0">
                <a:ln>
                  <a:noFill/>
                </a:ln>
                <a:solidFill>
                  <a:srgbClr val="253B70"/>
                </a:solidFill>
                <a:effectLst/>
                <a:uLnTx/>
                <a:uFillTx/>
                <a:latin typeface="Nunito Sans Black"/>
                <a:ea typeface="+mn-ea"/>
                <a:cs typeface="+mn-cs"/>
              </a:rPr>
              <a:t>REHABILITACIÓN INTEGRAL</a:t>
            </a:r>
          </a:p>
        </p:txBody>
      </p:sp>
      <p:sp>
        <p:nvSpPr>
          <p:cNvPr id="7" name="Flecha: curvada hacia abajo 6">
            <a:extLst>
              <a:ext uri="{FF2B5EF4-FFF2-40B4-BE49-F238E27FC236}">
                <a16:creationId xmlns:a16="http://schemas.microsoft.com/office/drawing/2014/main" id="{8FE33D18-2E4A-5B22-8246-5232AF1714C7}"/>
              </a:ext>
            </a:extLst>
          </p:cNvPr>
          <p:cNvSpPr/>
          <p:nvPr/>
        </p:nvSpPr>
        <p:spPr>
          <a:xfrm rot="1703780">
            <a:off x="7726452" y="1369771"/>
            <a:ext cx="1544710" cy="75066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  <p:sp>
        <p:nvSpPr>
          <p:cNvPr id="15" name="Flecha: curvada hacia arriba 14">
            <a:extLst>
              <a:ext uri="{FF2B5EF4-FFF2-40B4-BE49-F238E27FC236}">
                <a16:creationId xmlns:a16="http://schemas.microsoft.com/office/drawing/2014/main" id="{B379C6C7-C010-1C1D-22D6-8D0871054BDB}"/>
              </a:ext>
            </a:extLst>
          </p:cNvPr>
          <p:cNvSpPr/>
          <p:nvPr/>
        </p:nvSpPr>
        <p:spPr>
          <a:xfrm rot="9615542">
            <a:off x="2529741" y="1375646"/>
            <a:ext cx="1717019" cy="71595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D40C0-3705-49DD-1F83-3B0E17DDD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9A29046-814F-E998-3199-C3D2FF3412AC}"/>
              </a:ext>
            </a:extLst>
          </p:cNvPr>
          <p:cNvSpPr txBox="1"/>
          <p:nvPr/>
        </p:nvSpPr>
        <p:spPr>
          <a:xfrm>
            <a:off x="1578887" y="5002909"/>
            <a:ext cx="8226032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FUENTE: </a:t>
            </a: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Dirección Nacional SST FIDUPREVISORA – FOMAG. 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7B39307-6689-3F4A-B5B4-35073E7BD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569620"/>
              </p:ext>
            </p:extLst>
          </p:nvPr>
        </p:nvGraphicFramePr>
        <p:xfrm>
          <a:off x="861155" y="1857482"/>
          <a:ext cx="10164885" cy="2713974"/>
        </p:xfrm>
        <a:graphic>
          <a:graphicData uri="http://schemas.openxmlformats.org/drawingml/2006/table">
            <a:tbl>
              <a:tblPr/>
              <a:tblGrid>
                <a:gridCol w="1144541">
                  <a:extLst>
                    <a:ext uri="{9D8B030D-6E8A-4147-A177-3AD203B41FA5}">
                      <a16:colId xmlns:a16="http://schemas.microsoft.com/office/drawing/2014/main" val="1059171108"/>
                    </a:ext>
                  </a:extLst>
                </a:gridCol>
                <a:gridCol w="985892">
                  <a:extLst>
                    <a:ext uri="{9D8B030D-6E8A-4147-A177-3AD203B41FA5}">
                      <a16:colId xmlns:a16="http://schemas.microsoft.com/office/drawing/2014/main" val="1767877760"/>
                    </a:ext>
                  </a:extLst>
                </a:gridCol>
                <a:gridCol w="1121877">
                  <a:extLst>
                    <a:ext uri="{9D8B030D-6E8A-4147-A177-3AD203B41FA5}">
                      <a16:colId xmlns:a16="http://schemas.microsoft.com/office/drawing/2014/main" val="2225832260"/>
                    </a:ext>
                  </a:extLst>
                </a:gridCol>
                <a:gridCol w="1394706">
                  <a:extLst>
                    <a:ext uri="{9D8B030D-6E8A-4147-A177-3AD203B41FA5}">
                      <a16:colId xmlns:a16="http://schemas.microsoft.com/office/drawing/2014/main" val="906584358"/>
                    </a:ext>
                  </a:extLst>
                </a:gridCol>
                <a:gridCol w="1251858">
                  <a:extLst>
                    <a:ext uri="{9D8B030D-6E8A-4147-A177-3AD203B41FA5}">
                      <a16:colId xmlns:a16="http://schemas.microsoft.com/office/drawing/2014/main" val="1744723856"/>
                    </a:ext>
                  </a:extLst>
                </a:gridCol>
                <a:gridCol w="968828">
                  <a:extLst>
                    <a:ext uri="{9D8B030D-6E8A-4147-A177-3AD203B41FA5}">
                      <a16:colId xmlns:a16="http://schemas.microsoft.com/office/drawing/2014/main" val="931906815"/>
                    </a:ext>
                  </a:extLst>
                </a:gridCol>
                <a:gridCol w="1251857">
                  <a:extLst>
                    <a:ext uri="{9D8B030D-6E8A-4147-A177-3AD203B41FA5}">
                      <a16:colId xmlns:a16="http://schemas.microsoft.com/office/drawing/2014/main" val="1855405111"/>
                    </a:ext>
                  </a:extLst>
                </a:gridCol>
                <a:gridCol w="1719943">
                  <a:extLst>
                    <a:ext uri="{9D8B030D-6E8A-4147-A177-3AD203B41FA5}">
                      <a16:colId xmlns:a16="http://schemas.microsoft.com/office/drawing/2014/main" val="3660767523"/>
                    </a:ext>
                  </a:extLst>
                </a:gridCol>
                <a:gridCol w="325383">
                  <a:extLst>
                    <a:ext uri="{9D8B030D-6E8A-4147-A177-3AD203B41FA5}">
                      <a16:colId xmlns:a16="http://schemas.microsoft.com/office/drawing/2014/main" val="294257265"/>
                    </a:ext>
                  </a:extLst>
                </a:gridCol>
              </a:tblGrid>
              <a:tr h="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MX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 ECIS ÁMBITO LABORAL </a:t>
                      </a:r>
                      <a:endParaRPr lang="es-CO" sz="28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148715"/>
                  </a:ext>
                </a:extLst>
              </a:tr>
              <a:tr h="3894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CO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ECIS BÁSICOS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CO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ECIS COMPLEMENTARIOS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endParaRPr lang="es-CO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687224"/>
                  </a:ext>
                </a:extLst>
              </a:tr>
              <a:tr h="3529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RED PÚBLICA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RED PRIVADA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RED PÚBLICA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RED PRIVADA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39669"/>
                  </a:ext>
                </a:extLst>
              </a:tr>
              <a:tr h="36510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2845"/>
                  </a:ext>
                </a:extLst>
              </a:tr>
              <a:tr h="235218"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46,66%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53,33%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40 %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60 %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70910"/>
                  </a:ext>
                </a:extLst>
              </a:tr>
              <a:tr h="42109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5447"/>
                  </a:ext>
                </a:extLst>
              </a:tr>
            </a:tbl>
          </a:graphicData>
        </a:graphic>
      </p:graphicFrame>
      <p:sp>
        <p:nvSpPr>
          <p:cNvPr id="5" name="Subtítulo 2">
            <a:extLst>
              <a:ext uri="{FF2B5EF4-FFF2-40B4-BE49-F238E27FC236}">
                <a16:creationId xmlns:a16="http://schemas.microsoft.com/office/drawing/2014/main" id="{59888E12-F143-EF48-F1DC-6075736982E3}"/>
              </a:ext>
            </a:extLst>
          </p:cNvPr>
          <p:cNvSpPr txBox="1">
            <a:spLocks/>
          </p:cNvSpPr>
          <p:nvPr/>
        </p:nvSpPr>
        <p:spPr>
          <a:xfrm>
            <a:off x="1047593" y="403810"/>
            <a:ext cx="10589236" cy="1022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RED IPS – PÚBLICAS Y PRIVADAS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EED350A-1F56-66F6-4F00-34B4C6DE57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0045"/>
            <a:ext cx="1326549" cy="8222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C0ACD9-51E1-110F-6E65-0191BCD124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5454" y="57760"/>
            <a:ext cx="1326549" cy="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010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5357-4564-F959-0DC3-EACEA88F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F4746D-F9E6-0977-99B6-F9FC89439307}"/>
              </a:ext>
            </a:extLst>
          </p:cNvPr>
          <p:cNvSpPr txBox="1"/>
          <p:nvPr/>
        </p:nvSpPr>
        <p:spPr>
          <a:xfrm>
            <a:off x="6676826" y="1125792"/>
            <a:ext cx="4744713" cy="414487"/>
          </a:xfrm>
          <a:prstGeom prst="rect">
            <a:avLst/>
          </a:prstGeom>
          <a:solidFill>
            <a:srgbClr val="F6E3A8"/>
          </a:solidFill>
          <a:ln w="28575">
            <a:solidFill>
              <a:schemeClr val="bg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RED Publica 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29B432F-F18D-49E9-2BA7-3152A1D607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5454" y="57760"/>
            <a:ext cx="1326549" cy="822265"/>
          </a:xfrm>
          <a:prstGeom prst="rect">
            <a:avLst/>
          </a:prstGeom>
        </p:spPr>
      </p:pic>
      <p:pic>
        <p:nvPicPr>
          <p:cNvPr id="5" name="Imagen 4" descr="Mapa&#10;&#10;El contenido generado por IA puede ser incorrecto.">
            <a:extLst>
              <a:ext uri="{FF2B5EF4-FFF2-40B4-BE49-F238E27FC236}">
                <a16:creationId xmlns:a16="http://schemas.microsoft.com/office/drawing/2014/main" id="{25B33DA4-7DAF-8A3D-719B-37431684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17" y="2157"/>
            <a:ext cx="5301111" cy="6724290"/>
          </a:xfrm>
          <a:prstGeom prst="rect">
            <a:avLst/>
          </a:prstGeom>
        </p:spPr>
      </p:pic>
      <p:pic>
        <p:nvPicPr>
          <p:cNvPr id="8" name="Imagen 7" descr="Tabla&#10;&#10;El contenido generado por IA puede ser incorrecto.">
            <a:extLst>
              <a:ext uri="{FF2B5EF4-FFF2-40B4-BE49-F238E27FC236}">
                <a16:creationId xmlns:a16="http://schemas.microsoft.com/office/drawing/2014/main" id="{AD77F868-7ACF-DB94-EB2B-5BFD92FBF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-23000" contrast="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1967" y="1713153"/>
            <a:ext cx="4751537" cy="203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309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BF773-C694-A755-FE18-3BDDC444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52558B5-C8B0-B669-629C-DD3C30604E0C}"/>
              </a:ext>
            </a:extLst>
          </p:cNvPr>
          <p:cNvSpPr txBox="1"/>
          <p:nvPr/>
        </p:nvSpPr>
        <p:spPr>
          <a:xfrm>
            <a:off x="6676826" y="1907457"/>
            <a:ext cx="4198374" cy="3785652"/>
          </a:xfrm>
          <a:prstGeom prst="rect">
            <a:avLst/>
          </a:prstGeom>
          <a:noFill/>
          <a:ln w="28575">
            <a:solidFill>
              <a:schemeClr val="bg1">
                <a:lumMod val="60000"/>
                <a:lumOff val="4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2000" b="1">
                <a:solidFill>
                  <a:srgbClr val="3A3A3A"/>
                </a:solidFill>
                <a:latin typeface="Nunito Sans Light"/>
              </a:rPr>
              <a:t>Gerizim salud</a:t>
            </a: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.</a:t>
            </a:r>
            <a:endParaRPr lang="es-CO" sz="2000" b="1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</a:endParaRPr>
          </a:p>
          <a:p>
            <a:pPr algn="ctr"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Ubicación</a:t>
            </a: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: </a:t>
            </a:r>
            <a:r>
              <a:rPr lang="es-CO" sz="2000">
                <a:solidFill>
                  <a:srgbClr val="3A3A3A"/>
                </a:solidFill>
                <a:latin typeface="Nunito Sans Light"/>
              </a:rPr>
              <a:t>Antioquia 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No ECIS  Básicos</a:t>
            </a: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: </a:t>
            </a:r>
            <a:r>
              <a:rPr lang="es-CO" sz="2000">
                <a:solidFill>
                  <a:srgbClr val="3A3A3A"/>
                </a:solidFill>
                <a:latin typeface="Nunito Sans Light"/>
              </a:rPr>
              <a:t>23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No ECIS Complementarios: </a:t>
            </a:r>
            <a:r>
              <a:rPr lang="es-CO" sz="2000" b="1">
                <a:solidFill>
                  <a:srgbClr val="3A3A3A"/>
                </a:solidFill>
                <a:latin typeface="Nunito Sans Light"/>
              </a:rPr>
              <a:t>8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</a:endParaRPr>
          </a:p>
          <a:p>
            <a:pPr algn="ctr">
              <a:defRPr/>
            </a:pPr>
            <a:r>
              <a:rPr lang="es-CO" sz="2000" b="1">
                <a:solidFill>
                  <a:srgbClr val="3A3A3A"/>
                </a:solidFill>
                <a:latin typeface="Nunito Sans Light"/>
              </a:rPr>
              <a:t>Medyreth IPS</a:t>
            </a:r>
          </a:p>
          <a:p>
            <a:pPr algn="ctr">
              <a:defRPr/>
            </a:pPr>
            <a:r>
              <a:rPr lang="es-CO" sz="2000" b="1">
                <a:solidFill>
                  <a:srgbClr val="3A3A3A"/>
                </a:solidFill>
                <a:latin typeface="Nunito Sans Light"/>
              </a:rPr>
              <a:t>Ubicación</a:t>
            </a:r>
            <a:r>
              <a:rPr lang="es-CO" sz="2000">
                <a:solidFill>
                  <a:srgbClr val="3A3A3A"/>
                </a:solidFill>
                <a:latin typeface="Nunito Sans Light"/>
              </a:rPr>
              <a:t>: Antioquia </a:t>
            </a:r>
            <a:endParaRPr lang="en-US" sz="2000">
              <a:solidFill>
                <a:srgbClr val="000000"/>
              </a:solidFill>
              <a:latin typeface="Nunito Sans Light"/>
            </a:endParaRPr>
          </a:p>
          <a:p>
            <a:pPr algn="ctr">
              <a:defRPr/>
            </a:pPr>
            <a:endParaRPr lang="es-CO" sz="2000">
              <a:solidFill>
                <a:srgbClr val="000000"/>
              </a:solidFill>
              <a:latin typeface="Nunito Sans Light"/>
            </a:endParaRPr>
          </a:p>
          <a:p>
            <a:pPr algn="ctr">
              <a:defRPr/>
            </a:pPr>
            <a:r>
              <a:rPr lang="es-CO" sz="2000" b="1">
                <a:solidFill>
                  <a:srgbClr val="3A3A3A"/>
                </a:solidFill>
                <a:latin typeface="Nunito Sans Light"/>
              </a:rPr>
              <a:t>No ECIS Básicos</a:t>
            </a:r>
            <a:r>
              <a:rPr lang="es-CO" sz="2000">
                <a:solidFill>
                  <a:srgbClr val="3A3A3A"/>
                </a:solidFill>
                <a:latin typeface="Nunito Sans Light"/>
              </a:rPr>
              <a:t>: 17</a:t>
            </a:r>
            <a:endParaRPr lang="en-US" sz="2000">
              <a:solidFill>
                <a:srgbClr val="000000"/>
              </a:solidFill>
              <a:latin typeface="Nunito Sans Light"/>
            </a:endParaRPr>
          </a:p>
          <a:p>
            <a:pPr algn="ctr">
              <a:defRPr/>
            </a:pPr>
            <a:r>
              <a:rPr lang="es-CO" sz="2000" b="1">
                <a:solidFill>
                  <a:srgbClr val="3A3A3A"/>
                </a:solidFill>
                <a:latin typeface="Nunito Sans Light"/>
              </a:rPr>
              <a:t>No ECIS Complementarios: 5</a:t>
            </a:r>
            <a:endParaRPr lang="es-CO"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755D3E1-7E11-6EDE-C7DB-6111D30D2EB7}"/>
              </a:ext>
            </a:extLst>
          </p:cNvPr>
          <p:cNvSpPr txBox="1"/>
          <p:nvPr/>
        </p:nvSpPr>
        <p:spPr>
          <a:xfrm>
            <a:off x="6676826" y="1125792"/>
            <a:ext cx="4198374" cy="400110"/>
          </a:xfrm>
          <a:prstGeom prst="rect">
            <a:avLst/>
          </a:prstGeom>
          <a:solidFill>
            <a:srgbClr val="CDFE86"/>
          </a:solidFill>
          <a:ln w="28575">
            <a:solidFill>
              <a:schemeClr val="bg1">
                <a:lumMod val="60000"/>
                <a:lumOff val="4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RED </a:t>
            </a:r>
            <a:r>
              <a:rPr lang="es-CO" sz="2000" b="1">
                <a:solidFill>
                  <a:srgbClr val="3A3A3A"/>
                </a:solidFill>
                <a:latin typeface="Nunito Sans Light"/>
              </a:rPr>
              <a:t>Privada 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3A3A3A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799A9A34-B15D-CCCE-F0FC-2F61DE8A4A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5454" y="57760"/>
            <a:ext cx="1326549" cy="822265"/>
          </a:xfrm>
          <a:prstGeom prst="rect">
            <a:avLst/>
          </a:prstGeom>
        </p:spPr>
      </p:pic>
      <p:pic>
        <p:nvPicPr>
          <p:cNvPr id="4" name="Imagen 3" descr="Mapa&#10;&#10;El contenido generado por IA puede ser incorrecto.">
            <a:extLst>
              <a:ext uri="{FF2B5EF4-FFF2-40B4-BE49-F238E27FC236}">
                <a16:creationId xmlns:a16="http://schemas.microsoft.com/office/drawing/2014/main" id="{C7A83376-94DF-1AF6-DA81-0B1B79A60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46" y="471668"/>
            <a:ext cx="5062087" cy="620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397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DE9D-8B17-710B-CC20-4D3BB2A09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F838AFED-9A60-F198-3DC5-F718ED71C29E}"/>
              </a:ext>
            </a:extLst>
          </p:cNvPr>
          <p:cNvSpPr txBox="1">
            <a:spLocks/>
          </p:cNvSpPr>
          <p:nvPr/>
        </p:nvSpPr>
        <p:spPr>
          <a:xfrm>
            <a:off x="-1" y="2182762"/>
            <a:ext cx="5506065" cy="25501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Comité Paritario de Seguridad Y Salud en el Trabajo - </a:t>
            </a:r>
            <a:r>
              <a:rPr kumimoji="0" lang="es-CO" sz="5400" b="1" i="0" u="none" strike="noStrike" kern="1200" cap="none" spc="0" normalizeH="0" baseline="0" noProof="0">
                <a:ln>
                  <a:noFill/>
                </a:ln>
                <a:solidFill>
                  <a:srgbClr val="13A3D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COPASST</a:t>
            </a:r>
            <a:endParaRPr kumimoji="0" lang="es-MX" sz="5400" b="1" i="0" u="none" strike="noStrike" kern="1200" cap="none" spc="0" normalizeH="0" baseline="0" noProof="0">
              <a:ln>
                <a:noFill/>
              </a:ln>
              <a:solidFill>
                <a:srgbClr val="13A3D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EC311B8-0581-D721-9968-022AC8954A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082D281-7835-3DF0-049D-BB00B9C310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34" y="468174"/>
            <a:ext cx="1326549" cy="822265"/>
          </a:xfrm>
          <a:prstGeom prst="rect">
            <a:avLst/>
          </a:prstGeom>
        </p:spPr>
      </p:pic>
      <p:sp>
        <p:nvSpPr>
          <p:cNvPr id="6" name="Circle">
            <a:extLst>
              <a:ext uri="{FF2B5EF4-FFF2-40B4-BE49-F238E27FC236}">
                <a16:creationId xmlns:a16="http://schemas.microsoft.com/office/drawing/2014/main" id="{E9E1B403-FE66-8BCD-E955-8EF1D6F0FCA3}"/>
              </a:ext>
            </a:extLst>
          </p:cNvPr>
          <p:cNvSpPr/>
          <p:nvPr/>
        </p:nvSpPr>
        <p:spPr>
          <a:xfrm>
            <a:off x="5943601" y="891597"/>
            <a:ext cx="6120580" cy="5853332"/>
          </a:xfrm>
          <a:prstGeom prst="ellipse">
            <a:avLst/>
          </a:prstGeom>
          <a:solidFill>
            <a:srgbClr val="FF9832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 Normal" pitchFamily="2" charset="77"/>
              <a:ea typeface="+mn-ea"/>
              <a:cs typeface="+mn-cs"/>
            </a:endParaRPr>
          </a:p>
        </p:txBody>
      </p:sp>
      <p:pic>
        <p:nvPicPr>
          <p:cNvPr id="7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B2CF1C6-33AC-CC20-9DBB-B35D9D01A1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3871" y="879306"/>
            <a:ext cx="4748981" cy="5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800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6C7D5-B998-4CC2-435A-C94BEDC88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FB439BB-3A9F-5B75-4CC2-98FFB3A24A04}"/>
              </a:ext>
            </a:extLst>
          </p:cNvPr>
          <p:cNvSpPr txBox="1">
            <a:spLocks/>
          </p:cNvSpPr>
          <p:nvPr/>
        </p:nvSpPr>
        <p:spPr>
          <a:xfrm>
            <a:off x="1047593" y="403810"/>
            <a:ext cx="10589236" cy="10222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CONFORMACION DE COPASST EN EL DEPA</a:t>
            </a: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R</a:t>
            </a: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effectLst/>
                <a:uLnTx/>
                <a:uFillTx/>
                <a:latin typeface="Nunito Sans Black"/>
                <a:ea typeface="+mn-ea"/>
                <a:cs typeface="+mn-cs"/>
              </a:rPr>
              <a:t>TAMENTO DE </a:t>
            </a: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ANTIOQUIA </a:t>
            </a:r>
            <a:endParaRPr kumimoji="0" lang="es-MX" sz="3200" b="1" i="0" u="none" strike="noStrike" kern="1200" cap="none" spc="0" normalizeH="0" baseline="0" noProof="0">
              <a:ln>
                <a:noFill/>
              </a:ln>
              <a:gradFill>
                <a:gsLst>
                  <a:gs pos="120">
                    <a:srgbClr val="18A1D8"/>
                  </a:gs>
                  <a:gs pos="37134">
                    <a:srgbClr val="62638C"/>
                  </a:gs>
                  <a:gs pos="70000">
                    <a:srgbClr val="E4017D"/>
                  </a:gs>
                </a:gsLst>
                <a:lin ang="2049845" scaled="0"/>
              </a:gradFill>
              <a:effectLst/>
              <a:uLnTx/>
              <a:uFillTx/>
              <a:latin typeface="Nunito Sans Black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DFB10B3-7C1B-DF15-8E75-2DD995226387}"/>
              </a:ext>
            </a:extLst>
          </p:cNvPr>
          <p:cNvSpPr txBox="1"/>
          <p:nvPr/>
        </p:nvSpPr>
        <p:spPr>
          <a:xfrm>
            <a:off x="363204" y="5775779"/>
            <a:ext cx="8846713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CORTE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Agosto 30 de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FUENTE: </a:t>
            </a:r>
            <a:r>
              <a:rPr kumimoji="0" lang="es-MX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Coordinación Departamental Sucre FOMAG</a:t>
            </a:r>
            <a:endParaRPr kumimoji="0" lang="es-CO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02DA24CD-1FAA-21D1-BDD8-A4826F34FF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9249" y="78331"/>
            <a:ext cx="1326549" cy="8222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1E27CC5-09A4-2828-DB68-25A4DDAA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7" r="159" b="-467"/>
          <a:stretch>
            <a:fillRect/>
          </a:stretch>
        </p:blipFill>
        <p:spPr>
          <a:xfrm>
            <a:off x="1447842" y="1429121"/>
            <a:ext cx="9578511" cy="411834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87EB293-45C1-BF30-77E8-3625A63DE0B9}"/>
              </a:ext>
            </a:extLst>
          </p:cNvPr>
          <p:cNvSpPr txBox="1"/>
          <p:nvPr/>
        </p:nvSpPr>
        <p:spPr>
          <a:xfrm>
            <a:off x="9222117" y="545808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El porcentaje de cumplimiento es 53,76%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16376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03F8C-A710-35D7-DA9E-6471B062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8984FC4-0563-B3A2-CDAB-A5AB0CFD2887}"/>
              </a:ext>
            </a:extLst>
          </p:cNvPr>
          <p:cNvSpPr txBox="1">
            <a:spLocks/>
          </p:cNvSpPr>
          <p:nvPr/>
        </p:nvSpPr>
        <p:spPr>
          <a:xfrm>
            <a:off x="644821" y="542209"/>
            <a:ext cx="10589236" cy="10222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s-MX" sz="3200" b="1">
                <a:gradFill>
                  <a:gsLst>
                    <a:gs pos="120">
                      <a:srgbClr val="18A1D8"/>
                    </a:gs>
                    <a:gs pos="37134">
                      <a:srgbClr val="62638C"/>
                    </a:gs>
                    <a:gs pos="70000">
                      <a:srgbClr val="E4017D"/>
                    </a:gs>
                  </a:gsLst>
                  <a:lin ang="2049845" scaled="0"/>
                </a:gradFill>
                <a:latin typeface="Nunito Sans Black"/>
              </a:rPr>
              <a:t>HERRAMIENTA DE PLANEACION Y SEGUIMIENTO 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2B9AD6AC-AF3D-B879-0979-E1E5AE3C5B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5358" y="14449"/>
            <a:ext cx="1326549" cy="8222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B384F61-BAF2-EC1B-1342-552955CCA3C6}"/>
              </a:ext>
            </a:extLst>
          </p:cNvPr>
          <p:cNvSpPr txBox="1"/>
          <p:nvPr/>
        </p:nvSpPr>
        <p:spPr>
          <a:xfrm>
            <a:off x="8012570" y="2906766"/>
            <a:ext cx="37991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/>
              <a:t>https://lookerstudio.google.com/u/0/reporting/abbe2a6b-aca6-47a7-8b12-6c41a3768aa8/page/ezzQF</a:t>
            </a:r>
            <a:endParaRPr lang="es-CO" sz="2400" b="1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Imagen 3" descr="Interfaz de usuario gráfica, Texto, Correo electrónico&#10;&#10;El contenido generado por IA puede ser incorrecto.">
            <a:extLst>
              <a:ext uri="{FF2B5EF4-FFF2-40B4-BE49-F238E27FC236}">
                <a16:creationId xmlns:a16="http://schemas.microsoft.com/office/drawing/2014/main" id="{93435ACF-71E1-391F-45F1-D2A0AF7122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95" t="20873" r="4258" b="7780"/>
          <a:stretch>
            <a:fillRect/>
          </a:stretch>
        </p:blipFill>
        <p:spPr>
          <a:xfrm>
            <a:off x="798597" y="1569996"/>
            <a:ext cx="6965309" cy="434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328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453B9-0977-B165-95DA-413C1DAB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324620CD-8603-7F7F-50B6-F1C739F6A0DF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A1F36-E70D-F852-0E92-B918A3E976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C06E52D-E16F-19E7-8886-7A11C6185713}"/>
              </a:ext>
            </a:extLst>
          </p:cNvPr>
          <p:cNvSpPr txBox="1"/>
          <p:nvPr/>
        </p:nvSpPr>
        <p:spPr>
          <a:xfrm>
            <a:off x="5925161" y="3131266"/>
            <a:ext cx="6057217" cy="16019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  <a:ea typeface="+mj-ea"/>
                <a:cs typeface="+mj-cs"/>
              </a:rPr>
              <a:t>8. GESTION ADMINISTRATIVA Y FINANCIERA </a:t>
            </a:r>
          </a:p>
        </p:txBody>
      </p:sp>
    </p:spTree>
    <p:extLst>
      <p:ext uri="{BB962C8B-B14F-4D97-AF65-F5344CB8AC3E}">
        <p14:creationId xmlns:p14="http://schemas.microsoft.com/office/powerpoint/2010/main" val="1137943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87477-D397-95E0-CDB0-57356C5D0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9259-F5D1-7406-0189-F5E4DE37FE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99"/>
            <a:ext cx="12192000" cy="119418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s-AR" sz="3600" b="1">
                <a:solidFill>
                  <a:schemeClr val="bg1"/>
                </a:solidFill>
                <a:latin typeface="Montserrat"/>
              </a:rPr>
              <a:t>VIATICOS Y REEMBOLSOS</a:t>
            </a:r>
            <a:br>
              <a:rPr lang="es-AR" sz="3600" b="1">
                <a:solidFill>
                  <a:schemeClr val="bg1"/>
                </a:solidFill>
                <a:latin typeface="Montserrat"/>
              </a:rPr>
            </a:br>
            <a:r>
              <a:rPr lang="es-AR" sz="3600" b="1">
                <a:solidFill>
                  <a:schemeClr val="bg1"/>
                </a:solidFill>
                <a:latin typeface="Montserrat"/>
              </a:rPr>
              <a:t>(Transporte y/o hospedaje)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14124F-5103-A235-78F7-9F97051974CB}"/>
              </a:ext>
            </a:extLst>
          </p:cNvPr>
          <p:cNvSpPr txBox="1"/>
          <p:nvPr/>
        </p:nvSpPr>
        <p:spPr>
          <a:xfrm>
            <a:off x="204862" y="1199336"/>
            <a:ext cx="10725408" cy="32316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s-ES" sz="2400" dirty="0">
              <a:ea typeface="+mn-lt"/>
              <a:cs typeface="+mn-lt"/>
            </a:endParaRPr>
          </a:p>
          <a:p>
            <a:pPr algn="just"/>
            <a:r>
              <a:rPr lang="es-ES" sz="2400" dirty="0">
                <a:ea typeface="+mn-lt"/>
                <a:cs typeface="+mn-lt"/>
              </a:rPr>
              <a:t>Proceso que garantiza el acceso a los servicios de salud en el ámbito ambulatorio que deben ser prestados o suministrados fuera del municipio de residencia y se otorgan de acuerdo con los criterios de pertinencia definidos en el proceso de Administración de Servicios de Salud de Fiduprevisora/FOMAG y a los soportes anexos a la solicitud del usuario. </a:t>
            </a:r>
          </a:p>
          <a:p>
            <a:pPr algn="just"/>
            <a:endParaRPr lang="es-ES" sz="2400" dirty="0">
              <a:ea typeface="+mn-lt"/>
              <a:cs typeface="+mn-lt"/>
            </a:endParaRPr>
          </a:p>
          <a:p>
            <a:pPr algn="just"/>
            <a:endParaRPr lang="es-ES" dirty="0"/>
          </a:p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5711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599"/>
            <a:ext cx="12192000" cy="119418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s-AR" sz="3600" b="1">
                <a:solidFill>
                  <a:schemeClr val="bg1"/>
                </a:solidFill>
                <a:latin typeface="Montserrat"/>
              </a:rPr>
              <a:t>VIATICOS Y REEMBOLSOS</a:t>
            </a:r>
            <a:br>
              <a:rPr lang="es-AR" sz="3600" b="1">
                <a:solidFill>
                  <a:schemeClr val="bg1"/>
                </a:solidFill>
                <a:latin typeface="Montserrat"/>
              </a:rPr>
            </a:br>
            <a:r>
              <a:rPr lang="es-AR" sz="3600" b="1">
                <a:solidFill>
                  <a:schemeClr val="bg1"/>
                </a:solidFill>
                <a:latin typeface="Montserrat"/>
              </a:rPr>
              <a:t>(Transporte y/o hospedaje)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9972" y="2689678"/>
            <a:ext cx="428502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TIEMPO</a:t>
            </a:r>
            <a:endParaRPr lang="en-GB" b="1" dirty="0">
              <a:solidFill>
                <a:srgbClr val="0070C0"/>
              </a:solidFill>
            </a:endParaRPr>
          </a:p>
          <a:p>
            <a:pPr algn="ctr"/>
            <a:r>
              <a:rPr lang="en-GB" dirty="0">
                <a:latin typeface="Aptos"/>
                <a:ea typeface="Calibri"/>
                <a:cs typeface="Calibri"/>
              </a:rPr>
              <a:t>5 días </a:t>
            </a:r>
            <a:r>
              <a:rPr lang="en-GB" dirty="0" err="1">
                <a:latin typeface="Aptos"/>
                <a:ea typeface="Calibri"/>
                <a:cs typeface="Calibri"/>
              </a:rPr>
              <a:t>hábiles</a:t>
            </a:r>
            <a:r>
              <a:rPr lang="en-GB" dirty="0">
                <a:latin typeface="Aptos"/>
                <a:ea typeface="Calibri"/>
                <a:cs typeface="Calibri"/>
              </a:rPr>
              <a:t> antes de la </a:t>
            </a:r>
            <a:r>
              <a:rPr lang="en-GB" dirty="0" err="1">
                <a:latin typeface="Aptos"/>
                <a:ea typeface="Calibri"/>
                <a:cs typeface="Calibri"/>
              </a:rPr>
              <a:t>cita</a:t>
            </a:r>
            <a:r>
              <a:rPr lang="en-GB" dirty="0">
                <a:latin typeface="Aptos"/>
                <a:ea typeface="Calibri"/>
                <a:cs typeface="Calibri"/>
              </a:rPr>
              <a:t> </a:t>
            </a:r>
            <a:r>
              <a:rPr lang="en-GB" dirty="0" err="1">
                <a:ea typeface="+mn-lt"/>
                <a:cs typeface="+mn-lt"/>
              </a:rPr>
              <a:t>programada</a:t>
            </a:r>
            <a:r>
              <a:rPr lang="en-GB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89A2184-3991-3651-FFD3-16F223FEDCEE}"/>
              </a:ext>
            </a:extLst>
          </p:cNvPr>
          <p:cNvSpPr txBox="1"/>
          <p:nvPr/>
        </p:nvSpPr>
        <p:spPr>
          <a:xfrm>
            <a:off x="1287807" y="1355573"/>
            <a:ext cx="8969742" cy="677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>
                <a:solidFill>
                  <a:srgbClr val="0070C0"/>
                </a:solidFill>
                <a:latin typeface="Aptos"/>
                <a:ea typeface="Calibri"/>
                <a:cs typeface="Calibri"/>
              </a:rPr>
              <a:t>UNICO CANAL DE RECEPCION DE SOLICITUDES</a:t>
            </a:r>
          </a:p>
          <a:p>
            <a:pPr algn="ctr"/>
            <a:r>
              <a:rPr lang="es-ES" sz="1200">
                <a:latin typeface="Calibri"/>
                <a:ea typeface="Calibri"/>
                <a:cs typeface="Calibri"/>
              </a:rPr>
              <a:t> </a:t>
            </a:r>
            <a:r>
              <a:rPr lang="es-ES" sz="2000" b="1">
                <a:solidFill>
                  <a:srgbClr val="0070C0"/>
                </a:solidFill>
                <a:latin typeface="Aptos"/>
                <a:ea typeface="Calibri"/>
                <a:cs typeface="Calibri"/>
              </a:rPr>
              <a:t>ref-antioquia@fiduprevisora.com.co</a:t>
            </a:r>
            <a:endParaRPr lang="es-ES" sz="2000">
              <a:solidFill>
                <a:srgbClr val="0070C0"/>
              </a:solidFill>
              <a:latin typeface="Apto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7021C0-267A-BE24-F86A-31933A8C9E19}"/>
              </a:ext>
            </a:extLst>
          </p:cNvPr>
          <p:cNvSpPr txBox="1"/>
          <p:nvPr/>
        </p:nvSpPr>
        <p:spPr>
          <a:xfrm>
            <a:off x="5101073" y="2687345"/>
            <a:ext cx="6871187" cy="19851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ea typeface="+mn-lt"/>
                <a:cs typeface="+mn-lt"/>
              </a:rPr>
              <a:t>ANEXOS O SOPORTES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s-ES" sz="1200" dirty="0">
                <a:ea typeface="+mn-lt"/>
                <a:cs typeface="+mn-lt"/>
              </a:rPr>
              <a:t>1. Orden medica del servicio asociado al motivo casual de la solicitud a nombre del usuario solicitante. </a:t>
            </a:r>
            <a:endParaRPr lang="es-ES" sz="1200" dirty="0"/>
          </a:p>
          <a:p>
            <a:r>
              <a:rPr lang="es-ES" sz="1200" dirty="0">
                <a:ea typeface="+mn-lt"/>
                <a:cs typeface="+mn-lt"/>
              </a:rPr>
              <a:t>2. Soporte de asignación de cita donde se describa la fecha y hora de la programación. </a:t>
            </a:r>
            <a:endParaRPr lang="es-ES" sz="1200" dirty="0"/>
          </a:p>
          <a:p>
            <a:r>
              <a:rPr lang="es-ES" sz="1200" dirty="0">
                <a:ea typeface="+mn-lt"/>
                <a:cs typeface="+mn-lt"/>
              </a:rPr>
              <a:t>3. Copia documento de identificación del usuario titular de la cuenta donde se pagarán los viáticos reconocidos. </a:t>
            </a:r>
            <a:endParaRPr lang="es-ES" sz="1200" dirty="0"/>
          </a:p>
          <a:p>
            <a:r>
              <a:rPr lang="es-ES" sz="1200" dirty="0">
                <a:ea typeface="+mn-lt"/>
                <a:cs typeface="+mn-lt"/>
              </a:rPr>
              <a:t>4. Certificación de cuenta bancaria del titular de la cuenta vigencia no mayor a 90 días, No pensional</a:t>
            </a:r>
            <a:endParaRPr lang="es-ES" sz="1200" dirty="0"/>
          </a:p>
          <a:p>
            <a:r>
              <a:rPr lang="es-ES" sz="1200" dirty="0">
                <a:ea typeface="+mn-lt"/>
                <a:cs typeface="+mn-lt"/>
              </a:rPr>
              <a:t>5. Soporte de justificación medica de discapacidad temporal o permanente. </a:t>
            </a:r>
            <a:endParaRPr lang="es-ES" sz="1200" dirty="0"/>
          </a:p>
          <a:p>
            <a:r>
              <a:rPr lang="es-ES" sz="1200" dirty="0">
                <a:ea typeface="+mn-lt"/>
                <a:cs typeface="+mn-lt"/>
              </a:rPr>
              <a:t>6. Fallo de tutela, si el resuelve se encuentra asociado al motivo causal de la solicitud. (Solo si aplica) </a:t>
            </a:r>
            <a:endParaRPr lang="es-ES" sz="1200" dirty="0"/>
          </a:p>
          <a:p>
            <a:pPr algn="l"/>
            <a:endParaRPr lang="es-ES" sz="9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1B435FC-8DD7-E267-9C12-34DBF9030C80}"/>
              </a:ext>
            </a:extLst>
          </p:cNvPr>
          <p:cNvSpPr txBox="1"/>
          <p:nvPr/>
        </p:nvSpPr>
        <p:spPr>
          <a:xfrm>
            <a:off x="134045" y="4753655"/>
            <a:ext cx="1194305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rgbClr val="0070C0"/>
                </a:solidFill>
                <a:ea typeface="+mn-lt"/>
                <a:cs typeface="+mn-lt"/>
              </a:rPr>
              <a:t>                                                                                                               PAGO</a:t>
            </a:r>
          </a:p>
          <a:p>
            <a:endParaRPr lang="es-ES" sz="1600" dirty="0">
              <a:ea typeface="+mn-lt"/>
              <a:cs typeface="+mn-lt"/>
            </a:endParaRPr>
          </a:p>
          <a:p>
            <a:r>
              <a:rPr lang="es-ES" sz="1600" dirty="0">
                <a:ea typeface="+mn-lt"/>
                <a:cs typeface="+mn-lt"/>
              </a:rPr>
              <a:t>De ser aprobada la solicitud, el usuario recibe consignación del 70% del valor solicitado inicialmente, y posterior al envío de los soportes de traslado y asistencia a la cita se realizará el 30% restante. </a:t>
            </a:r>
          </a:p>
          <a:p>
            <a:endParaRPr lang="es-ES" sz="1600" dirty="0">
              <a:ea typeface="+mn-lt"/>
              <a:cs typeface="+mn-lt"/>
            </a:endParaRPr>
          </a:p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6F04336-AE26-A99A-A036-22F12A1AAD0E}"/>
              </a:ext>
            </a:extLst>
          </p:cNvPr>
          <p:cNvSpPr txBox="1"/>
          <p:nvPr/>
        </p:nvSpPr>
        <p:spPr>
          <a:xfrm>
            <a:off x="127591" y="2003778"/>
            <a:ext cx="1194305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</a:rPr>
              <a:t>VIATICOS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504343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D24E-2C9D-48EB-7102-C21223E61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94DC-5C57-72F6-BD2F-E6CA6B3D1C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99"/>
            <a:ext cx="12192000" cy="119418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s-AR" sz="3600" b="1">
                <a:solidFill>
                  <a:schemeClr val="bg1"/>
                </a:solidFill>
                <a:latin typeface="Montserrat"/>
              </a:rPr>
              <a:t>VIATICOS Y REEMBOLSOS</a:t>
            </a:r>
            <a:br>
              <a:rPr lang="es-AR" sz="3600" b="1">
                <a:solidFill>
                  <a:schemeClr val="bg1"/>
                </a:solidFill>
                <a:latin typeface="Montserrat"/>
              </a:rPr>
            </a:br>
            <a:r>
              <a:rPr lang="es-AR" sz="3600" b="1">
                <a:solidFill>
                  <a:schemeClr val="bg1"/>
                </a:solidFill>
                <a:latin typeface="Montserrat"/>
              </a:rPr>
              <a:t>(Transporte y/o hospedaje)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3F50BA-CC4F-A07E-51AB-1455F39F2998}"/>
              </a:ext>
            </a:extLst>
          </p:cNvPr>
          <p:cNvSpPr txBox="1"/>
          <p:nvPr/>
        </p:nvSpPr>
        <p:spPr>
          <a:xfrm>
            <a:off x="839972" y="2689678"/>
            <a:ext cx="428502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TIEMPO</a:t>
            </a:r>
            <a:endParaRPr lang="en-GB" b="1" dirty="0">
              <a:solidFill>
                <a:srgbClr val="0070C0"/>
              </a:solidFill>
            </a:endParaRPr>
          </a:p>
          <a:p>
            <a:pPr algn="ctr"/>
            <a:r>
              <a:rPr lang="en-GB" dirty="0">
                <a:latin typeface="Aptos"/>
                <a:ea typeface="Calibri"/>
                <a:cs typeface="Calibri"/>
              </a:rPr>
              <a:t>8 días </a:t>
            </a:r>
            <a:r>
              <a:rPr lang="en-GB" dirty="0" err="1">
                <a:latin typeface="Aptos"/>
                <a:ea typeface="Calibri"/>
                <a:cs typeface="Calibri"/>
              </a:rPr>
              <a:t>hábiles</a:t>
            </a:r>
            <a:r>
              <a:rPr lang="en-GB" dirty="0">
                <a:latin typeface="Aptos"/>
                <a:ea typeface="Calibri"/>
                <a:cs typeface="Calibri"/>
              </a:rPr>
              <a:t>  </a:t>
            </a:r>
            <a:r>
              <a:rPr lang="en-GB" dirty="0" err="1">
                <a:latin typeface="Aptos"/>
                <a:ea typeface="Calibri"/>
                <a:cs typeface="Calibri"/>
              </a:rPr>
              <a:t>calendarios</a:t>
            </a:r>
            <a:r>
              <a:rPr lang="en-GB" dirty="0">
                <a:latin typeface="Aptos"/>
                <a:ea typeface="Calibri"/>
                <a:cs typeface="Calibri"/>
              </a:rPr>
              <a:t> posterior a la </a:t>
            </a:r>
            <a:r>
              <a:rPr lang="en-GB" dirty="0" err="1">
                <a:latin typeface="Aptos"/>
                <a:ea typeface="Calibri"/>
                <a:cs typeface="Calibri"/>
              </a:rPr>
              <a:t>causación</a:t>
            </a:r>
            <a:r>
              <a:rPr lang="en-GB" dirty="0">
                <a:latin typeface="Aptos"/>
                <a:ea typeface="Calibri"/>
                <a:cs typeface="Calibri"/>
              </a:rPr>
              <a:t>  del </a:t>
            </a:r>
            <a:r>
              <a:rPr lang="en-GB" dirty="0" err="1">
                <a:latin typeface="Aptos"/>
                <a:ea typeface="Calibri"/>
                <a:cs typeface="Calibri"/>
              </a:rPr>
              <a:t>gasto</a:t>
            </a:r>
            <a:r>
              <a:rPr lang="en-GB" dirty="0">
                <a:latin typeface="Aptos"/>
                <a:ea typeface="Calibri"/>
                <a:cs typeface="Calibri"/>
              </a:rPr>
              <a:t> y/o a la </a:t>
            </a:r>
            <a:r>
              <a:rPr lang="en-GB" dirty="0" err="1">
                <a:latin typeface="Aptos"/>
                <a:ea typeface="Calibri"/>
                <a:cs typeface="Calibri"/>
              </a:rPr>
              <a:t>fecha</a:t>
            </a:r>
            <a:r>
              <a:rPr lang="en-GB" dirty="0">
                <a:latin typeface="Aptos"/>
                <a:ea typeface="Calibri"/>
                <a:cs typeface="Calibri"/>
              </a:rPr>
              <a:t> de  </a:t>
            </a:r>
            <a:r>
              <a:rPr lang="en-GB" dirty="0" err="1">
                <a:latin typeface="Aptos"/>
                <a:ea typeface="Calibri"/>
                <a:cs typeface="Calibri"/>
              </a:rPr>
              <a:t>generación</a:t>
            </a:r>
            <a:r>
              <a:rPr lang="en-GB" dirty="0">
                <a:latin typeface="Aptos"/>
                <a:ea typeface="Calibri"/>
                <a:cs typeface="Calibri"/>
              </a:rPr>
              <a:t> de </a:t>
            </a:r>
            <a:r>
              <a:rPr lang="en-GB" dirty="0" err="1">
                <a:latin typeface="Aptos"/>
                <a:ea typeface="Calibri"/>
                <a:cs typeface="Calibri"/>
              </a:rPr>
              <a:t>los</a:t>
            </a:r>
            <a:r>
              <a:rPr lang="en-GB" dirty="0">
                <a:latin typeface="Aptos"/>
                <a:ea typeface="Calibri"/>
                <a:cs typeface="Calibri"/>
              </a:rPr>
              <a:t> </a:t>
            </a:r>
            <a:r>
              <a:rPr lang="en-GB" dirty="0" err="1">
                <a:latin typeface="Aptos"/>
                <a:ea typeface="Calibri"/>
                <a:cs typeface="Calibri"/>
              </a:rPr>
              <a:t>soportes</a:t>
            </a:r>
            <a:r>
              <a:rPr lang="en-GB" dirty="0">
                <a:latin typeface="Aptos"/>
                <a:ea typeface="Calibri"/>
                <a:cs typeface="Calibri"/>
              </a:rPr>
              <a:t>  que </a:t>
            </a:r>
            <a:r>
              <a:rPr lang="en-GB" dirty="0" err="1">
                <a:latin typeface="Aptos"/>
                <a:ea typeface="Calibri"/>
                <a:cs typeface="Calibri"/>
              </a:rPr>
              <a:t>respaldan</a:t>
            </a:r>
            <a:r>
              <a:rPr lang="en-GB" dirty="0">
                <a:latin typeface="Aptos"/>
                <a:ea typeface="Calibri"/>
                <a:cs typeface="Calibri"/>
              </a:rPr>
              <a:t>  </a:t>
            </a:r>
            <a:r>
              <a:rPr lang="en-GB" dirty="0" err="1">
                <a:latin typeface="Aptos"/>
                <a:ea typeface="Calibri"/>
                <a:cs typeface="Calibri"/>
              </a:rPr>
              <a:t>el</a:t>
            </a:r>
            <a:r>
              <a:rPr lang="en-GB" dirty="0">
                <a:latin typeface="Aptos"/>
                <a:ea typeface="Calibri"/>
                <a:cs typeface="Calibri"/>
              </a:rPr>
              <a:t> </a:t>
            </a:r>
            <a:r>
              <a:rPr lang="en-GB" dirty="0" err="1">
                <a:latin typeface="Aptos"/>
                <a:ea typeface="Calibri"/>
                <a:cs typeface="Calibri"/>
              </a:rPr>
              <a:t>gasto</a:t>
            </a:r>
            <a:endParaRPr lang="en-GB" dirty="0">
              <a:ea typeface="+mn-lt"/>
              <a:cs typeface="+mn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7C8B11-609D-F313-145F-14B17C6B78C4}"/>
              </a:ext>
            </a:extLst>
          </p:cNvPr>
          <p:cNvSpPr txBox="1"/>
          <p:nvPr/>
        </p:nvSpPr>
        <p:spPr>
          <a:xfrm>
            <a:off x="1287807" y="1355573"/>
            <a:ext cx="6899263" cy="677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  <a:latin typeface="Aptos"/>
                <a:ea typeface="Calibri"/>
                <a:cs typeface="Calibri"/>
              </a:rPr>
              <a:t>UNICO CANAL DE RECEPCION DE SOLICITUDES</a:t>
            </a:r>
          </a:p>
          <a:p>
            <a:pPr algn="ctr"/>
            <a:r>
              <a:rPr lang="es-ES" sz="1200" dirty="0">
                <a:latin typeface="Calibri"/>
                <a:ea typeface="Calibri"/>
                <a:cs typeface="Calibri"/>
              </a:rPr>
              <a:t> </a:t>
            </a:r>
            <a:r>
              <a:rPr lang="es-ES" sz="2000" b="1" dirty="0">
                <a:solidFill>
                  <a:srgbClr val="0070C0"/>
                </a:solidFill>
                <a:latin typeface="Aptos"/>
                <a:ea typeface="Calibri"/>
                <a:cs typeface="Calibri"/>
              </a:rPr>
              <a:t>ref-antioquia@fiduprevisora.com.co</a:t>
            </a:r>
            <a:endParaRPr lang="es-ES" sz="200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B5B086-344F-7D03-1010-0285EF502E09}"/>
              </a:ext>
            </a:extLst>
          </p:cNvPr>
          <p:cNvSpPr txBox="1"/>
          <p:nvPr/>
        </p:nvSpPr>
        <p:spPr>
          <a:xfrm>
            <a:off x="134045" y="4753655"/>
            <a:ext cx="1194305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rgbClr val="0070C0"/>
                </a:solidFill>
                <a:ea typeface="+mn-lt"/>
                <a:cs typeface="+mn-lt"/>
              </a:rPr>
              <a:t>                                                                                                            </a:t>
            </a:r>
          </a:p>
          <a:p>
            <a:endParaRPr lang="es-ES" b="1" dirty="0">
              <a:solidFill>
                <a:srgbClr val="0070C0"/>
              </a:solidFill>
              <a:ea typeface="+mn-lt"/>
              <a:cs typeface="+mn-lt"/>
            </a:endParaRPr>
          </a:p>
          <a:p>
            <a:r>
              <a:rPr lang="es-ES" b="1" dirty="0">
                <a:solidFill>
                  <a:srgbClr val="0070C0"/>
                </a:solidFill>
                <a:ea typeface="+mn-lt"/>
                <a:cs typeface="+mn-lt"/>
              </a:rPr>
              <a:t>                                                                                                                   PAGO</a:t>
            </a:r>
          </a:p>
          <a:p>
            <a:endParaRPr lang="es-ES" sz="1600" dirty="0">
              <a:ea typeface="+mn-lt"/>
              <a:cs typeface="+mn-lt"/>
            </a:endParaRPr>
          </a:p>
          <a:p>
            <a:r>
              <a:rPr lang="es-ES" sz="1600" dirty="0">
                <a:ea typeface="+mn-lt"/>
                <a:cs typeface="+mn-lt"/>
              </a:rPr>
              <a:t>De ser aprobada la solicitud, el usuario recibe consignación del 100%. </a:t>
            </a:r>
          </a:p>
          <a:p>
            <a:endParaRPr lang="es-ES" sz="1600" dirty="0">
              <a:ea typeface="+mn-lt"/>
              <a:cs typeface="+mn-lt"/>
            </a:endParaRPr>
          </a:p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05F03D-9FAF-6C8D-C790-B53073221026}"/>
              </a:ext>
            </a:extLst>
          </p:cNvPr>
          <p:cNvSpPr txBox="1"/>
          <p:nvPr/>
        </p:nvSpPr>
        <p:spPr>
          <a:xfrm>
            <a:off x="127591" y="2003778"/>
            <a:ext cx="1194305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</a:rPr>
              <a:t>REEMBOLSOS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6B14430-76FD-B48D-A24E-F73705E17F4A}"/>
              </a:ext>
            </a:extLst>
          </p:cNvPr>
          <p:cNvSpPr txBox="1"/>
          <p:nvPr/>
        </p:nvSpPr>
        <p:spPr>
          <a:xfrm>
            <a:off x="7145079" y="1870855"/>
            <a:ext cx="4932018" cy="32470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ea typeface="+mn-lt"/>
                <a:cs typeface="+mn-lt"/>
              </a:rPr>
              <a:t>ANEXOS O SOPORTES</a:t>
            </a:r>
            <a:endParaRPr lang="es-ES" b="1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Formato de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solicitud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por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usuario.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FR-AF-01 FORMATO VIÁTICOS A USUARIOS EN EL ÁMBITO AMBULATORIO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Copia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documento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identificación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solicitante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Orden medica del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servicio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asociado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motivo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casual de la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solicitud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nombre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solicitante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 Historia Clínica de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remisión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Soporte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asistencia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servicio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salud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por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cual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asumió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los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viáticos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Factura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electrónica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documento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equivalente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servicio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nombre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que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cumplan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con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los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requisitos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la DIAN,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especificando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valor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unitario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 total,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nombre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fecha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Certificación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la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cuenta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bancaria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con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fecha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expedición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mayor a 90 días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donde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realizaría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reembolso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reconocido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No pensional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 Copia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documento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identificación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titular de la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cuenta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bancaria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(En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caso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no ser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solicitante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 Fallo de tutela,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resuelve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se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encuentra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asociado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motivo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causal de la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solicitud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(Solo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aplica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9.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Autorización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otorgada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tutor o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representante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usuario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debidamente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firmada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 con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huella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digital</a:t>
            </a:r>
            <a:r>
              <a:rPr lang="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(Solo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aplica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59482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FED02-26F0-9B0B-2884-6DF10DE1A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D760F4D0-F697-D9B9-19F8-EA38EF0D3268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58314F-5941-02E8-C258-6C1BC8E4D3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F33392E-A7A9-C22C-8AC5-2235AC19A584}"/>
              </a:ext>
            </a:extLst>
          </p:cNvPr>
          <p:cNvSpPr txBox="1"/>
          <p:nvPr/>
        </p:nvSpPr>
        <p:spPr>
          <a:xfrm>
            <a:off x="5760849" y="2975625"/>
            <a:ext cx="6402272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9. COMPORTAMIENTO DE PQRSDF</a:t>
            </a:r>
            <a:endParaRPr lang="es-ES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76769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EAB3-E238-F2DB-5739-35166AB50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C25555-1EEF-CA6D-B32D-83E1D6822D36}"/>
              </a:ext>
            </a:extLst>
          </p:cNvPr>
          <p:cNvSpPr txBox="1"/>
          <p:nvPr/>
        </p:nvSpPr>
        <p:spPr>
          <a:xfrm>
            <a:off x="1509146" y="122982"/>
            <a:ext cx="9475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>
                <a:solidFill>
                  <a:schemeClr val="bg1"/>
                </a:solidFill>
                <a:latin typeface="Montserrat" panose="00000500000000000000" pitchFamily="2" charset="0"/>
                <a:ea typeface="Verdana" panose="020B0604030504040204" pitchFamily="34" charset="0"/>
              </a:rPr>
              <a:t>COMPORTAMIENTO DE PQRSDF</a:t>
            </a:r>
          </a:p>
        </p:txBody>
      </p:sp>
      <p:pic>
        <p:nvPicPr>
          <p:cNvPr id="5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EE3AD92-0C22-33A9-28A3-340A15C609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6" name="Imagen 5" descr="Gráfico, Gráfico en cascada&#10;&#10;El contenido generado por IA puede ser incorrecto.">
            <a:extLst>
              <a:ext uri="{FF2B5EF4-FFF2-40B4-BE49-F238E27FC236}">
                <a16:creationId xmlns:a16="http://schemas.microsoft.com/office/drawing/2014/main" id="{84DA96BF-4554-4FED-17A8-115CA7DEB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660" y="1846479"/>
            <a:ext cx="10538604" cy="31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19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11B0C-E62F-FCBF-9785-1D178539B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B3A54EBB-3460-4F4B-9170-1B3C5CA39868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92C6EA-A2F6-13E1-C916-DA2A30C3FA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2CC577-A29F-2268-92C5-DAEFDC3A6F39}"/>
              </a:ext>
            </a:extLst>
          </p:cNvPr>
          <p:cNvSpPr txBox="1"/>
          <p:nvPr/>
        </p:nvSpPr>
        <p:spPr>
          <a:xfrm>
            <a:off x="4711302" y="2975625"/>
            <a:ext cx="7451819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10. CANALES DE COMUNICACIÓN</a:t>
            </a:r>
            <a:endParaRPr lang="es-ES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37294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 descr="Mapa&#10;&#10;El contenido generado por IA puede ser incorrecto.">
            <a:extLst>
              <a:ext uri="{FF2B5EF4-FFF2-40B4-BE49-F238E27FC236}">
                <a16:creationId xmlns:a16="http://schemas.microsoft.com/office/drawing/2014/main" id="{74E70756-5C40-D577-01AC-DB37AF9CCE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69" r="-585" b="985"/>
          <a:stretch>
            <a:fillRect/>
          </a:stretch>
        </p:blipFill>
        <p:spPr>
          <a:xfrm>
            <a:off x="2913913" y="1443182"/>
            <a:ext cx="5953290" cy="506404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 flipH="1">
            <a:off x="2180804" y="1739998"/>
            <a:ext cx="11103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yriad Pro" panose="020B0503030403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BB60A1-C87B-EA93-6FA7-E308D6040541}"/>
              </a:ext>
            </a:extLst>
          </p:cNvPr>
          <p:cNvSpPr txBox="1">
            <a:spLocks/>
          </p:cNvSpPr>
          <p:nvPr/>
        </p:nvSpPr>
        <p:spPr>
          <a:xfrm>
            <a:off x="0" y="-215681"/>
            <a:ext cx="12191997" cy="150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/>
                <a:ea typeface="Verdana"/>
              </a:rPr>
              <a:t>PUNTOS DE ATENCIÓN PRESENCIAL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1">
                <a:solidFill>
                  <a:schemeClr val="bg1"/>
                </a:solidFill>
                <a:latin typeface="Montserrat"/>
                <a:ea typeface="Verdana"/>
              </a:rPr>
              <a:t>ANTIOQUIA</a:t>
            </a:r>
            <a:endParaRPr lang="es-MX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88133" y="5205618"/>
            <a:ext cx="4055187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Sede de atención FOMAG PRINCIPAL</a:t>
            </a:r>
            <a:endParaRPr lang="es-ES"/>
          </a:p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Dirección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: 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Avenida 33 # 74B - 320, Medellín-Antioquia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.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 </a:t>
            </a:r>
            <a:endParaRPr lang="es-CO"/>
          </a:p>
          <a:p>
            <a:pPr algn="ctr">
              <a:defRPr/>
            </a:pPr>
            <a:r>
              <a:rPr lang="es-CO" sz="1400" b="1">
                <a:latin typeface="Montserrat"/>
              </a:rPr>
              <a:t>Horario Lunes-Viernes (8:00 a.m. - 6:00 p.m.)</a:t>
            </a:r>
            <a:endParaRPr lang="es-CO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ontserrat" panose="00000500000000000000" pitchFamily="2" charset="0"/>
            </a:endParaRPr>
          </a:p>
          <a:p>
            <a:pPr algn="ctr">
              <a:defRPr/>
            </a:pPr>
            <a:r>
              <a:rPr lang="es-CO" sz="1400" b="1">
                <a:latin typeface="Montserrat"/>
              </a:rPr>
              <a:t>Sábados (8:00 a.m. - 12:00 p.m.)</a:t>
            </a:r>
            <a:endParaRPr lang="es-CO" sz="1400" b="1">
              <a:latin typeface="Montserrat" panose="00000500000000000000" pitchFamily="2" charset="0"/>
            </a:endParaRPr>
          </a:p>
          <a:p>
            <a:pPr algn="ctr">
              <a:defRPr/>
            </a:pPr>
            <a:endParaRPr lang="es-CO" sz="1400" b="1">
              <a:latin typeface="Montserrat" panose="00000500000000000000" pitchFamily="2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3068423-9065-BE2D-541A-B2D16B75E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40477" y="6579068"/>
            <a:ext cx="872730" cy="180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9C7E14EA-DAE2-6688-EBA1-67387CDC9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6981" y="6579068"/>
            <a:ext cx="1195713" cy="180000"/>
          </a:xfrm>
          <a:prstGeom prst="rect">
            <a:avLst/>
          </a:prstGeom>
        </p:spPr>
      </p:pic>
      <p:pic>
        <p:nvPicPr>
          <p:cNvPr id="16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EA9DB84E-AFBE-BCDF-74C5-9D2F8FEB853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grpSp>
        <p:nvGrpSpPr>
          <p:cNvPr id="23" name="Group 33">
            <a:extLst>
              <a:ext uri="{FF2B5EF4-FFF2-40B4-BE49-F238E27FC236}">
                <a16:creationId xmlns:a16="http://schemas.microsoft.com/office/drawing/2014/main" id="{D2FAAC57-BD50-D6D6-F7C5-A4629659697B}"/>
              </a:ext>
            </a:extLst>
          </p:cNvPr>
          <p:cNvGrpSpPr/>
          <p:nvPr/>
        </p:nvGrpSpPr>
        <p:grpSpPr>
          <a:xfrm flipV="1">
            <a:off x="-2525467" y="5338133"/>
            <a:ext cx="914366" cy="434652"/>
            <a:chOff x="3755080" y="4926465"/>
            <a:chExt cx="914366" cy="534572"/>
          </a:xfrm>
        </p:grpSpPr>
        <p:cxnSp>
          <p:nvCxnSpPr>
            <p:cNvPr id="28" name="Straight Connector 34">
              <a:extLst>
                <a:ext uri="{FF2B5EF4-FFF2-40B4-BE49-F238E27FC236}">
                  <a16:creationId xmlns:a16="http://schemas.microsoft.com/office/drawing/2014/main" id="{200E36D1-2D7C-F1E6-CEDB-E11C60168AF7}"/>
                </a:ext>
              </a:extLst>
            </p:cNvPr>
            <p:cNvCxnSpPr/>
            <p:nvPr/>
          </p:nvCxnSpPr>
          <p:spPr>
            <a:xfrm flipV="1">
              <a:off x="4669446" y="4926465"/>
              <a:ext cx="0" cy="53457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35">
              <a:extLst>
                <a:ext uri="{FF2B5EF4-FFF2-40B4-BE49-F238E27FC236}">
                  <a16:creationId xmlns:a16="http://schemas.microsoft.com/office/drawing/2014/main" id="{FECF453A-A311-2B52-00F4-295310B87833}"/>
                </a:ext>
              </a:extLst>
            </p:cNvPr>
            <p:cNvCxnSpPr/>
            <p:nvPr/>
          </p:nvCxnSpPr>
          <p:spPr>
            <a:xfrm>
              <a:off x="3755080" y="4926465"/>
              <a:ext cx="914366" cy="0"/>
            </a:xfrm>
            <a:prstGeom prst="line">
              <a:avLst/>
            </a:prstGeom>
            <a:ln>
              <a:headEnd type="oval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TextBox 38">
            <a:extLst>
              <a:ext uri="{FF2B5EF4-FFF2-40B4-BE49-F238E27FC236}">
                <a16:creationId xmlns:a16="http://schemas.microsoft.com/office/drawing/2014/main" id="{A8BBE85E-4B8F-6CA7-620A-25CA3343143B}"/>
              </a:ext>
            </a:extLst>
          </p:cNvPr>
          <p:cNvSpPr txBox="1"/>
          <p:nvPr/>
        </p:nvSpPr>
        <p:spPr>
          <a:xfrm flipH="1">
            <a:off x="819" y="2006806"/>
            <a:ext cx="4055187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Punto de atención FOMAG TURBO</a:t>
            </a:r>
            <a:endParaRPr lang="es-ES"/>
          </a:p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Dirección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: </a:t>
            </a:r>
            <a:r>
              <a:rPr lang="es-CO" sz="1400" b="1" err="1">
                <a:solidFill>
                  <a:srgbClr val="4472C4"/>
                </a:solidFill>
                <a:latin typeface="Montserrat"/>
              </a:rPr>
              <a:t>Cra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 14B # 101 - 72, Barrio Baltazar, Turbo-Antioquia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.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 </a:t>
            </a:r>
            <a:endParaRPr lang="es-CO"/>
          </a:p>
          <a:p>
            <a:pPr algn="ctr">
              <a:defRPr/>
            </a:pPr>
            <a:r>
              <a:rPr lang="es-CO" sz="1400" b="1">
                <a:latin typeface="Montserrat"/>
              </a:rPr>
              <a:t>Horario Lunes-Viernes (8:00 a.m. - 6:00 p.m.)</a:t>
            </a:r>
            <a:endParaRPr lang="es-CO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ontserrat" panose="00000500000000000000" pitchFamily="2" charset="0"/>
            </a:endParaRPr>
          </a:p>
          <a:p>
            <a:pPr algn="ctr">
              <a:defRPr/>
            </a:pPr>
            <a:r>
              <a:rPr lang="es-CO" sz="1400" b="1">
                <a:latin typeface="Montserrat"/>
              </a:rPr>
              <a:t>Sábados (8:00 a.m. - 12:00 p.m.)</a:t>
            </a:r>
            <a:endParaRPr lang="es-CO" sz="1400" b="1">
              <a:latin typeface="Montserrat" panose="00000500000000000000" pitchFamily="2" charset="0"/>
            </a:endParaRPr>
          </a:p>
          <a:p>
            <a:pPr algn="ctr">
              <a:defRPr/>
            </a:pPr>
            <a:endParaRPr lang="es-CO" sz="1400" b="1">
              <a:latin typeface="Montserrat" panose="00000500000000000000" pitchFamily="2" charset="0"/>
            </a:endParaRPr>
          </a:p>
        </p:txBody>
      </p:sp>
      <p:sp>
        <p:nvSpPr>
          <p:cNvPr id="48" name="TextBox 38">
            <a:extLst>
              <a:ext uri="{FF2B5EF4-FFF2-40B4-BE49-F238E27FC236}">
                <a16:creationId xmlns:a16="http://schemas.microsoft.com/office/drawing/2014/main" id="{81C14A8F-3A6A-5D50-FEF8-4E914C5C5462}"/>
              </a:ext>
            </a:extLst>
          </p:cNvPr>
          <p:cNvSpPr txBox="1"/>
          <p:nvPr/>
        </p:nvSpPr>
        <p:spPr>
          <a:xfrm flipH="1">
            <a:off x="4982321" y="1402834"/>
            <a:ext cx="4055187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Punto de atención FOMAG APARTADÓ</a:t>
            </a:r>
            <a:endParaRPr lang="es-ES"/>
          </a:p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Dirección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: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 Barrio los Almendros  106 c # 99 c -17, Apartadó-Antioquia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.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 </a:t>
            </a:r>
            <a:endParaRPr lang="es-CO"/>
          </a:p>
          <a:p>
            <a:pPr algn="ctr">
              <a:defRPr/>
            </a:pPr>
            <a:r>
              <a:rPr lang="es-CO" sz="1400" b="1">
                <a:latin typeface="Montserrat"/>
              </a:rPr>
              <a:t>Horario Lunes-Viernes (8:00 a.m. - 6:00 p.m.)</a:t>
            </a:r>
            <a:endParaRPr lang="es-CO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ontserrat" panose="00000500000000000000" pitchFamily="2" charset="0"/>
            </a:endParaRPr>
          </a:p>
          <a:p>
            <a:pPr algn="ctr">
              <a:defRPr/>
            </a:pPr>
            <a:r>
              <a:rPr lang="es-CO" sz="1400" b="1">
                <a:latin typeface="Montserrat"/>
              </a:rPr>
              <a:t>Sábados (8:00 a.m. - 12:00 p.m.)</a:t>
            </a:r>
            <a:endParaRPr lang="es-CO" sz="1400" b="1">
              <a:latin typeface="Montserrat" panose="00000500000000000000" pitchFamily="2" charset="0"/>
            </a:endParaRPr>
          </a:p>
          <a:p>
            <a:pPr algn="ctr">
              <a:defRPr/>
            </a:pPr>
            <a:endParaRPr lang="es-CO" sz="1400" b="1">
              <a:latin typeface="Montserrat" panose="00000500000000000000" pitchFamily="2" charset="0"/>
            </a:endParaRPr>
          </a:p>
        </p:txBody>
      </p:sp>
      <p:sp>
        <p:nvSpPr>
          <p:cNvPr id="52" name="TextBox 38">
            <a:extLst>
              <a:ext uri="{FF2B5EF4-FFF2-40B4-BE49-F238E27FC236}">
                <a16:creationId xmlns:a16="http://schemas.microsoft.com/office/drawing/2014/main" id="{1ACA6FAC-EAE4-35F4-91A2-15DAF9523980}"/>
              </a:ext>
            </a:extLst>
          </p:cNvPr>
          <p:cNvSpPr txBox="1"/>
          <p:nvPr/>
        </p:nvSpPr>
        <p:spPr>
          <a:xfrm flipH="1">
            <a:off x="7424907" y="2799834"/>
            <a:ext cx="4055187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Punto de atención FOMAG CAUCASIA</a:t>
            </a:r>
            <a:endParaRPr lang="es-ES"/>
          </a:p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Dirección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: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 Calle 30 # 20-26 Barrio La Ye, Caucasia-Antioquia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.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 </a:t>
            </a:r>
            <a:endParaRPr lang="es-CO"/>
          </a:p>
          <a:p>
            <a:pPr algn="ctr">
              <a:defRPr/>
            </a:pPr>
            <a:r>
              <a:rPr lang="es-CO" sz="1400" b="1">
                <a:latin typeface="Montserrat"/>
              </a:rPr>
              <a:t>Horario Lunes-Viernes (8:00 a.m. - 6:00 p.m.)</a:t>
            </a:r>
            <a:endParaRPr lang="es-CO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ontserrat" panose="00000500000000000000" pitchFamily="2" charset="0"/>
            </a:endParaRPr>
          </a:p>
          <a:p>
            <a:pPr algn="ctr">
              <a:defRPr/>
            </a:pPr>
            <a:r>
              <a:rPr lang="es-CO" sz="1400" b="1">
                <a:latin typeface="Montserrat"/>
              </a:rPr>
              <a:t>Sábados (8:00 a.m. - 12:00 p.m.)</a:t>
            </a:r>
            <a:endParaRPr lang="es-CO" sz="1400" b="1">
              <a:latin typeface="Montserrat" panose="00000500000000000000" pitchFamily="2" charset="0"/>
            </a:endParaRPr>
          </a:p>
          <a:p>
            <a:pPr algn="ctr">
              <a:defRPr/>
            </a:pPr>
            <a:endParaRPr lang="es-CO" sz="1400" b="1">
              <a:latin typeface="Montserrat" panose="00000500000000000000" pitchFamily="2" charset="0"/>
            </a:endParaRPr>
          </a:p>
        </p:txBody>
      </p:sp>
      <p:sp>
        <p:nvSpPr>
          <p:cNvPr id="56" name="TextBox 38">
            <a:extLst>
              <a:ext uri="{FF2B5EF4-FFF2-40B4-BE49-F238E27FC236}">
                <a16:creationId xmlns:a16="http://schemas.microsoft.com/office/drawing/2014/main" id="{C519A21B-6782-0305-0D66-F97133E7B50B}"/>
              </a:ext>
            </a:extLst>
          </p:cNvPr>
          <p:cNvSpPr txBox="1"/>
          <p:nvPr/>
        </p:nvSpPr>
        <p:spPr>
          <a:xfrm flipH="1">
            <a:off x="7520880" y="4756067"/>
            <a:ext cx="4055187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Punto de atención FOMAG RIONEGRO</a:t>
            </a:r>
            <a:endParaRPr lang="es-ES"/>
          </a:p>
          <a:p>
            <a:pPr algn="ctr">
              <a:defRPr/>
            </a:pPr>
            <a:r>
              <a:rPr lang="es-CO" sz="1400" b="1">
                <a:solidFill>
                  <a:srgbClr val="4472C4"/>
                </a:solidFill>
                <a:latin typeface="Montserrat"/>
              </a:rPr>
              <a:t>Dirección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: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 Carrera 49# 50-58, Rionegro-Antioquia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ontserrat"/>
              </a:rPr>
              <a:t>.</a:t>
            </a:r>
            <a:r>
              <a:rPr lang="es-CO" sz="1400" b="1">
                <a:solidFill>
                  <a:srgbClr val="4472C4"/>
                </a:solidFill>
                <a:latin typeface="Montserrat"/>
              </a:rPr>
              <a:t> </a:t>
            </a:r>
            <a:endParaRPr lang="es-CO"/>
          </a:p>
          <a:p>
            <a:pPr algn="ctr">
              <a:defRPr/>
            </a:pPr>
            <a:r>
              <a:rPr lang="es-CO" sz="1400" b="1">
                <a:latin typeface="Montserrat"/>
              </a:rPr>
              <a:t>Horario Lunes-Viernes (8:00 a.m. - 6:00 p.m.)</a:t>
            </a:r>
            <a:endParaRPr lang="es-CO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Montserrat" panose="00000500000000000000" pitchFamily="2" charset="0"/>
            </a:endParaRPr>
          </a:p>
          <a:p>
            <a:pPr algn="ctr">
              <a:defRPr/>
            </a:pPr>
            <a:r>
              <a:rPr lang="es-CO" sz="1400" b="1">
                <a:latin typeface="Montserrat"/>
              </a:rPr>
              <a:t>Sábados (8:00 a.m. - 12:00 p.m.)</a:t>
            </a:r>
            <a:endParaRPr lang="es-CO" sz="1400" b="1">
              <a:latin typeface="Montserrat" panose="00000500000000000000" pitchFamily="2" charset="0"/>
            </a:endParaRPr>
          </a:p>
          <a:p>
            <a:pPr algn="ctr">
              <a:defRPr/>
            </a:pPr>
            <a:endParaRPr lang="es-CO" sz="1400" b="1">
              <a:latin typeface="Montserrat" panose="00000500000000000000" pitchFamily="2" charset="0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63A9814F-178D-E843-D5C0-C2885EEC344A}"/>
              </a:ext>
            </a:extLst>
          </p:cNvPr>
          <p:cNvCxnSpPr/>
          <p:nvPr/>
        </p:nvCxnSpPr>
        <p:spPr>
          <a:xfrm flipH="1" flipV="1">
            <a:off x="3746500" y="2203053"/>
            <a:ext cx="733234" cy="2099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1E51A8D4-44C2-5C3C-1E1B-5195829ACA8A}"/>
              </a:ext>
            </a:extLst>
          </p:cNvPr>
          <p:cNvCxnSpPr>
            <a:cxnSpLocks/>
          </p:cNvCxnSpPr>
          <p:nvPr/>
        </p:nvCxnSpPr>
        <p:spPr>
          <a:xfrm flipV="1">
            <a:off x="4543285" y="2514600"/>
            <a:ext cx="694499" cy="3234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97FEA48-4F62-EB43-D0C0-70058D9B85F8}"/>
              </a:ext>
            </a:extLst>
          </p:cNvPr>
          <p:cNvCxnSpPr>
            <a:cxnSpLocks/>
          </p:cNvCxnSpPr>
          <p:nvPr/>
        </p:nvCxnSpPr>
        <p:spPr>
          <a:xfrm flipV="1">
            <a:off x="6730408" y="2954059"/>
            <a:ext cx="694499" cy="3234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33AC478-2BB6-8150-735C-DB12B55C79E2}"/>
              </a:ext>
            </a:extLst>
          </p:cNvPr>
          <p:cNvCxnSpPr>
            <a:cxnSpLocks/>
          </p:cNvCxnSpPr>
          <p:nvPr/>
        </p:nvCxnSpPr>
        <p:spPr>
          <a:xfrm flipH="1">
            <a:off x="4718496" y="5338133"/>
            <a:ext cx="779255" cy="268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228CCB01-E7EF-E7FF-0156-C99FB3BDACDF}"/>
              </a:ext>
            </a:extLst>
          </p:cNvPr>
          <p:cNvCxnSpPr>
            <a:cxnSpLocks/>
          </p:cNvCxnSpPr>
          <p:nvPr/>
        </p:nvCxnSpPr>
        <p:spPr>
          <a:xfrm>
            <a:off x="5842553" y="5502515"/>
            <a:ext cx="946842" cy="529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7561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lock Arc 9"/>
          <p:cNvSpPr/>
          <p:nvPr/>
        </p:nvSpPr>
        <p:spPr>
          <a:xfrm rot="16200000">
            <a:off x="3499613" y="1314187"/>
            <a:ext cx="777109" cy="777109"/>
          </a:xfrm>
          <a:prstGeom prst="blockArc">
            <a:avLst>
              <a:gd name="adj1" fmla="val 8351697"/>
              <a:gd name="adj2" fmla="val 17946"/>
              <a:gd name="adj3" fmla="val 1114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7564124" y="1426012"/>
            <a:ext cx="4724858" cy="1077218"/>
            <a:chOff x="9099040" y="2028835"/>
            <a:chExt cx="2276764" cy="1164734"/>
          </a:xfrm>
        </p:grpSpPr>
        <p:sp>
          <p:nvSpPr>
            <p:cNvPr id="22" name="TextBox 21"/>
            <p:cNvSpPr txBox="1"/>
            <p:nvPr/>
          </p:nvSpPr>
          <p:spPr>
            <a:xfrm>
              <a:off x="9099040" y="2028835"/>
              <a:ext cx="2000339" cy="11647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 defTabSz="457200">
                <a:buFont typeface="Arial"/>
                <a:buChar char="•"/>
                <a:defRPr/>
              </a:pPr>
              <a:r>
                <a:rPr lang="es-AR" sz="1400" b="1">
                  <a:solidFill>
                    <a:srgbClr val="0070C0"/>
                  </a:solidFill>
                  <a:latin typeface="Montserrat"/>
                  <a:cs typeface="Lato Regular"/>
                </a:rPr>
                <a:t>Atención</a:t>
              </a:r>
              <a:r>
                <a:rPr kumimoji="0" lang="es-AR" sz="1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Regular"/>
                </a:rPr>
                <a:t> </a:t>
              </a:r>
              <a:r>
                <a:rPr lang="es-AR" sz="1400" b="1">
                  <a:solidFill>
                    <a:srgbClr val="0070C0"/>
                  </a:solidFill>
                  <a:latin typeface="Montserrat"/>
                  <a:cs typeface="Lato Regular"/>
                </a:rPr>
                <a:t>al usuario </a:t>
              </a:r>
              <a:r>
                <a:rPr kumimoji="0" lang="es-AR" sz="1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Regular"/>
                </a:rPr>
                <a:t>WhatsApp Departamental</a:t>
              </a:r>
            </a:p>
            <a:p>
              <a:pPr marL="285750" indent="-285750" defTabSz="457200">
                <a:buFont typeface="Arial"/>
                <a:buChar char="•"/>
                <a:defRPr/>
              </a:pPr>
              <a:r>
                <a:rPr lang="es-AR" sz="1200">
                  <a:solidFill>
                    <a:srgbClr val="0070C0"/>
                  </a:solidFill>
                  <a:ea typeface="+mn-lt"/>
                  <a:cs typeface="+mn-lt"/>
                </a:rPr>
                <a:t>317 4292924</a:t>
              </a:r>
            </a:p>
            <a:p>
              <a:pPr marL="285750" indent="-285750" defTabSz="457200">
                <a:buFont typeface="Arial"/>
                <a:buChar char="•"/>
                <a:defRPr/>
              </a:pPr>
              <a:r>
                <a:rPr lang="es-CO" sz="1200">
                  <a:solidFill>
                    <a:srgbClr val="000000"/>
                  </a:solidFill>
                  <a:latin typeface="Montserrat"/>
                  <a:cs typeface="Lato Regular"/>
                </a:rPr>
                <a:t>Lunes a Viernes de 8:00 am a 6:00 pm </a:t>
              </a:r>
              <a:endParaRPr lang="es-AR" sz="1200">
                <a:solidFill>
                  <a:srgbClr val="000000"/>
                </a:solidFill>
                <a:latin typeface="Montserrat"/>
                <a:cs typeface="Lato Regular"/>
              </a:endParaRPr>
            </a:p>
            <a:p>
              <a:pPr marL="285750" indent="-285750" defTabSz="457200">
                <a:buFont typeface="Arial"/>
                <a:buChar char="•"/>
                <a:defRPr/>
              </a:pPr>
              <a:r>
                <a:rPr lang="es-AR" sz="1200">
                  <a:solidFill>
                    <a:srgbClr val="000000"/>
                  </a:solidFill>
                  <a:latin typeface="Montserrat"/>
                  <a:cs typeface="Lato Regular"/>
                </a:rPr>
                <a:t>Sábados de 8:00 a.m. a 12:00 p.m.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136118" y="2265289"/>
              <a:ext cx="2239686" cy="32064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 defTabSz="457200">
                <a:lnSpc>
                  <a:spcPct val="120000"/>
                </a:lnSpc>
                <a:defRPr/>
              </a:pPr>
              <a:endParaRPr lang="es-CO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cs typeface="Lato Light"/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-7882" y="1239977"/>
            <a:ext cx="3181959" cy="1201599"/>
            <a:chOff x="656483" y="1904259"/>
            <a:chExt cx="2238343" cy="2310491"/>
          </a:xfrm>
        </p:grpSpPr>
        <p:sp>
          <p:nvSpPr>
            <p:cNvPr id="28" name="TextBox 27"/>
            <p:cNvSpPr txBox="1"/>
            <p:nvPr/>
          </p:nvSpPr>
          <p:spPr>
            <a:xfrm flipH="1">
              <a:off x="656483" y="1904259"/>
              <a:ext cx="1577780" cy="591808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285750" marR="0" lvl="0" indent="-28575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s-AR" sz="1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Regular"/>
                </a:rPr>
                <a:t>Línea Fija Nacional</a:t>
              </a:r>
              <a:endParaRPr lang="es-ES">
                <a:ea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996248" y="2505537"/>
              <a:ext cx="1898578" cy="17092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Comunícate al  </a:t>
              </a:r>
              <a:r>
                <a:rPr kumimoji="0" lang="es-CO" sz="11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01-8000-180510  - (601) 9142205 </a:t>
              </a:r>
              <a:r>
                <a:rPr kumimoji="0" lang="es-C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para consultar </a:t>
              </a:r>
              <a:r>
                <a:rPr kumimoji="0" lang="es-CO" sz="11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informació</a:t>
              </a:r>
              <a:r>
                <a:rPr lang="es-CO" sz="1100">
                  <a:solidFill>
                    <a:srgbClr val="000000"/>
                  </a:solidFill>
                  <a:latin typeface="Montserrat"/>
                  <a:cs typeface="Lato Light"/>
                </a:rPr>
                <a:t>n</a:t>
              </a:r>
              <a:r>
                <a:rPr kumimoji="0" lang="es-C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. Disponible todos los días de la semana, las 24 horas.</a:t>
              </a:r>
            </a:p>
          </p:txBody>
        </p:sp>
      </p:grpSp>
      <p:sp>
        <p:nvSpPr>
          <p:cNvPr id="38" name="Freeform 165"/>
          <p:cNvSpPr>
            <a:spLocks noChangeAspect="1" noChangeArrowheads="1"/>
          </p:cNvSpPr>
          <p:nvPr/>
        </p:nvSpPr>
        <p:spPr bwMode="auto">
          <a:xfrm>
            <a:off x="3734916" y="1541748"/>
            <a:ext cx="314268" cy="314348"/>
          </a:xfrm>
          <a:custGeom>
            <a:avLst/>
            <a:gdLst>
              <a:gd name="T0" fmla="*/ 177 w 553"/>
              <a:gd name="T1" fmla="*/ 186 h 552"/>
              <a:gd name="T2" fmla="*/ 52 w 553"/>
              <a:gd name="T3" fmla="*/ 61 h 552"/>
              <a:gd name="T4" fmla="*/ 104 w 553"/>
              <a:gd name="T5" fmla="*/ 9 h 552"/>
              <a:gd name="T6" fmla="*/ 125 w 553"/>
              <a:gd name="T7" fmla="*/ 9 h 552"/>
              <a:gd name="T8" fmla="*/ 229 w 553"/>
              <a:gd name="T9" fmla="*/ 103 h 552"/>
              <a:gd name="T10" fmla="*/ 229 w 553"/>
              <a:gd name="T11" fmla="*/ 134 h 552"/>
              <a:gd name="T12" fmla="*/ 187 w 553"/>
              <a:gd name="T13" fmla="*/ 176 h 552"/>
              <a:gd name="T14" fmla="*/ 177 w 553"/>
              <a:gd name="T15" fmla="*/ 186 h 552"/>
              <a:gd name="T16" fmla="*/ 281 w 553"/>
              <a:gd name="T17" fmla="*/ 384 h 552"/>
              <a:gd name="T18" fmla="*/ 219 w 553"/>
              <a:gd name="T19" fmla="*/ 332 h 552"/>
              <a:gd name="T20" fmla="*/ 167 w 553"/>
              <a:gd name="T21" fmla="*/ 269 h 552"/>
              <a:gd name="T22" fmla="*/ 156 w 553"/>
              <a:gd name="T23" fmla="*/ 207 h 552"/>
              <a:gd name="T24" fmla="*/ 31 w 553"/>
              <a:gd name="T25" fmla="*/ 82 h 552"/>
              <a:gd name="T26" fmla="*/ 31 w 553"/>
              <a:gd name="T27" fmla="*/ 259 h 552"/>
              <a:gd name="T28" fmla="*/ 84 w 553"/>
              <a:gd name="T29" fmla="*/ 332 h 552"/>
              <a:gd name="T30" fmla="*/ 146 w 553"/>
              <a:gd name="T31" fmla="*/ 405 h 552"/>
              <a:gd name="T32" fmla="*/ 219 w 553"/>
              <a:gd name="T33" fmla="*/ 467 h 552"/>
              <a:gd name="T34" fmla="*/ 292 w 553"/>
              <a:gd name="T35" fmla="*/ 519 h 552"/>
              <a:gd name="T36" fmla="*/ 469 w 553"/>
              <a:gd name="T37" fmla="*/ 530 h 552"/>
              <a:gd name="T38" fmla="*/ 344 w 553"/>
              <a:gd name="T39" fmla="*/ 394 h 552"/>
              <a:gd name="T40" fmla="*/ 281 w 553"/>
              <a:gd name="T41" fmla="*/ 384 h 552"/>
              <a:gd name="T42" fmla="*/ 542 w 553"/>
              <a:gd name="T43" fmla="*/ 426 h 552"/>
              <a:gd name="T44" fmla="*/ 448 w 553"/>
              <a:gd name="T45" fmla="*/ 321 h 552"/>
              <a:gd name="T46" fmla="*/ 417 w 553"/>
              <a:gd name="T47" fmla="*/ 321 h 552"/>
              <a:gd name="T48" fmla="*/ 396 w 553"/>
              <a:gd name="T49" fmla="*/ 353 h 552"/>
              <a:gd name="T50" fmla="*/ 375 w 553"/>
              <a:gd name="T51" fmla="*/ 363 h 552"/>
              <a:gd name="T52" fmla="*/ 364 w 553"/>
              <a:gd name="T53" fmla="*/ 374 h 552"/>
              <a:gd name="T54" fmla="*/ 500 w 553"/>
              <a:gd name="T55" fmla="*/ 499 h 552"/>
              <a:gd name="T56" fmla="*/ 542 w 553"/>
              <a:gd name="T57" fmla="*/ 446 h 552"/>
              <a:gd name="T58" fmla="*/ 542 w 553"/>
              <a:gd name="T59" fmla="*/ 426 h 552"/>
              <a:gd name="T60" fmla="*/ 542 w 553"/>
              <a:gd name="T61" fmla="*/ 426 h 552"/>
              <a:gd name="T62" fmla="*/ 542 w 553"/>
              <a:gd name="T63" fmla="*/ 426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3" h="552">
                <a:moveTo>
                  <a:pt x="177" y="186"/>
                </a:moveTo>
                <a:cubicBezTo>
                  <a:pt x="52" y="61"/>
                  <a:pt x="52" y="61"/>
                  <a:pt x="52" y="61"/>
                </a:cubicBezTo>
                <a:cubicBezTo>
                  <a:pt x="73" y="40"/>
                  <a:pt x="84" y="19"/>
                  <a:pt x="104" y="9"/>
                </a:cubicBezTo>
                <a:cubicBezTo>
                  <a:pt x="104" y="0"/>
                  <a:pt x="125" y="0"/>
                  <a:pt x="125" y="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9" y="113"/>
                  <a:pt x="229" y="124"/>
                  <a:pt x="229" y="134"/>
                </a:cubicBezTo>
                <a:cubicBezTo>
                  <a:pt x="187" y="176"/>
                  <a:pt x="187" y="176"/>
                  <a:pt x="187" y="176"/>
                </a:cubicBezTo>
                <a:cubicBezTo>
                  <a:pt x="177" y="176"/>
                  <a:pt x="177" y="176"/>
                  <a:pt x="177" y="186"/>
                </a:cubicBezTo>
                <a:close/>
                <a:moveTo>
                  <a:pt x="281" y="384"/>
                </a:moveTo>
                <a:cubicBezTo>
                  <a:pt x="260" y="374"/>
                  <a:pt x="239" y="353"/>
                  <a:pt x="219" y="332"/>
                </a:cubicBezTo>
                <a:cubicBezTo>
                  <a:pt x="198" y="311"/>
                  <a:pt x="187" y="290"/>
                  <a:pt x="167" y="269"/>
                </a:cubicBezTo>
                <a:cubicBezTo>
                  <a:pt x="146" y="259"/>
                  <a:pt x="146" y="228"/>
                  <a:pt x="156" y="207"/>
                </a:cubicBezTo>
                <a:cubicBezTo>
                  <a:pt x="31" y="82"/>
                  <a:pt x="31" y="82"/>
                  <a:pt x="31" y="82"/>
                </a:cubicBezTo>
                <a:cubicBezTo>
                  <a:pt x="0" y="113"/>
                  <a:pt x="0" y="186"/>
                  <a:pt x="31" y="259"/>
                </a:cubicBezTo>
                <a:cubicBezTo>
                  <a:pt x="52" y="280"/>
                  <a:pt x="63" y="311"/>
                  <a:pt x="84" y="332"/>
                </a:cubicBezTo>
                <a:cubicBezTo>
                  <a:pt x="104" y="363"/>
                  <a:pt x="125" y="384"/>
                  <a:pt x="146" y="405"/>
                </a:cubicBezTo>
                <a:cubicBezTo>
                  <a:pt x="167" y="426"/>
                  <a:pt x="187" y="446"/>
                  <a:pt x="219" y="467"/>
                </a:cubicBezTo>
                <a:cubicBezTo>
                  <a:pt x="239" y="488"/>
                  <a:pt x="271" y="509"/>
                  <a:pt x="292" y="519"/>
                </a:cubicBezTo>
                <a:cubicBezTo>
                  <a:pt x="364" y="551"/>
                  <a:pt x="437" y="551"/>
                  <a:pt x="469" y="530"/>
                </a:cubicBezTo>
                <a:cubicBezTo>
                  <a:pt x="344" y="394"/>
                  <a:pt x="344" y="394"/>
                  <a:pt x="344" y="394"/>
                </a:cubicBezTo>
                <a:cubicBezTo>
                  <a:pt x="323" y="405"/>
                  <a:pt x="292" y="405"/>
                  <a:pt x="281" y="384"/>
                </a:cubicBezTo>
                <a:close/>
                <a:moveTo>
                  <a:pt x="542" y="426"/>
                </a:moveTo>
                <a:cubicBezTo>
                  <a:pt x="448" y="321"/>
                  <a:pt x="448" y="321"/>
                  <a:pt x="448" y="321"/>
                </a:cubicBezTo>
                <a:cubicBezTo>
                  <a:pt x="437" y="321"/>
                  <a:pt x="427" y="321"/>
                  <a:pt x="417" y="321"/>
                </a:cubicBezTo>
                <a:cubicBezTo>
                  <a:pt x="396" y="353"/>
                  <a:pt x="396" y="353"/>
                  <a:pt x="396" y="353"/>
                </a:cubicBezTo>
                <a:cubicBezTo>
                  <a:pt x="375" y="363"/>
                  <a:pt x="375" y="363"/>
                  <a:pt x="375" y="363"/>
                </a:cubicBezTo>
                <a:cubicBezTo>
                  <a:pt x="375" y="374"/>
                  <a:pt x="375" y="374"/>
                  <a:pt x="364" y="374"/>
                </a:cubicBezTo>
                <a:cubicBezTo>
                  <a:pt x="500" y="499"/>
                  <a:pt x="500" y="499"/>
                  <a:pt x="500" y="499"/>
                </a:cubicBezTo>
                <a:cubicBezTo>
                  <a:pt x="510" y="488"/>
                  <a:pt x="531" y="467"/>
                  <a:pt x="542" y="446"/>
                </a:cubicBezTo>
                <a:cubicBezTo>
                  <a:pt x="552" y="446"/>
                  <a:pt x="552" y="436"/>
                  <a:pt x="542" y="426"/>
                </a:cubicBezTo>
                <a:close/>
                <a:moveTo>
                  <a:pt x="542" y="426"/>
                </a:moveTo>
                <a:lnTo>
                  <a:pt x="542" y="42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70AF150-94B3-9C16-EF6C-78630FE925F6}"/>
              </a:ext>
            </a:extLst>
          </p:cNvPr>
          <p:cNvGrpSpPr/>
          <p:nvPr/>
        </p:nvGrpSpPr>
        <p:grpSpPr>
          <a:xfrm>
            <a:off x="6667648" y="1430638"/>
            <a:ext cx="777109" cy="777109"/>
            <a:chOff x="7745150" y="1518810"/>
            <a:chExt cx="777109" cy="777109"/>
          </a:xfrm>
        </p:grpSpPr>
        <p:sp>
          <p:nvSpPr>
            <p:cNvPr id="15" name="Oval 14"/>
            <p:cNvSpPr/>
            <p:nvPr/>
          </p:nvSpPr>
          <p:spPr>
            <a:xfrm>
              <a:off x="7791399" y="1563342"/>
              <a:ext cx="693715" cy="693714"/>
            </a:xfrm>
            <a:prstGeom prst="ellipse">
              <a:avLst/>
            </a:pr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7" name="Block Arc 16"/>
            <p:cNvSpPr/>
            <p:nvPr/>
          </p:nvSpPr>
          <p:spPr>
            <a:xfrm rot="16200000">
              <a:off x="7745150" y="1518810"/>
              <a:ext cx="777109" cy="777109"/>
            </a:xfrm>
            <a:prstGeom prst="blockArc">
              <a:avLst>
                <a:gd name="adj1" fmla="val 8351697"/>
                <a:gd name="adj2" fmla="val 17946"/>
                <a:gd name="adj3" fmla="val 1114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361596E0-22F3-3A56-4F23-8A544F7DF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30487" y="1656693"/>
              <a:ext cx="428341" cy="428341"/>
            </a:xfrm>
            <a:prstGeom prst="rect">
              <a:avLst/>
            </a:prstGeom>
          </p:spPr>
        </p:pic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94AC55ED-8BD6-0049-DE50-DCB4AE8CD81F}"/>
              </a:ext>
            </a:extLst>
          </p:cNvPr>
          <p:cNvSpPr txBox="1"/>
          <p:nvPr/>
        </p:nvSpPr>
        <p:spPr>
          <a:xfrm>
            <a:off x="1509146" y="122982"/>
            <a:ext cx="9475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Verdana" panose="020B0604030504040204" pitchFamily="34" charset="0"/>
                <a:cs typeface="+mn-cs"/>
              </a:rPr>
              <a:t>PUNTOS DE ATENCIÓN NO PRESENCIALES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2B0EA75-F81E-B3F2-9A12-CEAC87D61C10}"/>
              </a:ext>
            </a:extLst>
          </p:cNvPr>
          <p:cNvGrpSpPr/>
          <p:nvPr/>
        </p:nvGrpSpPr>
        <p:grpSpPr>
          <a:xfrm>
            <a:off x="6784688" y="3683646"/>
            <a:ext cx="777109" cy="777109"/>
            <a:chOff x="7745150" y="1518810"/>
            <a:chExt cx="777109" cy="777109"/>
          </a:xfrm>
        </p:grpSpPr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8576F90D-D193-23B9-E216-4BB6001E1977}"/>
                </a:ext>
              </a:extLst>
            </p:cNvPr>
            <p:cNvSpPr/>
            <p:nvPr/>
          </p:nvSpPr>
          <p:spPr>
            <a:xfrm>
              <a:off x="7791399" y="1563342"/>
              <a:ext cx="693715" cy="693714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8" name="Block Arc 16">
              <a:extLst>
                <a:ext uri="{FF2B5EF4-FFF2-40B4-BE49-F238E27FC236}">
                  <a16:creationId xmlns:a16="http://schemas.microsoft.com/office/drawing/2014/main" id="{FC497CB2-F892-2668-C229-C1D96D4F32B3}"/>
                </a:ext>
              </a:extLst>
            </p:cNvPr>
            <p:cNvSpPr/>
            <p:nvPr/>
          </p:nvSpPr>
          <p:spPr>
            <a:xfrm rot="16200000">
              <a:off x="7745150" y="1518810"/>
              <a:ext cx="777109" cy="777109"/>
            </a:xfrm>
            <a:prstGeom prst="blockArc">
              <a:avLst>
                <a:gd name="adj1" fmla="val 8351697"/>
                <a:gd name="adj2" fmla="val 17946"/>
                <a:gd name="adj3" fmla="val 1114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7343F9D1-7843-5E88-F909-1920DA0AE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30487" y="1656693"/>
              <a:ext cx="428341" cy="428341"/>
            </a:xfrm>
            <a:prstGeom prst="rect">
              <a:avLst/>
            </a:prstGeom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7F68B82-15AD-5F70-7062-08D983063F98}"/>
              </a:ext>
            </a:extLst>
          </p:cNvPr>
          <p:cNvGrpSpPr/>
          <p:nvPr/>
        </p:nvGrpSpPr>
        <p:grpSpPr>
          <a:xfrm>
            <a:off x="3471397" y="4401542"/>
            <a:ext cx="777109" cy="777109"/>
            <a:chOff x="3109562" y="4683910"/>
            <a:chExt cx="777109" cy="777109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926F7E9C-2A7B-DB8F-6E5F-65892FEB30FC}"/>
                </a:ext>
              </a:extLst>
            </p:cNvPr>
            <p:cNvGrpSpPr/>
            <p:nvPr/>
          </p:nvGrpSpPr>
          <p:grpSpPr>
            <a:xfrm>
              <a:off x="3109562" y="4683910"/>
              <a:ext cx="777109" cy="777109"/>
              <a:chOff x="3149745" y="4395314"/>
              <a:chExt cx="777109" cy="777109"/>
            </a:xfrm>
          </p:grpSpPr>
          <p:sp>
            <p:nvSpPr>
              <p:cNvPr id="30" name="Oval 14">
                <a:extLst>
                  <a:ext uri="{FF2B5EF4-FFF2-40B4-BE49-F238E27FC236}">
                    <a16:creationId xmlns:a16="http://schemas.microsoft.com/office/drawing/2014/main" id="{BDFA77B3-D60A-5E14-08EB-FB6241A6325B}"/>
                  </a:ext>
                </a:extLst>
              </p:cNvPr>
              <p:cNvSpPr/>
              <p:nvPr/>
            </p:nvSpPr>
            <p:spPr>
              <a:xfrm>
                <a:off x="3195994" y="4439846"/>
                <a:ext cx="693715" cy="693714"/>
              </a:xfrm>
              <a:prstGeom prst="ellipse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31" name="Block Arc 16">
                <a:extLst>
                  <a:ext uri="{FF2B5EF4-FFF2-40B4-BE49-F238E27FC236}">
                    <a16:creationId xmlns:a16="http://schemas.microsoft.com/office/drawing/2014/main" id="{8CCB581B-EBEC-F7C0-0139-AD04A54DE8F4}"/>
                  </a:ext>
                </a:extLst>
              </p:cNvPr>
              <p:cNvSpPr/>
              <p:nvPr/>
            </p:nvSpPr>
            <p:spPr>
              <a:xfrm rot="16200000">
                <a:off x="3149745" y="4395314"/>
                <a:ext cx="777109" cy="777109"/>
              </a:xfrm>
              <a:prstGeom prst="blockArc">
                <a:avLst>
                  <a:gd name="adj1" fmla="val 8351697"/>
                  <a:gd name="adj2" fmla="val 17946"/>
                  <a:gd name="adj3" fmla="val 1114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5354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5DE8063-A65D-985F-F2CC-65FE22185D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9983" y="4848181"/>
              <a:ext cx="488123" cy="420841"/>
            </a:xfrm>
            <a:custGeom>
              <a:avLst/>
              <a:gdLst>
                <a:gd name="T0" fmla="*/ 457 w 467"/>
                <a:gd name="T1" fmla="*/ 143 h 402"/>
                <a:gd name="T2" fmla="*/ 434 w 467"/>
                <a:gd name="T3" fmla="*/ 133 h 402"/>
                <a:gd name="T4" fmla="*/ 434 w 467"/>
                <a:gd name="T5" fmla="*/ 33 h 402"/>
                <a:gd name="T6" fmla="*/ 424 w 467"/>
                <a:gd name="T7" fmla="*/ 10 h 402"/>
                <a:gd name="T8" fmla="*/ 400 w 467"/>
                <a:gd name="T9" fmla="*/ 0 h 402"/>
                <a:gd name="T10" fmla="*/ 167 w 467"/>
                <a:gd name="T11" fmla="*/ 100 h 402"/>
                <a:gd name="T12" fmla="*/ 42 w 467"/>
                <a:gd name="T13" fmla="*/ 100 h 402"/>
                <a:gd name="T14" fmla="*/ 12 w 467"/>
                <a:gd name="T15" fmla="*/ 112 h 402"/>
                <a:gd name="T16" fmla="*/ 0 w 467"/>
                <a:gd name="T17" fmla="*/ 142 h 402"/>
                <a:gd name="T18" fmla="*/ 0 w 467"/>
                <a:gd name="T19" fmla="*/ 192 h 402"/>
                <a:gd name="T20" fmla="*/ 12 w 467"/>
                <a:gd name="T21" fmla="*/ 221 h 402"/>
                <a:gd name="T22" fmla="*/ 42 w 467"/>
                <a:gd name="T23" fmla="*/ 234 h 402"/>
                <a:gd name="T24" fmla="*/ 74 w 467"/>
                <a:gd name="T25" fmla="*/ 234 h 402"/>
                <a:gd name="T26" fmla="*/ 68 w 467"/>
                <a:gd name="T27" fmla="*/ 262 h 402"/>
                <a:gd name="T28" fmla="*/ 67 w 467"/>
                <a:gd name="T29" fmla="*/ 288 h 402"/>
                <a:gd name="T30" fmla="*/ 71 w 467"/>
                <a:gd name="T31" fmla="*/ 314 h 402"/>
                <a:gd name="T32" fmla="*/ 77 w 467"/>
                <a:gd name="T33" fmla="*/ 338 h 402"/>
                <a:gd name="T34" fmla="*/ 85 w 467"/>
                <a:gd name="T35" fmla="*/ 362 h 402"/>
                <a:gd name="T36" fmla="*/ 93 w 467"/>
                <a:gd name="T37" fmla="*/ 385 h 402"/>
                <a:gd name="T38" fmla="*/ 127 w 467"/>
                <a:gd name="T39" fmla="*/ 400 h 402"/>
                <a:gd name="T40" fmla="*/ 171 w 467"/>
                <a:gd name="T41" fmla="*/ 397 h 402"/>
                <a:gd name="T42" fmla="*/ 200 w 467"/>
                <a:gd name="T43" fmla="*/ 375 h 402"/>
                <a:gd name="T44" fmla="*/ 184 w 467"/>
                <a:gd name="T45" fmla="*/ 362 h 402"/>
                <a:gd name="T46" fmla="*/ 172 w 467"/>
                <a:gd name="T47" fmla="*/ 349 h 402"/>
                <a:gd name="T48" fmla="*/ 163 w 467"/>
                <a:gd name="T49" fmla="*/ 334 h 402"/>
                <a:gd name="T50" fmla="*/ 161 w 467"/>
                <a:gd name="T51" fmla="*/ 319 h 402"/>
                <a:gd name="T52" fmla="*/ 167 w 467"/>
                <a:gd name="T53" fmla="*/ 302 h 402"/>
                <a:gd name="T54" fmla="*/ 157 w 467"/>
                <a:gd name="T55" fmla="*/ 278 h 402"/>
                <a:gd name="T56" fmla="*/ 165 w 467"/>
                <a:gd name="T57" fmla="*/ 252 h 402"/>
                <a:gd name="T58" fmla="*/ 189 w 467"/>
                <a:gd name="T59" fmla="*/ 235 h 402"/>
                <a:gd name="T60" fmla="*/ 400 w 467"/>
                <a:gd name="T61" fmla="*/ 334 h 402"/>
                <a:gd name="T62" fmla="*/ 424 w 467"/>
                <a:gd name="T63" fmla="*/ 324 h 402"/>
                <a:gd name="T64" fmla="*/ 434 w 467"/>
                <a:gd name="T65" fmla="*/ 300 h 402"/>
                <a:gd name="T66" fmla="*/ 434 w 467"/>
                <a:gd name="T67" fmla="*/ 200 h 402"/>
                <a:gd name="T68" fmla="*/ 457 w 467"/>
                <a:gd name="T69" fmla="*/ 190 h 402"/>
                <a:gd name="T70" fmla="*/ 467 w 467"/>
                <a:gd name="T71" fmla="*/ 167 h 402"/>
                <a:gd name="T72" fmla="*/ 457 w 467"/>
                <a:gd name="T73" fmla="*/ 143 h 402"/>
                <a:gd name="T74" fmla="*/ 400 w 467"/>
                <a:gd name="T75" fmla="*/ 291 h 402"/>
                <a:gd name="T76" fmla="*/ 200 w 467"/>
                <a:gd name="T77" fmla="*/ 202 h 402"/>
                <a:gd name="T78" fmla="*/ 200 w 467"/>
                <a:gd name="T79" fmla="*/ 132 h 402"/>
                <a:gd name="T80" fmla="*/ 400 w 467"/>
                <a:gd name="T81" fmla="*/ 42 h 402"/>
                <a:gd name="T82" fmla="*/ 400 w 467"/>
                <a:gd name="T83" fmla="*/ 291 h 402"/>
                <a:gd name="T84" fmla="*/ 400 w 467"/>
                <a:gd name="T85" fmla="*/ 291 h 402"/>
                <a:gd name="T86" fmla="*/ 400 w 467"/>
                <a:gd name="T87" fmla="*/ 29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7" h="402">
                  <a:moveTo>
                    <a:pt x="457" y="143"/>
                  </a:moveTo>
                  <a:cubicBezTo>
                    <a:pt x="451" y="137"/>
                    <a:pt x="443" y="133"/>
                    <a:pt x="434" y="133"/>
                  </a:cubicBezTo>
                  <a:cubicBezTo>
                    <a:pt x="434" y="33"/>
                    <a:pt x="434" y="33"/>
                    <a:pt x="434" y="33"/>
                  </a:cubicBezTo>
                  <a:cubicBezTo>
                    <a:pt x="434" y="24"/>
                    <a:pt x="431" y="17"/>
                    <a:pt x="424" y="10"/>
                  </a:cubicBezTo>
                  <a:cubicBezTo>
                    <a:pt x="417" y="3"/>
                    <a:pt x="409" y="0"/>
                    <a:pt x="400" y="0"/>
                  </a:cubicBezTo>
                  <a:cubicBezTo>
                    <a:pt x="320" y="67"/>
                    <a:pt x="242" y="100"/>
                    <a:pt x="167" y="100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30" y="100"/>
                    <a:pt x="20" y="104"/>
                    <a:pt x="12" y="112"/>
                  </a:cubicBezTo>
                  <a:cubicBezTo>
                    <a:pt x="4" y="121"/>
                    <a:pt x="0" y="130"/>
                    <a:pt x="0" y="14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3"/>
                    <a:pt x="4" y="213"/>
                    <a:pt x="12" y="221"/>
                  </a:cubicBezTo>
                  <a:cubicBezTo>
                    <a:pt x="20" y="230"/>
                    <a:pt x="30" y="234"/>
                    <a:pt x="42" y="234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1" y="243"/>
                    <a:pt x="69" y="253"/>
                    <a:pt x="68" y="262"/>
                  </a:cubicBezTo>
                  <a:cubicBezTo>
                    <a:pt x="67" y="272"/>
                    <a:pt x="67" y="281"/>
                    <a:pt x="67" y="288"/>
                  </a:cubicBezTo>
                  <a:cubicBezTo>
                    <a:pt x="67" y="295"/>
                    <a:pt x="68" y="304"/>
                    <a:pt x="71" y="314"/>
                  </a:cubicBezTo>
                  <a:cubicBezTo>
                    <a:pt x="73" y="325"/>
                    <a:pt x="75" y="332"/>
                    <a:pt x="77" y="338"/>
                  </a:cubicBezTo>
                  <a:cubicBezTo>
                    <a:pt x="78" y="343"/>
                    <a:pt x="81" y="351"/>
                    <a:pt x="85" y="362"/>
                  </a:cubicBezTo>
                  <a:cubicBezTo>
                    <a:pt x="89" y="373"/>
                    <a:pt x="92" y="381"/>
                    <a:pt x="93" y="385"/>
                  </a:cubicBezTo>
                  <a:cubicBezTo>
                    <a:pt x="101" y="392"/>
                    <a:pt x="112" y="397"/>
                    <a:pt x="127" y="400"/>
                  </a:cubicBezTo>
                  <a:cubicBezTo>
                    <a:pt x="142" y="402"/>
                    <a:pt x="157" y="401"/>
                    <a:pt x="171" y="397"/>
                  </a:cubicBezTo>
                  <a:cubicBezTo>
                    <a:pt x="186" y="392"/>
                    <a:pt x="195" y="385"/>
                    <a:pt x="200" y="375"/>
                  </a:cubicBezTo>
                  <a:cubicBezTo>
                    <a:pt x="194" y="370"/>
                    <a:pt x="188" y="365"/>
                    <a:pt x="184" y="362"/>
                  </a:cubicBezTo>
                  <a:cubicBezTo>
                    <a:pt x="180" y="358"/>
                    <a:pt x="176" y="354"/>
                    <a:pt x="172" y="349"/>
                  </a:cubicBezTo>
                  <a:cubicBezTo>
                    <a:pt x="167" y="344"/>
                    <a:pt x="165" y="339"/>
                    <a:pt x="163" y="334"/>
                  </a:cubicBezTo>
                  <a:cubicBezTo>
                    <a:pt x="161" y="330"/>
                    <a:pt x="161" y="325"/>
                    <a:pt x="161" y="319"/>
                  </a:cubicBezTo>
                  <a:cubicBezTo>
                    <a:pt x="162" y="314"/>
                    <a:pt x="164" y="308"/>
                    <a:pt x="167" y="302"/>
                  </a:cubicBezTo>
                  <a:cubicBezTo>
                    <a:pt x="161" y="295"/>
                    <a:pt x="157" y="287"/>
                    <a:pt x="157" y="278"/>
                  </a:cubicBezTo>
                  <a:cubicBezTo>
                    <a:pt x="157" y="269"/>
                    <a:pt x="159" y="260"/>
                    <a:pt x="165" y="252"/>
                  </a:cubicBezTo>
                  <a:cubicBezTo>
                    <a:pt x="171" y="244"/>
                    <a:pt x="179" y="238"/>
                    <a:pt x="189" y="235"/>
                  </a:cubicBezTo>
                  <a:cubicBezTo>
                    <a:pt x="257" y="240"/>
                    <a:pt x="328" y="273"/>
                    <a:pt x="400" y="334"/>
                  </a:cubicBezTo>
                  <a:cubicBezTo>
                    <a:pt x="409" y="334"/>
                    <a:pt x="417" y="330"/>
                    <a:pt x="424" y="324"/>
                  </a:cubicBezTo>
                  <a:cubicBezTo>
                    <a:pt x="431" y="317"/>
                    <a:pt x="434" y="309"/>
                    <a:pt x="434" y="300"/>
                  </a:cubicBezTo>
                  <a:cubicBezTo>
                    <a:pt x="434" y="200"/>
                    <a:pt x="434" y="200"/>
                    <a:pt x="434" y="200"/>
                  </a:cubicBezTo>
                  <a:cubicBezTo>
                    <a:pt x="443" y="200"/>
                    <a:pt x="451" y="197"/>
                    <a:pt x="457" y="190"/>
                  </a:cubicBezTo>
                  <a:cubicBezTo>
                    <a:pt x="464" y="184"/>
                    <a:pt x="467" y="176"/>
                    <a:pt x="467" y="167"/>
                  </a:cubicBezTo>
                  <a:cubicBezTo>
                    <a:pt x="467" y="158"/>
                    <a:pt x="464" y="150"/>
                    <a:pt x="457" y="143"/>
                  </a:cubicBezTo>
                  <a:close/>
                  <a:moveTo>
                    <a:pt x="400" y="291"/>
                  </a:moveTo>
                  <a:cubicBezTo>
                    <a:pt x="333" y="239"/>
                    <a:pt x="266" y="209"/>
                    <a:pt x="200" y="202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65" y="125"/>
                    <a:pt x="332" y="95"/>
                    <a:pt x="400" y="42"/>
                  </a:cubicBezTo>
                  <a:lnTo>
                    <a:pt x="400" y="291"/>
                  </a:lnTo>
                  <a:close/>
                  <a:moveTo>
                    <a:pt x="400" y="291"/>
                  </a:moveTo>
                  <a:cubicBezTo>
                    <a:pt x="400" y="291"/>
                    <a:pt x="400" y="291"/>
                    <a:pt x="400" y="291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pic>
        <p:nvPicPr>
          <p:cNvPr id="35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D26AD964-2384-C04F-C9D2-AFCC70F9D1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:a16="http://schemas.microsoft.com/office/drawing/2014/main" id="{4371E748-F9EB-33C9-E52C-B2336B7CCC59}"/>
              </a:ext>
            </a:extLst>
          </p:cNvPr>
          <p:cNvSpPr/>
          <p:nvPr/>
        </p:nvSpPr>
        <p:spPr>
          <a:xfrm>
            <a:off x="3555798" y="1356273"/>
            <a:ext cx="693715" cy="6937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45" name="Grupo 44">
            <a:extLst>
              <a:ext uri="{FF2B5EF4-FFF2-40B4-BE49-F238E27FC236}">
                <a16:creationId xmlns:a16="http://schemas.microsoft.com/office/drawing/2014/main" id="{2BEB657D-B97C-0587-057D-60E0FED21B15}"/>
              </a:ext>
            </a:extLst>
          </p:cNvPr>
          <p:cNvGrpSpPr/>
          <p:nvPr/>
        </p:nvGrpSpPr>
        <p:grpSpPr>
          <a:xfrm>
            <a:off x="3561784" y="2973651"/>
            <a:ext cx="777109" cy="777109"/>
            <a:chOff x="10155528" y="1264418"/>
            <a:chExt cx="777109" cy="777109"/>
          </a:xfrm>
        </p:grpSpPr>
        <p:sp>
          <p:nvSpPr>
            <p:cNvPr id="46" name="Oval 12">
              <a:extLst>
                <a:ext uri="{FF2B5EF4-FFF2-40B4-BE49-F238E27FC236}">
                  <a16:creationId xmlns:a16="http://schemas.microsoft.com/office/drawing/2014/main" id="{9BBE42F0-0850-B894-E25B-A496A4EBC746}"/>
                </a:ext>
              </a:extLst>
            </p:cNvPr>
            <p:cNvSpPr/>
            <p:nvPr/>
          </p:nvSpPr>
          <p:spPr>
            <a:xfrm>
              <a:off x="10180266" y="1302005"/>
              <a:ext cx="693715" cy="693714"/>
            </a:xfrm>
            <a:prstGeom prst="ellipse">
              <a:avLst/>
            </a:pr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8" name="Block Arc 13">
              <a:extLst>
                <a:ext uri="{FF2B5EF4-FFF2-40B4-BE49-F238E27FC236}">
                  <a16:creationId xmlns:a16="http://schemas.microsoft.com/office/drawing/2014/main" id="{9BF49C5B-3397-E7FD-FF7F-515A3712A65C}"/>
                </a:ext>
              </a:extLst>
            </p:cNvPr>
            <p:cNvSpPr/>
            <p:nvPr/>
          </p:nvSpPr>
          <p:spPr>
            <a:xfrm rot="16200000">
              <a:off x="10155528" y="1264418"/>
              <a:ext cx="777109" cy="777109"/>
            </a:xfrm>
            <a:prstGeom prst="blockArc">
              <a:avLst>
                <a:gd name="adj1" fmla="val 8351697"/>
                <a:gd name="adj2" fmla="val 17946"/>
                <a:gd name="adj3" fmla="val 11140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BA64C801-664B-7BCE-FB4A-FF5D6583B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317803" y="1414049"/>
              <a:ext cx="466165" cy="466165"/>
            </a:xfrm>
            <a:prstGeom prst="rect">
              <a:avLst/>
            </a:prstGeom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0FB72BC9-D759-B402-09F9-551E3A315A48}"/>
              </a:ext>
            </a:extLst>
          </p:cNvPr>
          <p:cNvGrpSpPr/>
          <p:nvPr/>
        </p:nvGrpSpPr>
        <p:grpSpPr>
          <a:xfrm>
            <a:off x="210237" y="4359792"/>
            <a:ext cx="2600551" cy="1093131"/>
            <a:chOff x="837126" y="4899037"/>
            <a:chExt cx="2666025" cy="1093131"/>
          </a:xfrm>
        </p:grpSpPr>
        <p:sp>
          <p:nvSpPr>
            <p:cNvPr id="52" name="TextBox 31">
              <a:extLst>
                <a:ext uri="{FF2B5EF4-FFF2-40B4-BE49-F238E27FC236}">
                  <a16:creationId xmlns:a16="http://schemas.microsoft.com/office/drawing/2014/main" id="{F1E91511-C8D7-461B-5685-64216FD78ADA}"/>
                </a:ext>
              </a:extLst>
            </p:cNvPr>
            <p:cNvSpPr txBox="1"/>
            <p:nvPr/>
          </p:nvSpPr>
          <p:spPr>
            <a:xfrm flipH="1">
              <a:off x="837126" y="4899037"/>
              <a:ext cx="2666025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s-AR" sz="1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Regular"/>
                </a:rPr>
                <a:t>Portal de autogestión</a:t>
              </a:r>
              <a:endParaRPr lang="es-ES">
                <a:ea typeface="+mn-ea"/>
              </a:endParaRPr>
            </a:p>
          </p:txBody>
        </p:sp>
        <p:sp>
          <p:nvSpPr>
            <p:cNvPr id="53" name="TextBox 32">
              <a:extLst>
                <a:ext uri="{FF2B5EF4-FFF2-40B4-BE49-F238E27FC236}">
                  <a16:creationId xmlns:a16="http://schemas.microsoft.com/office/drawing/2014/main" id="{8A563799-8FEF-BE5A-B75E-EEB0B7DFBEC4}"/>
                </a:ext>
              </a:extLst>
            </p:cNvPr>
            <p:cNvSpPr txBox="1"/>
            <p:nvPr/>
          </p:nvSpPr>
          <p:spPr>
            <a:xfrm flipH="1">
              <a:off x="1142242" y="5139434"/>
              <a:ext cx="2354233" cy="8527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Los trámites a un clic de distancia con una plataforma diseñada que facilita la gestión de tus solicitudes</a:t>
              </a:r>
            </a:p>
          </p:txBody>
        </p:sp>
      </p:grpSp>
      <p:pic>
        <p:nvPicPr>
          <p:cNvPr id="54" name="Imagen 53">
            <a:extLst>
              <a:ext uri="{FF2B5EF4-FFF2-40B4-BE49-F238E27FC236}">
                <a16:creationId xmlns:a16="http://schemas.microsoft.com/office/drawing/2014/main" id="{ED4BF853-1E08-E6DA-CD52-9AB306AB6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88" y="5449604"/>
            <a:ext cx="1197387" cy="1092284"/>
          </a:xfrm>
          <a:prstGeom prst="rect">
            <a:avLst/>
          </a:prstGeom>
        </p:spPr>
      </p:pic>
      <p:grpSp>
        <p:nvGrpSpPr>
          <p:cNvPr id="57" name="Grupo 56">
            <a:extLst>
              <a:ext uri="{FF2B5EF4-FFF2-40B4-BE49-F238E27FC236}">
                <a16:creationId xmlns:a16="http://schemas.microsoft.com/office/drawing/2014/main" id="{A5B046DE-4918-37CC-FB41-DBA7CA95C3C1}"/>
              </a:ext>
            </a:extLst>
          </p:cNvPr>
          <p:cNvGrpSpPr/>
          <p:nvPr/>
        </p:nvGrpSpPr>
        <p:grpSpPr>
          <a:xfrm>
            <a:off x="56581" y="2641199"/>
            <a:ext cx="3341262" cy="1299710"/>
            <a:chOff x="958249" y="1597354"/>
            <a:chExt cx="3185082" cy="1592492"/>
          </a:xfrm>
        </p:grpSpPr>
        <p:sp>
          <p:nvSpPr>
            <p:cNvPr id="59" name="TextBox 27">
              <a:extLst>
                <a:ext uri="{FF2B5EF4-FFF2-40B4-BE49-F238E27FC236}">
                  <a16:creationId xmlns:a16="http://schemas.microsoft.com/office/drawing/2014/main" id="{4D434F56-E57C-6607-FB3D-3050A4E2A28F}"/>
                </a:ext>
              </a:extLst>
            </p:cNvPr>
            <p:cNvSpPr txBox="1"/>
            <p:nvPr/>
          </p:nvSpPr>
          <p:spPr>
            <a:xfrm flipH="1">
              <a:off x="958249" y="1597354"/>
              <a:ext cx="3185082" cy="41481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 defTabSz="457200">
                <a:defRPr/>
              </a:pPr>
              <a:r>
                <a:rPr lang="es-AR" sz="1600" b="1">
                  <a:solidFill>
                    <a:srgbClr val="0070C0"/>
                  </a:solidFill>
                  <a:latin typeface="Montserrat"/>
                  <a:cs typeface="Lato Regular"/>
                </a:rPr>
                <a:t>. </a:t>
              </a:r>
              <a:r>
                <a:rPr lang="es-CO" sz="1400" b="1">
                  <a:solidFill>
                    <a:srgbClr val="0070C0"/>
                  </a:solidFill>
                  <a:latin typeface="Montserrat"/>
                  <a:ea typeface="Verdana"/>
                </a:rPr>
                <a:t>Referencia urgente</a:t>
              </a:r>
              <a:endParaRPr kumimoji="0" lang="es-AR" sz="1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Verdana"/>
                <a:cs typeface="Lato Regular"/>
              </a:endParaRPr>
            </a:p>
          </p:txBody>
        </p:sp>
        <p:sp>
          <p:nvSpPr>
            <p:cNvPr id="60" name="TextBox 28">
              <a:extLst>
                <a:ext uri="{FF2B5EF4-FFF2-40B4-BE49-F238E27FC236}">
                  <a16:creationId xmlns:a16="http://schemas.microsoft.com/office/drawing/2014/main" id="{32B56704-45E4-62B8-0A94-C81197364249}"/>
                </a:ext>
              </a:extLst>
            </p:cNvPr>
            <p:cNvSpPr txBox="1"/>
            <p:nvPr/>
          </p:nvSpPr>
          <p:spPr>
            <a:xfrm flipH="1">
              <a:off x="1061283" y="1949314"/>
              <a:ext cx="3028034" cy="12405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Comunícate al  </a:t>
              </a: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01-8000-160499</a:t>
              </a: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 y al correo </a:t>
              </a: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centroregulador@fiduprevisora.com.co </a:t>
              </a: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para consultar información sobre tu referencia y contrarreferencia urgente. Disponible todos los días de </a:t>
              </a:r>
              <a:r>
                <a:rPr kumimoji="0" lang="es-CO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la</a:t>
              </a:r>
              <a:r>
                <a:rPr kumimoji="0" lang="es-CO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 semana, las 24 horas.</a:t>
              </a:r>
            </a:p>
          </p:txBody>
        </p:sp>
      </p:grpSp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3DB0DDBC-B474-350B-F0DE-2C7E6CD230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9079" y="2778414"/>
            <a:ext cx="1666297" cy="1162626"/>
          </a:xfrm>
          <a:prstGeom prst="rect">
            <a:avLst/>
          </a:prstGeom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F4C77E27-4BA8-3215-1E70-C9E1DB1BCD78}"/>
              </a:ext>
            </a:extLst>
          </p:cNvPr>
          <p:cNvGrpSpPr/>
          <p:nvPr/>
        </p:nvGrpSpPr>
        <p:grpSpPr>
          <a:xfrm>
            <a:off x="7269102" y="3617618"/>
            <a:ext cx="3631046" cy="1558993"/>
            <a:chOff x="681681" y="1904259"/>
            <a:chExt cx="2554253" cy="2997704"/>
          </a:xfrm>
        </p:grpSpPr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98A6F15F-0185-1AA9-8D2E-962E0CFC3481}"/>
                </a:ext>
              </a:extLst>
            </p:cNvPr>
            <p:cNvSpPr txBox="1"/>
            <p:nvPr/>
          </p:nvSpPr>
          <p:spPr>
            <a:xfrm flipH="1">
              <a:off x="681681" y="1904259"/>
              <a:ext cx="2048001" cy="591808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285750" indent="-285750" algn="r" defTabSz="457200">
                <a:buFont typeface="Arial"/>
                <a:buChar char="•"/>
                <a:defRPr/>
              </a:pPr>
              <a:r>
                <a:rPr lang="es-AR" sz="1400" b="1">
                  <a:solidFill>
                    <a:srgbClr val="0070C0"/>
                  </a:solidFill>
                  <a:latin typeface="Montserrat"/>
                  <a:cs typeface="Lato Regular"/>
                </a:rPr>
                <a:t>Soporte plataforma Horus</a:t>
              </a:r>
            </a:p>
          </p:txBody>
        </p:sp>
        <p:sp>
          <p:nvSpPr>
            <p:cNvPr id="41" name="TextBox 28">
              <a:extLst>
                <a:ext uri="{FF2B5EF4-FFF2-40B4-BE49-F238E27FC236}">
                  <a16:creationId xmlns:a16="http://schemas.microsoft.com/office/drawing/2014/main" id="{58F67DAB-D6CA-2865-6E05-28ABD384DBA6}"/>
                </a:ext>
              </a:extLst>
            </p:cNvPr>
            <p:cNvSpPr txBox="1"/>
            <p:nvPr/>
          </p:nvSpPr>
          <p:spPr>
            <a:xfrm flipH="1">
              <a:off x="996248" y="2438937"/>
              <a:ext cx="2239686" cy="24630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 defTabSz="457200">
                <a:lnSpc>
                  <a:spcPct val="120000"/>
                </a:lnSpc>
                <a:defRPr/>
              </a:pPr>
              <a:r>
                <a:rPr kumimoji="0" lang="es-C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Lato Light"/>
                </a:rPr>
                <a:t>Comunícate al </a:t>
              </a:r>
              <a:r>
                <a:rPr lang="es-CO" sz="1100">
                  <a:solidFill>
                    <a:srgbClr val="000000"/>
                  </a:solidFill>
                  <a:ea typeface="+mn-lt"/>
                  <a:cs typeface="+mn-lt"/>
                </a:rPr>
                <a:t>323 3871820 (Solo WhatsApp) cuando se presenten problemas de acceso a la plataforma, problemas al radicar, o corrección de institución donde labora el usuario.</a:t>
              </a:r>
            </a:p>
            <a:p>
              <a:pPr algn="just" defTabSz="457200">
                <a:defRPr/>
              </a:pPr>
              <a:r>
                <a:rPr lang="es-CO" sz="1200">
                  <a:solidFill>
                    <a:srgbClr val="000000"/>
                  </a:solidFill>
                  <a:latin typeface="Montserrat"/>
                  <a:ea typeface="+mn-lt"/>
                  <a:cs typeface="+mn-lt"/>
                </a:rPr>
                <a:t>Lunes a Viernes de 8:00 am a 6:00 pm </a:t>
              </a:r>
            </a:p>
            <a:p>
              <a:pPr algn="just" defTabSz="457200">
                <a:lnSpc>
                  <a:spcPct val="120000"/>
                </a:lnSpc>
                <a:defRPr/>
              </a:pPr>
              <a:endParaRPr lang="es-CO" sz="1100">
                <a:solidFill>
                  <a:srgbClr val="000000"/>
                </a:solidFill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62844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65E78-F771-D3E3-16F0-31920B035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385F3F7F-E5B1-3DD7-7A5B-A4E1B27FDD76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7967F-7DA1-0C1E-5B8A-A66D726AC2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281046E-5C59-8965-0BBB-A0C99199905C}"/>
              </a:ext>
            </a:extLst>
          </p:cNvPr>
          <p:cNvSpPr txBox="1"/>
          <p:nvPr/>
        </p:nvSpPr>
        <p:spPr>
          <a:xfrm>
            <a:off x="5442264" y="3073757"/>
            <a:ext cx="6718575" cy="6047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11. AVANCES DEL MODELO</a:t>
            </a:r>
            <a:endParaRPr lang="es-AR" sz="3600" b="1">
              <a:solidFill>
                <a:srgbClr val="253546"/>
              </a:solidFill>
              <a:latin typeface="Nunito Sans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350944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>
                <a:solidFill>
                  <a:schemeClr val="bg1"/>
                </a:solidFill>
                <a:latin typeface="Montserrat" panose="00000500000000000000" pitchFamily="2" charset="0"/>
              </a:rPr>
              <a:t>AVANCES DEL MODELO</a:t>
            </a:r>
            <a:endParaRPr lang="en-US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8" name="TextBox 90">
            <a:extLst>
              <a:ext uri="{FF2B5EF4-FFF2-40B4-BE49-F238E27FC236}">
                <a16:creationId xmlns:a16="http://schemas.microsoft.com/office/drawing/2014/main" id="{E2E6609B-2AE4-1050-78E8-F7D0010221CA}"/>
              </a:ext>
            </a:extLst>
          </p:cNvPr>
          <p:cNvSpPr txBox="1"/>
          <p:nvPr/>
        </p:nvSpPr>
        <p:spPr>
          <a:xfrm>
            <a:off x="172744" y="1350331"/>
            <a:ext cx="24607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Conformación y articulación de la Red de Servicios. 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0" name="TextBox 90">
            <a:extLst>
              <a:ext uri="{FF2B5EF4-FFF2-40B4-BE49-F238E27FC236}">
                <a16:creationId xmlns:a16="http://schemas.microsoft.com/office/drawing/2014/main" id="{5DAA7748-2705-B7F0-6B03-43FA95F04031}"/>
              </a:ext>
            </a:extLst>
          </p:cNvPr>
          <p:cNvSpPr txBox="1"/>
          <p:nvPr/>
        </p:nvSpPr>
        <p:spPr>
          <a:xfrm>
            <a:off x="165815" y="3176992"/>
            <a:ext cx="2460772" cy="9079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Identificación y seguimiento de pacientes de cohortes.</a:t>
            </a:r>
          </a:p>
          <a:p>
            <a:pPr defTabSz="457200">
              <a:defRPr/>
            </a:pPr>
            <a:endParaRPr lang="es-CO" sz="900">
              <a:solidFill>
                <a:srgbClr val="000000"/>
              </a:solidFill>
              <a:latin typeface="Montserrat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MX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1" name="TextBox 90">
            <a:extLst>
              <a:ext uri="{FF2B5EF4-FFF2-40B4-BE49-F238E27FC236}">
                <a16:creationId xmlns:a16="http://schemas.microsoft.com/office/drawing/2014/main" id="{7F21BBEF-CB33-40AA-05D5-32C412DBC9EB}"/>
              </a:ext>
            </a:extLst>
          </p:cNvPr>
          <p:cNvSpPr txBox="1"/>
          <p:nvPr/>
        </p:nvSpPr>
        <p:spPr>
          <a:xfrm>
            <a:off x="178430" y="5267542"/>
            <a:ext cx="2460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Trámites de viáticos y reembolsos.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9" name="TextBox 90">
            <a:extLst>
              <a:ext uri="{FF2B5EF4-FFF2-40B4-BE49-F238E27FC236}">
                <a16:creationId xmlns:a16="http://schemas.microsoft.com/office/drawing/2014/main" id="{0929DA02-FEC5-3639-FEC2-00B0ADC3B27F}"/>
              </a:ext>
            </a:extLst>
          </p:cNvPr>
          <p:cNvSpPr txBox="1"/>
          <p:nvPr/>
        </p:nvSpPr>
        <p:spPr>
          <a:xfrm>
            <a:off x="3932358" y="1363871"/>
            <a:ext cx="2268202" cy="48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Disminución de PQRSDF y tutelas.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" name="TextBox 90">
            <a:extLst>
              <a:ext uri="{FF2B5EF4-FFF2-40B4-BE49-F238E27FC236}">
                <a16:creationId xmlns:a16="http://schemas.microsoft.com/office/drawing/2014/main" id="{C14AA8A9-172B-55FD-AADD-A4ECEAAF7AE6}"/>
              </a:ext>
            </a:extLst>
          </p:cNvPr>
          <p:cNvSpPr txBox="1"/>
          <p:nvPr/>
        </p:nvSpPr>
        <p:spPr>
          <a:xfrm>
            <a:off x="167899" y="4094946"/>
            <a:ext cx="24607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Autogestión de Servicios Por parte de las IPS para Servicios ambulatorios.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3" name="TextBox 90">
            <a:extLst>
              <a:ext uri="{FF2B5EF4-FFF2-40B4-BE49-F238E27FC236}">
                <a16:creationId xmlns:a16="http://schemas.microsoft.com/office/drawing/2014/main" id="{628221BB-4FC7-0F09-F82D-A4319FC6DE8D}"/>
              </a:ext>
            </a:extLst>
          </p:cNvPr>
          <p:cNvSpPr txBox="1"/>
          <p:nvPr/>
        </p:nvSpPr>
        <p:spPr>
          <a:xfrm>
            <a:off x="167914" y="2298707"/>
            <a:ext cx="2268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Gestión de la referencia ambulatoria.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6" name="TextBox 90">
            <a:extLst>
              <a:ext uri="{FF2B5EF4-FFF2-40B4-BE49-F238E27FC236}">
                <a16:creationId xmlns:a16="http://schemas.microsoft.com/office/drawing/2014/main" id="{6B27BB32-FD67-2CEE-251C-9EF56178F206}"/>
              </a:ext>
            </a:extLst>
          </p:cNvPr>
          <p:cNvSpPr txBox="1"/>
          <p:nvPr/>
        </p:nvSpPr>
        <p:spPr>
          <a:xfrm>
            <a:off x="3932267" y="2333701"/>
            <a:ext cx="24607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Apertura de canales.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8" name="TextBox 90">
            <a:extLst>
              <a:ext uri="{FF2B5EF4-FFF2-40B4-BE49-F238E27FC236}">
                <a16:creationId xmlns:a16="http://schemas.microsoft.com/office/drawing/2014/main" id="{1D6D81E3-2B53-E588-2373-3795E82280E1}"/>
              </a:ext>
            </a:extLst>
          </p:cNvPr>
          <p:cNvSpPr txBox="1"/>
          <p:nvPr/>
        </p:nvSpPr>
        <p:spPr>
          <a:xfrm>
            <a:off x="3942208" y="3151611"/>
            <a:ext cx="2460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Comités hospitalarios y estancias prolongadas.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TextBox 90">
            <a:extLst>
              <a:ext uri="{FF2B5EF4-FFF2-40B4-BE49-F238E27FC236}">
                <a16:creationId xmlns:a16="http://schemas.microsoft.com/office/drawing/2014/main" id="{2C6F2091-7C81-8872-9F73-57E4CF988FC8}"/>
              </a:ext>
            </a:extLst>
          </p:cNvPr>
          <p:cNvSpPr txBox="1"/>
          <p:nvPr/>
        </p:nvSpPr>
        <p:spPr>
          <a:xfrm>
            <a:off x="261799" y="6154853"/>
            <a:ext cx="27877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SST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TextBox 90">
            <a:extLst>
              <a:ext uri="{FF2B5EF4-FFF2-40B4-BE49-F238E27FC236}">
                <a16:creationId xmlns:a16="http://schemas.microsoft.com/office/drawing/2014/main" id="{A6ED3A09-1869-D6AB-9A97-DDAF35DC7243}"/>
              </a:ext>
            </a:extLst>
          </p:cNvPr>
          <p:cNvSpPr txBox="1"/>
          <p:nvPr/>
        </p:nvSpPr>
        <p:spPr>
          <a:xfrm>
            <a:off x="4019301" y="4088442"/>
            <a:ext cx="24607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1100" b="1">
                <a:solidFill>
                  <a:srgbClr val="0070C0"/>
                </a:solidFill>
                <a:latin typeface="Montserrat"/>
              </a:rPr>
              <a:t>Programación de reuniones  y seguimiento de la  red de prestadores: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10056756" y="2753352"/>
            <a:ext cx="616165" cy="630299"/>
          </a:xfrm>
          <a:custGeom>
            <a:avLst/>
            <a:gdLst>
              <a:gd name="T0" fmla="*/ 194 w 416"/>
              <a:gd name="T1" fmla="*/ 423 h 424"/>
              <a:gd name="T2" fmla="*/ 211 w 416"/>
              <a:gd name="T3" fmla="*/ 404 h 424"/>
              <a:gd name="T4" fmla="*/ 216 w 416"/>
              <a:gd name="T5" fmla="*/ 376 h 424"/>
              <a:gd name="T6" fmla="*/ 278 w 416"/>
              <a:gd name="T7" fmla="*/ 359 h 424"/>
              <a:gd name="T8" fmla="*/ 297 w 416"/>
              <a:gd name="T9" fmla="*/ 380 h 424"/>
              <a:gd name="T10" fmla="*/ 330 w 416"/>
              <a:gd name="T11" fmla="*/ 382 h 424"/>
              <a:gd name="T12" fmla="*/ 357 w 416"/>
              <a:gd name="T13" fmla="*/ 359 h 424"/>
              <a:gd name="T14" fmla="*/ 364 w 416"/>
              <a:gd name="T15" fmla="*/ 343 h 424"/>
              <a:gd name="T16" fmla="*/ 359 w 416"/>
              <a:gd name="T17" fmla="*/ 326 h 424"/>
              <a:gd name="T18" fmla="*/ 340 w 416"/>
              <a:gd name="T19" fmla="*/ 305 h 424"/>
              <a:gd name="T20" fmla="*/ 366 w 416"/>
              <a:gd name="T21" fmla="*/ 245 h 424"/>
              <a:gd name="T22" fmla="*/ 393 w 416"/>
              <a:gd name="T23" fmla="*/ 243 h 424"/>
              <a:gd name="T24" fmla="*/ 416 w 416"/>
              <a:gd name="T25" fmla="*/ 219 h 424"/>
              <a:gd name="T26" fmla="*/ 414 w 416"/>
              <a:gd name="T27" fmla="*/ 184 h 424"/>
              <a:gd name="T28" fmla="*/ 389 w 416"/>
              <a:gd name="T29" fmla="*/ 162 h 424"/>
              <a:gd name="T30" fmla="*/ 363 w 416"/>
              <a:gd name="T31" fmla="*/ 163 h 424"/>
              <a:gd name="T32" fmla="*/ 332 w 416"/>
              <a:gd name="T33" fmla="*/ 104 h 424"/>
              <a:gd name="T34" fmla="*/ 346 w 416"/>
              <a:gd name="T35" fmla="*/ 83 h 424"/>
              <a:gd name="T36" fmla="*/ 350 w 416"/>
              <a:gd name="T37" fmla="*/ 66 h 424"/>
              <a:gd name="T38" fmla="*/ 341 w 416"/>
              <a:gd name="T39" fmla="*/ 50 h 424"/>
              <a:gd name="T40" fmla="*/ 312 w 416"/>
              <a:gd name="T41" fmla="*/ 30 h 424"/>
              <a:gd name="T42" fmla="*/ 280 w 416"/>
              <a:gd name="T43" fmla="*/ 35 h 424"/>
              <a:gd name="T44" fmla="*/ 266 w 416"/>
              <a:gd name="T45" fmla="*/ 55 h 424"/>
              <a:gd name="T46" fmla="*/ 199 w 416"/>
              <a:gd name="T47" fmla="*/ 43 h 424"/>
              <a:gd name="T48" fmla="*/ 193 w 416"/>
              <a:gd name="T49" fmla="*/ 20 h 424"/>
              <a:gd name="T50" fmla="*/ 164 w 416"/>
              <a:gd name="T51" fmla="*/ 4 h 424"/>
              <a:gd name="T52" fmla="*/ 131 w 416"/>
              <a:gd name="T53" fmla="*/ 13 h 424"/>
              <a:gd name="T54" fmla="*/ 114 w 416"/>
              <a:gd name="T55" fmla="*/ 42 h 424"/>
              <a:gd name="T56" fmla="*/ 121 w 416"/>
              <a:gd name="T57" fmla="*/ 65 h 424"/>
              <a:gd name="T58" fmla="*/ 69 w 416"/>
              <a:gd name="T59" fmla="*/ 110 h 424"/>
              <a:gd name="T60" fmla="*/ 47 w 416"/>
              <a:gd name="T61" fmla="*/ 101 h 424"/>
              <a:gd name="T62" fmla="*/ 16 w 416"/>
              <a:gd name="T63" fmla="*/ 113 h 424"/>
              <a:gd name="T64" fmla="*/ 2 w 416"/>
              <a:gd name="T65" fmla="*/ 145 h 424"/>
              <a:gd name="T66" fmla="*/ 2 w 416"/>
              <a:gd name="T67" fmla="*/ 163 h 424"/>
              <a:gd name="T68" fmla="*/ 15 w 416"/>
              <a:gd name="T69" fmla="*/ 176 h 424"/>
              <a:gd name="T70" fmla="*/ 38 w 416"/>
              <a:gd name="T71" fmla="*/ 186 h 424"/>
              <a:gd name="T72" fmla="*/ 42 w 416"/>
              <a:gd name="T73" fmla="*/ 253 h 424"/>
              <a:gd name="T74" fmla="*/ 19 w 416"/>
              <a:gd name="T75" fmla="*/ 266 h 424"/>
              <a:gd name="T76" fmla="*/ 7 w 416"/>
              <a:gd name="T77" fmla="*/ 279 h 424"/>
              <a:gd name="T78" fmla="*/ 9 w 416"/>
              <a:gd name="T79" fmla="*/ 297 h 424"/>
              <a:gd name="T80" fmla="*/ 26 w 416"/>
              <a:gd name="T81" fmla="*/ 328 h 424"/>
              <a:gd name="T82" fmla="*/ 58 w 416"/>
              <a:gd name="T83" fmla="*/ 337 h 424"/>
              <a:gd name="T84" fmla="*/ 82 w 416"/>
              <a:gd name="T85" fmla="*/ 324 h 424"/>
              <a:gd name="T86" fmla="*/ 135 w 416"/>
              <a:gd name="T87" fmla="*/ 362 h 424"/>
              <a:gd name="T88" fmla="*/ 130 w 416"/>
              <a:gd name="T89" fmla="*/ 390 h 424"/>
              <a:gd name="T90" fmla="*/ 134 w 416"/>
              <a:gd name="T91" fmla="*/ 408 h 424"/>
              <a:gd name="T92" fmla="*/ 149 w 416"/>
              <a:gd name="T93" fmla="*/ 417 h 424"/>
              <a:gd name="T94" fmla="*/ 184 w 416"/>
              <a:gd name="T95" fmla="*/ 423 h 424"/>
              <a:gd name="T96" fmla="*/ 194 w 416"/>
              <a:gd name="T97" fmla="*/ 423 h 424"/>
              <a:gd name="T98" fmla="*/ 141 w 416"/>
              <a:gd name="T99" fmla="*/ 227 h 424"/>
              <a:gd name="T100" fmla="*/ 186 w 416"/>
              <a:gd name="T101" fmla="*/ 148 h 424"/>
              <a:gd name="T102" fmla="*/ 265 w 416"/>
              <a:gd name="T103" fmla="*/ 193 h 424"/>
              <a:gd name="T104" fmla="*/ 220 w 416"/>
              <a:gd name="T105" fmla="*/ 272 h 424"/>
              <a:gd name="T106" fmla="*/ 141 w 416"/>
              <a:gd name="T107" fmla="*/ 227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6" h="424">
                <a:moveTo>
                  <a:pt x="194" y="423"/>
                </a:moveTo>
                <a:cubicBezTo>
                  <a:pt x="202" y="421"/>
                  <a:pt x="209" y="414"/>
                  <a:pt x="211" y="404"/>
                </a:cubicBezTo>
                <a:cubicBezTo>
                  <a:pt x="216" y="376"/>
                  <a:pt x="216" y="376"/>
                  <a:pt x="216" y="376"/>
                </a:cubicBezTo>
                <a:cubicBezTo>
                  <a:pt x="238" y="375"/>
                  <a:pt x="259" y="369"/>
                  <a:pt x="278" y="359"/>
                </a:cubicBezTo>
                <a:cubicBezTo>
                  <a:pt x="297" y="380"/>
                  <a:pt x="297" y="380"/>
                  <a:pt x="297" y="380"/>
                </a:cubicBezTo>
                <a:cubicBezTo>
                  <a:pt x="306" y="390"/>
                  <a:pt x="321" y="391"/>
                  <a:pt x="330" y="382"/>
                </a:cubicBezTo>
                <a:cubicBezTo>
                  <a:pt x="357" y="359"/>
                  <a:pt x="357" y="359"/>
                  <a:pt x="357" y="359"/>
                </a:cubicBezTo>
                <a:cubicBezTo>
                  <a:pt x="361" y="355"/>
                  <a:pt x="364" y="349"/>
                  <a:pt x="364" y="343"/>
                </a:cubicBezTo>
                <a:cubicBezTo>
                  <a:pt x="365" y="337"/>
                  <a:pt x="363" y="331"/>
                  <a:pt x="359" y="326"/>
                </a:cubicBezTo>
                <a:cubicBezTo>
                  <a:pt x="340" y="305"/>
                  <a:pt x="340" y="305"/>
                  <a:pt x="340" y="305"/>
                </a:cubicBezTo>
                <a:cubicBezTo>
                  <a:pt x="353" y="287"/>
                  <a:pt x="362" y="267"/>
                  <a:pt x="366" y="245"/>
                </a:cubicBezTo>
                <a:cubicBezTo>
                  <a:pt x="393" y="243"/>
                  <a:pt x="393" y="243"/>
                  <a:pt x="393" y="243"/>
                </a:cubicBezTo>
                <a:cubicBezTo>
                  <a:pt x="406" y="243"/>
                  <a:pt x="416" y="232"/>
                  <a:pt x="416" y="219"/>
                </a:cubicBezTo>
                <a:cubicBezTo>
                  <a:pt x="414" y="184"/>
                  <a:pt x="414" y="184"/>
                  <a:pt x="414" y="184"/>
                </a:cubicBezTo>
                <a:cubicBezTo>
                  <a:pt x="413" y="171"/>
                  <a:pt x="402" y="161"/>
                  <a:pt x="389" y="162"/>
                </a:cubicBezTo>
                <a:cubicBezTo>
                  <a:pt x="363" y="163"/>
                  <a:pt x="363" y="163"/>
                  <a:pt x="363" y="163"/>
                </a:cubicBezTo>
                <a:cubicBezTo>
                  <a:pt x="357" y="141"/>
                  <a:pt x="346" y="121"/>
                  <a:pt x="332" y="104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50" y="78"/>
                  <a:pt x="351" y="72"/>
                  <a:pt x="350" y="66"/>
                </a:cubicBezTo>
                <a:cubicBezTo>
                  <a:pt x="349" y="60"/>
                  <a:pt x="346" y="54"/>
                  <a:pt x="341" y="50"/>
                </a:cubicBezTo>
                <a:cubicBezTo>
                  <a:pt x="312" y="30"/>
                  <a:pt x="312" y="30"/>
                  <a:pt x="312" y="30"/>
                </a:cubicBezTo>
                <a:cubicBezTo>
                  <a:pt x="302" y="23"/>
                  <a:pt x="287" y="25"/>
                  <a:pt x="280" y="35"/>
                </a:cubicBezTo>
                <a:cubicBezTo>
                  <a:pt x="266" y="55"/>
                  <a:pt x="266" y="55"/>
                  <a:pt x="266" y="55"/>
                </a:cubicBezTo>
                <a:cubicBezTo>
                  <a:pt x="244" y="47"/>
                  <a:pt x="222" y="42"/>
                  <a:pt x="199" y="43"/>
                </a:cubicBezTo>
                <a:cubicBezTo>
                  <a:pt x="193" y="20"/>
                  <a:pt x="193" y="20"/>
                  <a:pt x="193" y="20"/>
                </a:cubicBezTo>
                <a:cubicBezTo>
                  <a:pt x="190" y="8"/>
                  <a:pt x="177" y="0"/>
                  <a:pt x="164" y="4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18" y="16"/>
                  <a:pt x="111" y="29"/>
                  <a:pt x="114" y="42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00" y="76"/>
                  <a:pt x="83" y="91"/>
                  <a:pt x="69" y="110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35" y="96"/>
                  <a:pt x="21" y="101"/>
                  <a:pt x="16" y="113"/>
                </a:cubicBezTo>
                <a:cubicBezTo>
                  <a:pt x="2" y="145"/>
                  <a:pt x="2" y="145"/>
                  <a:pt x="2" y="145"/>
                </a:cubicBezTo>
                <a:cubicBezTo>
                  <a:pt x="0" y="151"/>
                  <a:pt x="0" y="157"/>
                  <a:pt x="2" y="163"/>
                </a:cubicBezTo>
                <a:cubicBezTo>
                  <a:pt x="4" y="169"/>
                  <a:pt x="9" y="174"/>
                  <a:pt x="15" y="176"/>
                </a:cubicBezTo>
                <a:cubicBezTo>
                  <a:pt x="38" y="186"/>
                  <a:pt x="38" y="186"/>
                  <a:pt x="38" y="186"/>
                </a:cubicBezTo>
                <a:cubicBezTo>
                  <a:pt x="35" y="208"/>
                  <a:pt x="36" y="231"/>
                  <a:pt x="42" y="253"/>
                </a:cubicBezTo>
                <a:cubicBezTo>
                  <a:pt x="19" y="266"/>
                  <a:pt x="19" y="266"/>
                  <a:pt x="19" y="266"/>
                </a:cubicBezTo>
                <a:cubicBezTo>
                  <a:pt x="13" y="269"/>
                  <a:pt x="9" y="274"/>
                  <a:pt x="7" y="279"/>
                </a:cubicBezTo>
                <a:cubicBezTo>
                  <a:pt x="6" y="285"/>
                  <a:pt x="6" y="292"/>
                  <a:pt x="9" y="297"/>
                </a:cubicBezTo>
                <a:cubicBezTo>
                  <a:pt x="26" y="328"/>
                  <a:pt x="26" y="328"/>
                  <a:pt x="26" y="328"/>
                </a:cubicBezTo>
                <a:cubicBezTo>
                  <a:pt x="32" y="339"/>
                  <a:pt x="46" y="344"/>
                  <a:pt x="58" y="337"/>
                </a:cubicBezTo>
                <a:cubicBezTo>
                  <a:pt x="82" y="324"/>
                  <a:pt x="82" y="324"/>
                  <a:pt x="82" y="324"/>
                </a:cubicBezTo>
                <a:cubicBezTo>
                  <a:pt x="97" y="341"/>
                  <a:pt x="115" y="353"/>
                  <a:pt x="135" y="362"/>
                </a:cubicBezTo>
                <a:cubicBezTo>
                  <a:pt x="130" y="390"/>
                  <a:pt x="130" y="390"/>
                  <a:pt x="130" y="390"/>
                </a:cubicBezTo>
                <a:cubicBezTo>
                  <a:pt x="129" y="396"/>
                  <a:pt x="131" y="402"/>
                  <a:pt x="134" y="408"/>
                </a:cubicBezTo>
                <a:cubicBezTo>
                  <a:pt x="138" y="413"/>
                  <a:pt x="143" y="416"/>
                  <a:pt x="149" y="417"/>
                </a:cubicBezTo>
                <a:cubicBezTo>
                  <a:pt x="184" y="423"/>
                  <a:pt x="184" y="423"/>
                  <a:pt x="184" y="423"/>
                </a:cubicBezTo>
                <a:cubicBezTo>
                  <a:pt x="187" y="424"/>
                  <a:pt x="191" y="424"/>
                  <a:pt x="194" y="423"/>
                </a:cubicBezTo>
                <a:close/>
                <a:moveTo>
                  <a:pt x="141" y="227"/>
                </a:moveTo>
                <a:cubicBezTo>
                  <a:pt x="131" y="193"/>
                  <a:pt x="152" y="157"/>
                  <a:pt x="186" y="148"/>
                </a:cubicBezTo>
                <a:cubicBezTo>
                  <a:pt x="220" y="138"/>
                  <a:pt x="256" y="159"/>
                  <a:pt x="265" y="193"/>
                </a:cubicBezTo>
                <a:cubicBezTo>
                  <a:pt x="275" y="227"/>
                  <a:pt x="254" y="263"/>
                  <a:pt x="220" y="272"/>
                </a:cubicBezTo>
                <a:cubicBezTo>
                  <a:pt x="186" y="281"/>
                  <a:pt x="150" y="261"/>
                  <a:pt x="141" y="22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10563338" y="3009934"/>
            <a:ext cx="815917" cy="801227"/>
          </a:xfrm>
          <a:custGeom>
            <a:avLst/>
            <a:gdLst>
              <a:gd name="T0" fmla="*/ 524 w 551"/>
              <a:gd name="T1" fmla="*/ 276 h 539"/>
              <a:gd name="T2" fmla="*/ 491 w 551"/>
              <a:gd name="T3" fmla="*/ 269 h 539"/>
              <a:gd name="T4" fmla="*/ 472 w 551"/>
              <a:gd name="T5" fmla="*/ 183 h 539"/>
              <a:gd name="T6" fmla="*/ 498 w 551"/>
              <a:gd name="T7" fmla="*/ 163 h 539"/>
              <a:gd name="T8" fmla="*/ 509 w 551"/>
              <a:gd name="T9" fmla="*/ 142 h 539"/>
              <a:gd name="T10" fmla="*/ 502 w 551"/>
              <a:gd name="T11" fmla="*/ 120 h 539"/>
              <a:gd name="T12" fmla="*/ 474 w 551"/>
              <a:gd name="T13" fmla="*/ 85 h 539"/>
              <a:gd name="T14" fmla="*/ 431 w 551"/>
              <a:gd name="T15" fmla="*/ 80 h 539"/>
              <a:gd name="T16" fmla="*/ 406 w 551"/>
              <a:gd name="T17" fmla="*/ 100 h 539"/>
              <a:gd name="T18" fmla="*/ 328 w 551"/>
              <a:gd name="T19" fmla="*/ 62 h 539"/>
              <a:gd name="T20" fmla="*/ 328 w 551"/>
              <a:gd name="T21" fmla="*/ 31 h 539"/>
              <a:gd name="T22" fmla="*/ 297 w 551"/>
              <a:gd name="T23" fmla="*/ 0 h 539"/>
              <a:gd name="T24" fmla="*/ 252 w 551"/>
              <a:gd name="T25" fmla="*/ 0 h 539"/>
              <a:gd name="T26" fmla="*/ 221 w 551"/>
              <a:gd name="T27" fmla="*/ 31 h 539"/>
              <a:gd name="T28" fmla="*/ 221 w 551"/>
              <a:gd name="T29" fmla="*/ 62 h 539"/>
              <a:gd name="T30" fmla="*/ 141 w 551"/>
              <a:gd name="T31" fmla="*/ 101 h 539"/>
              <a:gd name="T32" fmla="*/ 141 w 551"/>
              <a:gd name="T33" fmla="*/ 101 h 539"/>
              <a:gd name="T34" fmla="*/ 116 w 551"/>
              <a:gd name="T35" fmla="*/ 81 h 539"/>
              <a:gd name="T36" fmla="*/ 94 w 551"/>
              <a:gd name="T37" fmla="*/ 75 h 539"/>
              <a:gd name="T38" fmla="*/ 74 w 551"/>
              <a:gd name="T39" fmla="*/ 86 h 539"/>
              <a:gd name="T40" fmla="*/ 46 w 551"/>
              <a:gd name="T41" fmla="*/ 122 h 539"/>
              <a:gd name="T42" fmla="*/ 50 w 551"/>
              <a:gd name="T43" fmla="*/ 165 h 539"/>
              <a:gd name="T44" fmla="*/ 76 w 551"/>
              <a:gd name="T45" fmla="*/ 185 h 539"/>
              <a:gd name="T46" fmla="*/ 58 w 551"/>
              <a:gd name="T47" fmla="*/ 271 h 539"/>
              <a:gd name="T48" fmla="*/ 25 w 551"/>
              <a:gd name="T49" fmla="*/ 278 h 539"/>
              <a:gd name="T50" fmla="*/ 6 w 551"/>
              <a:gd name="T51" fmla="*/ 292 h 539"/>
              <a:gd name="T52" fmla="*/ 2 w 551"/>
              <a:gd name="T53" fmla="*/ 315 h 539"/>
              <a:gd name="T54" fmla="*/ 12 w 551"/>
              <a:gd name="T55" fmla="*/ 359 h 539"/>
              <a:gd name="T56" fmla="*/ 49 w 551"/>
              <a:gd name="T57" fmla="*/ 382 h 539"/>
              <a:gd name="T58" fmla="*/ 83 w 551"/>
              <a:gd name="T59" fmla="*/ 374 h 539"/>
              <a:gd name="T60" fmla="*/ 137 w 551"/>
              <a:gd name="T61" fmla="*/ 440 h 539"/>
              <a:gd name="T62" fmla="*/ 137 w 551"/>
              <a:gd name="T63" fmla="*/ 440 h 539"/>
              <a:gd name="T64" fmla="*/ 121 w 551"/>
              <a:gd name="T65" fmla="*/ 473 h 539"/>
              <a:gd name="T66" fmla="*/ 120 w 551"/>
              <a:gd name="T67" fmla="*/ 496 h 539"/>
              <a:gd name="T68" fmla="*/ 136 w 551"/>
              <a:gd name="T69" fmla="*/ 513 h 539"/>
              <a:gd name="T70" fmla="*/ 177 w 551"/>
              <a:gd name="T71" fmla="*/ 533 h 539"/>
              <a:gd name="T72" fmla="*/ 190 w 551"/>
              <a:gd name="T73" fmla="*/ 536 h 539"/>
              <a:gd name="T74" fmla="*/ 217 w 551"/>
              <a:gd name="T75" fmla="*/ 518 h 539"/>
              <a:gd name="T76" fmla="*/ 233 w 551"/>
              <a:gd name="T77" fmla="*/ 485 h 539"/>
              <a:gd name="T78" fmla="*/ 318 w 551"/>
              <a:gd name="T79" fmla="*/ 484 h 539"/>
              <a:gd name="T80" fmla="*/ 334 w 551"/>
              <a:gd name="T81" fmla="*/ 518 h 539"/>
              <a:gd name="T82" fmla="*/ 374 w 551"/>
              <a:gd name="T83" fmla="*/ 532 h 539"/>
              <a:gd name="T84" fmla="*/ 415 w 551"/>
              <a:gd name="T85" fmla="*/ 512 h 539"/>
              <a:gd name="T86" fmla="*/ 431 w 551"/>
              <a:gd name="T87" fmla="*/ 494 h 539"/>
              <a:gd name="T88" fmla="*/ 429 w 551"/>
              <a:gd name="T89" fmla="*/ 471 h 539"/>
              <a:gd name="T90" fmla="*/ 413 w 551"/>
              <a:gd name="T91" fmla="*/ 439 h 539"/>
              <a:gd name="T92" fmla="*/ 467 w 551"/>
              <a:gd name="T93" fmla="*/ 372 h 539"/>
              <a:gd name="T94" fmla="*/ 501 w 551"/>
              <a:gd name="T95" fmla="*/ 380 h 539"/>
              <a:gd name="T96" fmla="*/ 524 w 551"/>
              <a:gd name="T97" fmla="*/ 376 h 539"/>
              <a:gd name="T98" fmla="*/ 538 w 551"/>
              <a:gd name="T99" fmla="*/ 357 h 539"/>
              <a:gd name="T100" fmla="*/ 547 w 551"/>
              <a:gd name="T101" fmla="*/ 312 h 539"/>
              <a:gd name="T102" fmla="*/ 524 w 551"/>
              <a:gd name="T103" fmla="*/ 276 h 539"/>
              <a:gd name="T104" fmla="*/ 358 w 551"/>
              <a:gd name="T105" fmla="*/ 272 h 539"/>
              <a:gd name="T106" fmla="*/ 275 w 551"/>
              <a:gd name="T107" fmla="*/ 356 h 539"/>
              <a:gd name="T108" fmla="*/ 191 w 551"/>
              <a:gd name="T109" fmla="*/ 272 h 539"/>
              <a:gd name="T110" fmla="*/ 275 w 551"/>
              <a:gd name="T111" fmla="*/ 188 h 539"/>
              <a:gd name="T112" fmla="*/ 358 w 551"/>
              <a:gd name="T113" fmla="*/ 272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51" h="539">
                <a:moveTo>
                  <a:pt x="524" y="276"/>
                </a:moveTo>
                <a:cubicBezTo>
                  <a:pt x="491" y="269"/>
                  <a:pt x="491" y="269"/>
                  <a:pt x="491" y="269"/>
                </a:cubicBezTo>
                <a:cubicBezTo>
                  <a:pt x="491" y="239"/>
                  <a:pt x="485" y="210"/>
                  <a:pt x="472" y="183"/>
                </a:cubicBezTo>
                <a:cubicBezTo>
                  <a:pt x="498" y="163"/>
                  <a:pt x="498" y="163"/>
                  <a:pt x="498" y="163"/>
                </a:cubicBezTo>
                <a:cubicBezTo>
                  <a:pt x="504" y="158"/>
                  <a:pt x="508" y="150"/>
                  <a:pt x="509" y="142"/>
                </a:cubicBezTo>
                <a:cubicBezTo>
                  <a:pt x="510" y="134"/>
                  <a:pt x="507" y="126"/>
                  <a:pt x="502" y="120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63" y="72"/>
                  <a:pt x="444" y="70"/>
                  <a:pt x="431" y="80"/>
                </a:cubicBezTo>
                <a:cubicBezTo>
                  <a:pt x="406" y="100"/>
                  <a:pt x="406" y="100"/>
                  <a:pt x="406" y="100"/>
                </a:cubicBezTo>
                <a:cubicBezTo>
                  <a:pt x="383" y="82"/>
                  <a:pt x="356" y="69"/>
                  <a:pt x="328" y="62"/>
                </a:cubicBezTo>
                <a:cubicBezTo>
                  <a:pt x="328" y="31"/>
                  <a:pt x="328" y="31"/>
                  <a:pt x="328" y="31"/>
                </a:cubicBezTo>
                <a:cubicBezTo>
                  <a:pt x="328" y="14"/>
                  <a:pt x="314" y="0"/>
                  <a:pt x="297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35" y="0"/>
                  <a:pt x="221" y="14"/>
                  <a:pt x="221" y="31"/>
                </a:cubicBezTo>
                <a:cubicBezTo>
                  <a:pt x="221" y="62"/>
                  <a:pt x="221" y="62"/>
                  <a:pt x="221" y="62"/>
                </a:cubicBezTo>
                <a:cubicBezTo>
                  <a:pt x="192" y="69"/>
                  <a:pt x="165" y="82"/>
                  <a:pt x="141" y="101"/>
                </a:cubicBezTo>
                <a:cubicBezTo>
                  <a:pt x="141" y="101"/>
                  <a:pt x="141" y="101"/>
                  <a:pt x="141" y="101"/>
                </a:cubicBezTo>
                <a:cubicBezTo>
                  <a:pt x="116" y="81"/>
                  <a:pt x="116" y="81"/>
                  <a:pt x="116" y="81"/>
                </a:cubicBezTo>
                <a:cubicBezTo>
                  <a:pt x="110" y="76"/>
                  <a:pt x="102" y="74"/>
                  <a:pt x="94" y="75"/>
                </a:cubicBezTo>
                <a:cubicBezTo>
                  <a:pt x="86" y="76"/>
                  <a:pt x="79" y="80"/>
                  <a:pt x="74" y="8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35" y="135"/>
                  <a:pt x="37" y="154"/>
                  <a:pt x="50" y="165"/>
                </a:cubicBezTo>
                <a:cubicBezTo>
                  <a:pt x="76" y="185"/>
                  <a:pt x="76" y="185"/>
                  <a:pt x="76" y="185"/>
                </a:cubicBezTo>
                <a:cubicBezTo>
                  <a:pt x="64" y="212"/>
                  <a:pt x="58" y="241"/>
                  <a:pt x="58" y="271"/>
                </a:cubicBezTo>
                <a:cubicBezTo>
                  <a:pt x="25" y="278"/>
                  <a:pt x="25" y="278"/>
                  <a:pt x="25" y="278"/>
                </a:cubicBezTo>
                <a:cubicBezTo>
                  <a:pt x="17" y="280"/>
                  <a:pt x="10" y="285"/>
                  <a:pt x="6" y="292"/>
                </a:cubicBezTo>
                <a:cubicBezTo>
                  <a:pt x="1" y="299"/>
                  <a:pt x="0" y="307"/>
                  <a:pt x="2" y="315"/>
                </a:cubicBezTo>
                <a:cubicBezTo>
                  <a:pt x="12" y="359"/>
                  <a:pt x="12" y="359"/>
                  <a:pt x="12" y="359"/>
                </a:cubicBezTo>
                <a:cubicBezTo>
                  <a:pt x="16" y="375"/>
                  <a:pt x="32" y="385"/>
                  <a:pt x="49" y="382"/>
                </a:cubicBezTo>
                <a:cubicBezTo>
                  <a:pt x="83" y="374"/>
                  <a:pt x="83" y="374"/>
                  <a:pt x="83" y="374"/>
                </a:cubicBezTo>
                <a:cubicBezTo>
                  <a:pt x="97" y="399"/>
                  <a:pt x="115" y="421"/>
                  <a:pt x="137" y="440"/>
                </a:cubicBezTo>
                <a:cubicBezTo>
                  <a:pt x="137" y="440"/>
                  <a:pt x="137" y="440"/>
                  <a:pt x="137" y="440"/>
                </a:cubicBezTo>
                <a:cubicBezTo>
                  <a:pt x="121" y="473"/>
                  <a:pt x="121" y="473"/>
                  <a:pt x="121" y="473"/>
                </a:cubicBezTo>
                <a:cubicBezTo>
                  <a:pt x="118" y="480"/>
                  <a:pt x="118" y="488"/>
                  <a:pt x="120" y="496"/>
                </a:cubicBezTo>
                <a:cubicBezTo>
                  <a:pt x="123" y="503"/>
                  <a:pt x="129" y="510"/>
                  <a:pt x="136" y="513"/>
                </a:cubicBezTo>
                <a:cubicBezTo>
                  <a:pt x="177" y="533"/>
                  <a:pt x="177" y="533"/>
                  <a:pt x="177" y="533"/>
                </a:cubicBezTo>
                <a:cubicBezTo>
                  <a:pt x="181" y="535"/>
                  <a:pt x="185" y="536"/>
                  <a:pt x="190" y="536"/>
                </a:cubicBezTo>
                <a:cubicBezTo>
                  <a:pt x="201" y="536"/>
                  <a:pt x="212" y="529"/>
                  <a:pt x="217" y="518"/>
                </a:cubicBezTo>
                <a:cubicBezTo>
                  <a:pt x="233" y="485"/>
                  <a:pt x="233" y="485"/>
                  <a:pt x="233" y="485"/>
                </a:cubicBezTo>
                <a:cubicBezTo>
                  <a:pt x="261" y="490"/>
                  <a:pt x="290" y="490"/>
                  <a:pt x="318" y="484"/>
                </a:cubicBezTo>
                <a:cubicBezTo>
                  <a:pt x="334" y="518"/>
                  <a:pt x="334" y="518"/>
                  <a:pt x="334" y="518"/>
                </a:cubicBezTo>
                <a:cubicBezTo>
                  <a:pt x="341" y="533"/>
                  <a:pt x="359" y="539"/>
                  <a:pt x="374" y="53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23" y="508"/>
                  <a:pt x="428" y="502"/>
                  <a:pt x="431" y="494"/>
                </a:cubicBezTo>
                <a:cubicBezTo>
                  <a:pt x="433" y="487"/>
                  <a:pt x="433" y="478"/>
                  <a:pt x="429" y="471"/>
                </a:cubicBezTo>
                <a:cubicBezTo>
                  <a:pt x="413" y="439"/>
                  <a:pt x="413" y="439"/>
                  <a:pt x="413" y="439"/>
                </a:cubicBezTo>
                <a:cubicBezTo>
                  <a:pt x="435" y="420"/>
                  <a:pt x="453" y="398"/>
                  <a:pt x="467" y="372"/>
                </a:cubicBezTo>
                <a:cubicBezTo>
                  <a:pt x="501" y="380"/>
                  <a:pt x="501" y="380"/>
                  <a:pt x="501" y="380"/>
                </a:cubicBezTo>
                <a:cubicBezTo>
                  <a:pt x="509" y="381"/>
                  <a:pt x="518" y="380"/>
                  <a:pt x="524" y="376"/>
                </a:cubicBezTo>
                <a:cubicBezTo>
                  <a:pt x="531" y="371"/>
                  <a:pt x="536" y="365"/>
                  <a:pt x="538" y="357"/>
                </a:cubicBezTo>
                <a:cubicBezTo>
                  <a:pt x="547" y="312"/>
                  <a:pt x="547" y="312"/>
                  <a:pt x="547" y="312"/>
                </a:cubicBezTo>
                <a:cubicBezTo>
                  <a:pt x="551" y="296"/>
                  <a:pt x="541" y="280"/>
                  <a:pt x="524" y="276"/>
                </a:cubicBezTo>
                <a:close/>
                <a:moveTo>
                  <a:pt x="358" y="272"/>
                </a:moveTo>
                <a:cubicBezTo>
                  <a:pt x="358" y="318"/>
                  <a:pt x="321" y="356"/>
                  <a:pt x="275" y="356"/>
                </a:cubicBezTo>
                <a:cubicBezTo>
                  <a:pt x="229" y="356"/>
                  <a:pt x="191" y="318"/>
                  <a:pt x="191" y="272"/>
                </a:cubicBezTo>
                <a:cubicBezTo>
                  <a:pt x="191" y="226"/>
                  <a:pt x="229" y="188"/>
                  <a:pt x="275" y="188"/>
                </a:cubicBezTo>
                <a:cubicBezTo>
                  <a:pt x="321" y="188"/>
                  <a:pt x="358" y="226"/>
                  <a:pt x="358" y="27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8542807" y="3882807"/>
            <a:ext cx="363186" cy="355054"/>
          </a:xfrm>
          <a:custGeom>
            <a:avLst/>
            <a:gdLst>
              <a:gd name="T0" fmla="*/ 233 w 245"/>
              <a:gd name="T1" fmla="*/ 122 h 239"/>
              <a:gd name="T2" fmla="*/ 218 w 245"/>
              <a:gd name="T3" fmla="*/ 119 h 239"/>
              <a:gd name="T4" fmla="*/ 210 w 245"/>
              <a:gd name="T5" fmla="*/ 81 h 239"/>
              <a:gd name="T6" fmla="*/ 221 w 245"/>
              <a:gd name="T7" fmla="*/ 72 h 239"/>
              <a:gd name="T8" fmla="*/ 226 w 245"/>
              <a:gd name="T9" fmla="*/ 63 h 239"/>
              <a:gd name="T10" fmla="*/ 223 w 245"/>
              <a:gd name="T11" fmla="*/ 53 h 239"/>
              <a:gd name="T12" fmla="*/ 210 w 245"/>
              <a:gd name="T13" fmla="*/ 37 h 239"/>
              <a:gd name="T14" fmla="*/ 191 w 245"/>
              <a:gd name="T15" fmla="*/ 35 h 239"/>
              <a:gd name="T16" fmla="*/ 181 w 245"/>
              <a:gd name="T17" fmla="*/ 44 h 239"/>
              <a:gd name="T18" fmla="*/ 146 w 245"/>
              <a:gd name="T19" fmla="*/ 27 h 239"/>
              <a:gd name="T20" fmla="*/ 146 w 245"/>
              <a:gd name="T21" fmla="*/ 13 h 239"/>
              <a:gd name="T22" fmla="*/ 132 w 245"/>
              <a:gd name="T23" fmla="*/ 0 h 239"/>
              <a:gd name="T24" fmla="*/ 112 w 245"/>
              <a:gd name="T25" fmla="*/ 0 h 239"/>
              <a:gd name="T26" fmla="*/ 98 w 245"/>
              <a:gd name="T27" fmla="*/ 13 h 239"/>
              <a:gd name="T28" fmla="*/ 98 w 245"/>
              <a:gd name="T29" fmla="*/ 27 h 239"/>
              <a:gd name="T30" fmla="*/ 63 w 245"/>
              <a:gd name="T31" fmla="*/ 45 h 239"/>
              <a:gd name="T32" fmla="*/ 63 w 245"/>
              <a:gd name="T33" fmla="*/ 45 h 239"/>
              <a:gd name="T34" fmla="*/ 52 w 245"/>
              <a:gd name="T35" fmla="*/ 36 h 239"/>
              <a:gd name="T36" fmla="*/ 42 w 245"/>
              <a:gd name="T37" fmla="*/ 33 h 239"/>
              <a:gd name="T38" fmla="*/ 33 w 245"/>
              <a:gd name="T39" fmla="*/ 38 h 239"/>
              <a:gd name="T40" fmla="*/ 20 w 245"/>
              <a:gd name="T41" fmla="*/ 54 h 239"/>
              <a:gd name="T42" fmla="*/ 22 w 245"/>
              <a:gd name="T43" fmla="*/ 73 h 239"/>
              <a:gd name="T44" fmla="*/ 34 w 245"/>
              <a:gd name="T45" fmla="*/ 82 h 239"/>
              <a:gd name="T46" fmla="*/ 26 w 245"/>
              <a:gd name="T47" fmla="*/ 120 h 239"/>
              <a:gd name="T48" fmla="*/ 11 w 245"/>
              <a:gd name="T49" fmla="*/ 123 h 239"/>
              <a:gd name="T50" fmla="*/ 2 w 245"/>
              <a:gd name="T51" fmla="*/ 129 h 239"/>
              <a:gd name="T52" fmla="*/ 1 w 245"/>
              <a:gd name="T53" fmla="*/ 140 h 239"/>
              <a:gd name="T54" fmla="*/ 5 w 245"/>
              <a:gd name="T55" fmla="*/ 159 h 239"/>
              <a:gd name="T56" fmla="*/ 21 w 245"/>
              <a:gd name="T57" fmla="*/ 169 h 239"/>
              <a:gd name="T58" fmla="*/ 37 w 245"/>
              <a:gd name="T59" fmla="*/ 166 h 239"/>
              <a:gd name="T60" fmla="*/ 61 w 245"/>
              <a:gd name="T61" fmla="*/ 195 h 239"/>
              <a:gd name="T62" fmla="*/ 61 w 245"/>
              <a:gd name="T63" fmla="*/ 195 h 239"/>
              <a:gd name="T64" fmla="*/ 54 w 245"/>
              <a:gd name="T65" fmla="*/ 210 h 239"/>
              <a:gd name="T66" fmla="*/ 53 w 245"/>
              <a:gd name="T67" fmla="*/ 220 h 239"/>
              <a:gd name="T68" fmla="*/ 60 w 245"/>
              <a:gd name="T69" fmla="*/ 228 h 239"/>
              <a:gd name="T70" fmla="*/ 79 w 245"/>
              <a:gd name="T71" fmla="*/ 236 h 239"/>
              <a:gd name="T72" fmla="*/ 84 w 245"/>
              <a:gd name="T73" fmla="*/ 238 h 239"/>
              <a:gd name="T74" fmla="*/ 97 w 245"/>
              <a:gd name="T75" fmla="*/ 230 h 239"/>
              <a:gd name="T76" fmla="*/ 104 w 245"/>
              <a:gd name="T77" fmla="*/ 215 h 239"/>
              <a:gd name="T78" fmla="*/ 141 w 245"/>
              <a:gd name="T79" fmla="*/ 215 h 239"/>
              <a:gd name="T80" fmla="*/ 148 w 245"/>
              <a:gd name="T81" fmla="*/ 230 h 239"/>
              <a:gd name="T82" fmla="*/ 166 w 245"/>
              <a:gd name="T83" fmla="*/ 236 h 239"/>
              <a:gd name="T84" fmla="*/ 185 w 245"/>
              <a:gd name="T85" fmla="*/ 227 h 239"/>
              <a:gd name="T86" fmla="*/ 191 w 245"/>
              <a:gd name="T87" fmla="*/ 219 h 239"/>
              <a:gd name="T88" fmla="*/ 191 w 245"/>
              <a:gd name="T89" fmla="*/ 209 h 239"/>
              <a:gd name="T90" fmla="*/ 184 w 245"/>
              <a:gd name="T91" fmla="*/ 195 h 239"/>
              <a:gd name="T92" fmla="*/ 207 w 245"/>
              <a:gd name="T93" fmla="*/ 165 h 239"/>
              <a:gd name="T94" fmla="*/ 223 w 245"/>
              <a:gd name="T95" fmla="*/ 168 h 239"/>
              <a:gd name="T96" fmla="*/ 233 w 245"/>
              <a:gd name="T97" fmla="*/ 167 h 239"/>
              <a:gd name="T98" fmla="*/ 239 w 245"/>
              <a:gd name="T99" fmla="*/ 158 h 239"/>
              <a:gd name="T100" fmla="*/ 243 w 245"/>
              <a:gd name="T101" fmla="*/ 138 h 239"/>
              <a:gd name="T102" fmla="*/ 233 w 245"/>
              <a:gd name="T103" fmla="*/ 122 h 239"/>
              <a:gd name="T104" fmla="*/ 159 w 245"/>
              <a:gd name="T105" fmla="*/ 121 h 239"/>
              <a:gd name="T106" fmla="*/ 122 w 245"/>
              <a:gd name="T107" fmla="*/ 158 h 239"/>
              <a:gd name="T108" fmla="*/ 85 w 245"/>
              <a:gd name="T109" fmla="*/ 121 h 239"/>
              <a:gd name="T110" fmla="*/ 122 w 245"/>
              <a:gd name="T111" fmla="*/ 83 h 239"/>
              <a:gd name="T112" fmla="*/ 159 w 245"/>
              <a:gd name="T113" fmla="*/ 12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5" h="239">
                <a:moveTo>
                  <a:pt x="233" y="122"/>
                </a:moveTo>
                <a:cubicBezTo>
                  <a:pt x="218" y="119"/>
                  <a:pt x="218" y="119"/>
                  <a:pt x="218" y="119"/>
                </a:cubicBezTo>
                <a:cubicBezTo>
                  <a:pt x="218" y="106"/>
                  <a:pt x="215" y="93"/>
                  <a:pt x="210" y="81"/>
                </a:cubicBezTo>
                <a:cubicBezTo>
                  <a:pt x="221" y="72"/>
                  <a:pt x="221" y="72"/>
                  <a:pt x="221" y="72"/>
                </a:cubicBezTo>
                <a:cubicBezTo>
                  <a:pt x="224" y="70"/>
                  <a:pt x="226" y="66"/>
                  <a:pt x="226" y="63"/>
                </a:cubicBezTo>
                <a:cubicBezTo>
                  <a:pt x="227" y="59"/>
                  <a:pt x="225" y="56"/>
                  <a:pt x="223" y="53"/>
                </a:cubicBezTo>
                <a:cubicBezTo>
                  <a:pt x="210" y="37"/>
                  <a:pt x="210" y="37"/>
                  <a:pt x="210" y="37"/>
                </a:cubicBezTo>
                <a:cubicBezTo>
                  <a:pt x="206" y="31"/>
                  <a:pt x="197" y="31"/>
                  <a:pt x="191" y="35"/>
                </a:cubicBezTo>
                <a:cubicBezTo>
                  <a:pt x="181" y="44"/>
                  <a:pt x="181" y="44"/>
                  <a:pt x="181" y="44"/>
                </a:cubicBezTo>
                <a:cubicBezTo>
                  <a:pt x="170" y="36"/>
                  <a:pt x="158" y="30"/>
                  <a:pt x="146" y="27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46" y="6"/>
                  <a:pt x="140" y="0"/>
                  <a:pt x="13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04" y="0"/>
                  <a:pt x="98" y="6"/>
                  <a:pt x="98" y="13"/>
                </a:cubicBezTo>
                <a:cubicBezTo>
                  <a:pt x="98" y="27"/>
                  <a:pt x="98" y="27"/>
                  <a:pt x="98" y="27"/>
                </a:cubicBezTo>
                <a:cubicBezTo>
                  <a:pt x="85" y="30"/>
                  <a:pt x="73" y="36"/>
                  <a:pt x="63" y="45"/>
                </a:cubicBezTo>
                <a:cubicBezTo>
                  <a:pt x="63" y="45"/>
                  <a:pt x="63" y="45"/>
                  <a:pt x="63" y="45"/>
                </a:cubicBezTo>
                <a:cubicBezTo>
                  <a:pt x="52" y="36"/>
                  <a:pt x="52" y="36"/>
                  <a:pt x="52" y="36"/>
                </a:cubicBezTo>
                <a:cubicBezTo>
                  <a:pt x="49" y="34"/>
                  <a:pt x="45" y="33"/>
                  <a:pt x="42" y="33"/>
                </a:cubicBezTo>
                <a:cubicBezTo>
                  <a:pt x="38" y="33"/>
                  <a:pt x="35" y="35"/>
                  <a:pt x="33" y="38"/>
                </a:cubicBezTo>
                <a:cubicBezTo>
                  <a:pt x="20" y="54"/>
                  <a:pt x="20" y="54"/>
                  <a:pt x="20" y="54"/>
                </a:cubicBezTo>
                <a:cubicBezTo>
                  <a:pt x="16" y="60"/>
                  <a:pt x="16" y="68"/>
                  <a:pt x="22" y="73"/>
                </a:cubicBezTo>
                <a:cubicBezTo>
                  <a:pt x="34" y="82"/>
                  <a:pt x="34" y="82"/>
                  <a:pt x="34" y="82"/>
                </a:cubicBezTo>
                <a:cubicBezTo>
                  <a:pt x="28" y="94"/>
                  <a:pt x="26" y="107"/>
                  <a:pt x="26" y="120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7" y="124"/>
                  <a:pt x="4" y="126"/>
                  <a:pt x="2" y="129"/>
                </a:cubicBezTo>
                <a:cubicBezTo>
                  <a:pt x="1" y="132"/>
                  <a:pt x="0" y="136"/>
                  <a:pt x="1" y="140"/>
                </a:cubicBezTo>
                <a:cubicBezTo>
                  <a:pt x="5" y="159"/>
                  <a:pt x="5" y="159"/>
                  <a:pt x="5" y="159"/>
                </a:cubicBezTo>
                <a:cubicBezTo>
                  <a:pt x="7" y="167"/>
                  <a:pt x="14" y="171"/>
                  <a:pt x="21" y="169"/>
                </a:cubicBezTo>
                <a:cubicBezTo>
                  <a:pt x="37" y="166"/>
                  <a:pt x="37" y="166"/>
                  <a:pt x="37" y="166"/>
                </a:cubicBezTo>
                <a:cubicBezTo>
                  <a:pt x="43" y="177"/>
                  <a:pt x="51" y="187"/>
                  <a:pt x="61" y="195"/>
                </a:cubicBezTo>
                <a:cubicBezTo>
                  <a:pt x="61" y="195"/>
                  <a:pt x="61" y="195"/>
                  <a:pt x="61" y="195"/>
                </a:cubicBezTo>
                <a:cubicBezTo>
                  <a:pt x="54" y="210"/>
                  <a:pt x="54" y="210"/>
                  <a:pt x="54" y="210"/>
                </a:cubicBezTo>
                <a:cubicBezTo>
                  <a:pt x="52" y="213"/>
                  <a:pt x="52" y="217"/>
                  <a:pt x="53" y="220"/>
                </a:cubicBezTo>
                <a:cubicBezTo>
                  <a:pt x="55" y="223"/>
                  <a:pt x="57" y="226"/>
                  <a:pt x="60" y="228"/>
                </a:cubicBezTo>
                <a:cubicBezTo>
                  <a:pt x="79" y="236"/>
                  <a:pt x="79" y="236"/>
                  <a:pt x="79" y="236"/>
                </a:cubicBezTo>
                <a:cubicBezTo>
                  <a:pt x="80" y="237"/>
                  <a:pt x="82" y="238"/>
                  <a:pt x="84" y="238"/>
                </a:cubicBezTo>
                <a:cubicBezTo>
                  <a:pt x="89" y="238"/>
                  <a:pt x="94" y="235"/>
                  <a:pt x="97" y="230"/>
                </a:cubicBezTo>
                <a:cubicBezTo>
                  <a:pt x="104" y="215"/>
                  <a:pt x="104" y="215"/>
                  <a:pt x="104" y="215"/>
                </a:cubicBezTo>
                <a:cubicBezTo>
                  <a:pt x="116" y="218"/>
                  <a:pt x="129" y="218"/>
                  <a:pt x="141" y="215"/>
                </a:cubicBezTo>
                <a:cubicBezTo>
                  <a:pt x="148" y="230"/>
                  <a:pt x="148" y="230"/>
                  <a:pt x="148" y="230"/>
                </a:cubicBezTo>
                <a:cubicBezTo>
                  <a:pt x="152" y="237"/>
                  <a:pt x="160" y="239"/>
                  <a:pt x="166" y="236"/>
                </a:cubicBezTo>
                <a:cubicBezTo>
                  <a:pt x="185" y="227"/>
                  <a:pt x="185" y="227"/>
                  <a:pt x="185" y="227"/>
                </a:cubicBezTo>
                <a:cubicBezTo>
                  <a:pt x="188" y="226"/>
                  <a:pt x="190" y="223"/>
                  <a:pt x="191" y="219"/>
                </a:cubicBezTo>
                <a:cubicBezTo>
                  <a:pt x="193" y="216"/>
                  <a:pt x="192" y="212"/>
                  <a:pt x="191" y="209"/>
                </a:cubicBezTo>
                <a:cubicBezTo>
                  <a:pt x="184" y="195"/>
                  <a:pt x="184" y="195"/>
                  <a:pt x="184" y="195"/>
                </a:cubicBezTo>
                <a:cubicBezTo>
                  <a:pt x="194" y="186"/>
                  <a:pt x="202" y="176"/>
                  <a:pt x="207" y="165"/>
                </a:cubicBezTo>
                <a:cubicBezTo>
                  <a:pt x="223" y="168"/>
                  <a:pt x="223" y="168"/>
                  <a:pt x="223" y="168"/>
                </a:cubicBezTo>
                <a:cubicBezTo>
                  <a:pt x="226" y="169"/>
                  <a:pt x="230" y="169"/>
                  <a:pt x="233" y="167"/>
                </a:cubicBezTo>
                <a:cubicBezTo>
                  <a:pt x="236" y="165"/>
                  <a:pt x="238" y="162"/>
                  <a:pt x="239" y="158"/>
                </a:cubicBezTo>
                <a:cubicBezTo>
                  <a:pt x="243" y="138"/>
                  <a:pt x="243" y="138"/>
                  <a:pt x="243" y="138"/>
                </a:cubicBezTo>
                <a:cubicBezTo>
                  <a:pt x="245" y="131"/>
                  <a:pt x="240" y="124"/>
                  <a:pt x="233" y="122"/>
                </a:cubicBezTo>
                <a:close/>
                <a:moveTo>
                  <a:pt x="159" y="121"/>
                </a:moveTo>
                <a:cubicBezTo>
                  <a:pt x="159" y="141"/>
                  <a:pt x="143" y="158"/>
                  <a:pt x="122" y="158"/>
                </a:cubicBezTo>
                <a:cubicBezTo>
                  <a:pt x="102" y="158"/>
                  <a:pt x="85" y="141"/>
                  <a:pt x="85" y="121"/>
                </a:cubicBezTo>
                <a:cubicBezTo>
                  <a:pt x="85" y="100"/>
                  <a:pt x="102" y="83"/>
                  <a:pt x="122" y="83"/>
                </a:cubicBezTo>
                <a:cubicBezTo>
                  <a:pt x="143" y="83"/>
                  <a:pt x="159" y="100"/>
                  <a:pt x="159" y="12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9203069" y="2854848"/>
            <a:ext cx="815917" cy="799341"/>
          </a:xfrm>
          <a:custGeom>
            <a:avLst/>
            <a:gdLst>
              <a:gd name="T0" fmla="*/ 525 w 551"/>
              <a:gd name="T1" fmla="*/ 275 h 538"/>
              <a:gd name="T2" fmla="*/ 491 w 551"/>
              <a:gd name="T3" fmla="*/ 268 h 538"/>
              <a:gd name="T4" fmla="*/ 472 w 551"/>
              <a:gd name="T5" fmla="*/ 182 h 538"/>
              <a:gd name="T6" fmla="*/ 498 w 551"/>
              <a:gd name="T7" fmla="*/ 162 h 538"/>
              <a:gd name="T8" fmla="*/ 509 w 551"/>
              <a:gd name="T9" fmla="*/ 141 h 538"/>
              <a:gd name="T10" fmla="*/ 502 w 551"/>
              <a:gd name="T11" fmla="*/ 119 h 538"/>
              <a:gd name="T12" fmla="*/ 474 w 551"/>
              <a:gd name="T13" fmla="*/ 84 h 538"/>
              <a:gd name="T14" fmla="*/ 431 w 551"/>
              <a:gd name="T15" fmla="*/ 79 h 538"/>
              <a:gd name="T16" fmla="*/ 407 w 551"/>
              <a:gd name="T17" fmla="*/ 99 h 538"/>
              <a:gd name="T18" fmla="*/ 328 w 551"/>
              <a:gd name="T19" fmla="*/ 61 h 538"/>
              <a:gd name="T20" fmla="*/ 328 w 551"/>
              <a:gd name="T21" fmla="*/ 30 h 538"/>
              <a:gd name="T22" fmla="*/ 297 w 551"/>
              <a:gd name="T23" fmla="*/ 0 h 538"/>
              <a:gd name="T24" fmla="*/ 252 w 551"/>
              <a:gd name="T25" fmla="*/ 0 h 538"/>
              <a:gd name="T26" fmla="*/ 222 w 551"/>
              <a:gd name="T27" fmla="*/ 30 h 538"/>
              <a:gd name="T28" fmla="*/ 222 w 551"/>
              <a:gd name="T29" fmla="*/ 61 h 538"/>
              <a:gd name="T30" fmla="*/ 141 w 551"/>
              <a:gd name="T31" fmla="*/ 100 h 538"/>
              <a:gd name="T32" fmla="*/ 141 w 551"/>
              <a:gd name="T33" fmla="*/ 100 h 538"/>
              <a:gd name="T34" fmla="*/ 117 w 551"/>
              <a:gd name="T35" fmla="*/ 81 h 538"/>
              <a:gd name="T36" fmla="*/ 94 w 551"/>
              <a:gd name="T37" fmla="*/ 74 h 538"/>
              <a:gd name="T38" fmla="*/ 74 w 551"/>
              <a:gd name="T39" fmla="*/ 86 h 538"/>
              <a:gd name="T40" fmla="*/ 46 w 551"/>
              <a:gd name="T41" fmla="*/ 121 h 538"/>
              <a:gd name="T42" fmla="*/ 51 w 551"/>
              <a:gd name="T43" fmla="*/ 164 h 538"/>
              <a:gd name="T44" fmla="*/ 76 w 551"/>
              <a:gd name="T45" fmla="*/ 184 h 538"/>
              <a:gd name="T46" fmla="*/ 58 w 551"/>
              <a:gd name="T47" fmla="*/ 270 h 538"/>
              <a:gd name="T48" fmla="*/ 25 w 551"/>
              <a:gd name="T49" fmla="*/ 277 h 538"/>
              <a:gd name="T50" fmla="*/ 6 w 551"/>
              <a:gd name="T51" fmla="*/ 291 h 538"/>
              <a:gd name="T52" fmla="*/ 2 w 551"/>
              <a:gd name="T53" fmla="*/ 314 h 538"/>
              <a:gd name="T54" fmla="*/ 12 w 551"/>
              <a:gd name="T55" fmla="*/ 358 h 538"/>
              <a:gd name="T56" fmla="*/ 49 w 551"/>
              <a:gd name="T57" fmla="*/ 381 h 538"/>
              <a:gd name="T58" fmla="*/ 83 w 551"/>
              <a:gd name="T59" fmla="*/ 373 h 538"/>
              <a:gd name="T60" fmla="*/ 137 w 551"/>
              <a:gd name="T61" fmla="*/ 439 h 538"/>
              <a:gd name="T62" fmla="*/ 137 w 551"/>
              <a:gd name="T63" fmla="*/ 439 h 538"/>
              <a:gd name="T64" fmla="*/ 122 w 551"/>
              <a:gd name="T65" fmla="*/ 472 h 538"/>
              <a:gd name="T66" fmla="*/ 120 w 551"/>
              <a:gd name="T67" fmla="*/ 495 h 538"/>
              <a:gd name="T68" fmla="*/ 136 w 551"/>
              <a:gd name="T69" fmla="*/ 512 h 538"/>
              <a:gd name="T70" fmla="*/ 177 w 551"/>
              <a:gd name="T71" fmla="*/ 532 h 538"/>
              <a:gd name="T72" fmla="*/ 190 w 551"/>
              <a:gd name="T73" fmla="*/ 535 h 538"/>
              <a:gd name="T74" fmla="*/ 217 w 551"/>
              <a:gd name="T75" fmla="*/ 518 h 538"/>
              <a:gd name="T76" fmla="*/ 233 w 551"/>
              <a:gd name="T77" fmla="*/ 484 h 538"/>
              <a:gd name="T78" fmla="*/ 318 w 551"/>
              <a:gd name="T79" fmla="*/ 484 h 538"/>
              <a:gd name="T80" fmla="*/ 334 w 551"/>
              <a:gd name="T81" fmla="*/ 517 h 538"/>
              <a:gd name="T82" fmla="*/ 375 w 551"/>
              <a:gd name="T83" fmla="*/ 531 h 538"/>
              <a:gd name="T84" fmla="*/ 415 w 551"/>
              <a:gd name="T85" fmla="*/ 511 h 538"/>
              <a:gd name="T86" fmla="*/ 431 w 551"/>
              <a:gd name="T87" fmla="*/ 494 h 538"/>
              <a:gd name="T88" fmla="*/ 429 w 551"/>
              <a:gd name="T89" fmla="*/ 470 h 538"/>
              <a:gd name="T90" fmla="*/ 413 w 551"/>
              <a:gd name="T91" fmla="*/ 438 h 538"/>
              <a:gd name="T92" fmla="*/ 467 w 551"/>
              <a:gd name="T93" fmla="*/ 371 h 538"/>
              <a:gd name="T94" fmla="*/ 502 w 551"/>
              <a:gd name="T95" fmla="*/ 379 h 538"/>
              <a:gd name="T96" fmla="*/ 524 w 551"/>
              <a:gd name="T97" fmla="*/ 375 h 538"/>
              <a:gd name="T98" fmla="*/ 538 w 551"/>
              <a:gd name="T99" fmla="*/ 356 h 538"/>
              <a:gd name="T100" fmla="*/ 548 w 551"/>
              <a:gd name="T101" fmla="*/ 311 h 538"/>
              <a:gd name="T102" fmla="*/ 525 w 551"/>
              <a:gd name="T103" fmla="*/ 275 h 538"/>
              <a:gd name="T104" fmla="*/ 358 w 551"/>
              <a:gd name="T105" fmla="*/ 271 h 538"/>
              <a:gd name="T106" fmla="*/ 275 w 551"/>
              <a:gd name="T107" fmla="*/ 355 h 538"/>
              <a:gd name="T108" fmla="*/ 191 w 551"/>
              <a:gd name="T109" fmla="*/ 271 h 538"/>
              <a:gd name="T110" fmla="*/ 275 w 551"/>
              <a:gd name="T111" fmla="*/ 188 h 538"/>
              <a:gd name="T112" fmla="*/ 358 w 551"/>
              <a:gd name="T113" fmla="*/ 271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51" h="538">
                <a:moveTo>
                  <a:pt x="525" y="275"/>
                </a:moveTo>
                <a:cubicBezTo>
                  <a:pt x="491" y="268"/>
                  <a:pt x="491" y="268"/>
                  <a:pt x="491" y="268"/>
                </a:cubicBezTo>
                <a:cubicBezTo>
                  <a:pt x="491" y="238"/>
                  <a:pt x="485" y="209"/>
                  <a:pt x="472" y="182"/>
                </a:cubicBezTo>
                <a:cubicBezTo>
                  <a:pt x="498" y="162"/>
                  <a:pt x="498" y="162"/>
                  <a:pt x="498" y="162"/>
                </a:cubicBezTo>
                <a:cubicBezTo>
                  <a:pt x="504" y="157"/>
                  <a:pt x="508" y="149"/>
                  <a:pt x="509" y="141"/>
                </a:cubicBezTo>
                <a:cubicBezTo>
                  <a:pt x="510" y="133"/>
                  <a:pt x="507" y="125"/>
                  <a:pt x="502" y="119"/>
                </a:cubicBezTo>
                <a:cubicBezTo>
                  <a:pt x="474" y="84"/>
                  <a:pt x="474" y="84"/>
                  <a:pt x="474" y="84"/>
                </a:cubicBezTo>
                <a:cubicBezTo>
                  <a:pt x="463" y="71"/>
                  <a:pt x="444" y="69"/>
                  <a:pt x="431" y="79"/>
                </a:cubicBezTo>
                <a:cubicBezTo>
                  <a:pt x="407" y="99"/>
                  <a:pt x="407" y="99"/>
                  <a:pt x="407" y="99"/>
                </a:cubicBezTo>
                <a:cubicBezTo>
                  <a:pt x="383" y="81"/>
                  <a:pt x="356" y="68"/>
                  <a:pt x="328" y="61"/>
                </a:cubicBezTo>
                <a:cubicBezTo>
                  <a:pt x="328" y="30"/>
                  <a:pt x="328" y="30"/>
                  <a:pt x="328" y="30"/>
                </a:cubicBezTo>
                <a:cubicBezTo>
                  <a:pt x="328" y="13"/>
                  <a:pt x="314" y="0"/>
                  <a:pt x="297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35" y="0"/>
                  <a:pt x="222" y="13"/>
                  <a:pt x="222" y="30"/>
                </a:cubicBezTo>
                <a:cubicBezTo>
                  <a:pt x="222" y="61"/>
                  <a:pt x="222" y="61"/>
                  <a:pt x="222" y="61"/>
                </a:cubicBezTo>
                <a:cubicBezTo>
                  <a:pt x="192" y="68"/>
                  <a:pt x="165" y="82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0" y="76"/>
                  <a:pt x="102" y="73"/>
                  <a:pt x="94" y="74"/>
                </a:cubicBezTo>
                <a:cubicBezTo>
                  <a:pt x="86" y="75"/>
                  <a:pt x="79" y="79"/>
                  <a:pt x="74" y="8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35" y="134"/>
                  <a:pt x="37" y="153"/>
                  <a:pt x="51" y="164"/>
                </a:cubicBezTo>
                <a:cubicBezTo>
                  <a:pt x="76" y="184"/>
                  <a:pt x="76" y="184"/>
                  <a:pt x="76" y="184"/>
                </a:cubicBezTo>
                <a:cubicBezTo>
                  <a:pt x="64" y="211"/>
                  <a:pt x="58" y="240"/>
                  <a:pt x="58" y="270"/>
                </a:cubicBezTo>
                <a:cubicBezTo>
                  <a:pt x="25" y="277"/>
                  <a:pt x="25" y="277"/>
                  <a:pt x="25" y="277"/>
                </a:cubicBezTo>
                <a:cubicBezTo>
                  <a:pt x="17" y="279"/>
                  <a:pt x="10" y="284"/>
                  <a:pt x="6" y="291"/>
                </a:cubicBezTo>
                <a:cubicBezTo>
                  <a:pt x="2" y="298"/>
                  <a:pt x="0" y="306"/>
                  <a:pt x="2" y="314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6" y="374"/>
                  <a:pt x="32" y="385"/>
                  <a:pt x="49" y="381"/>
                </a:cubicBezTo>
                <a:cubicBezTo>
                  <a:pt x="83" y="373"/>
                  <a:pt x="83" y="373"/>
                  <a:pt x="83" y="373"/>
                </a:cubicBezTo>
                <a:cubicBezTo>
                  <a:pt x="97" y="398"/>
                  <a:pt x="115" y="421"/>
                  <a:pt x="137" y="439"/>
                </a:cubicBezTo>
                <a:cubicBezTo>
                  <a:pt x="137" y="439"/>
                  <a:pt x="137" y="439"/>
                  <a:pt x="137" y="439"/>
                </a:cubicBezTo>
                <a:cubicBezTo>
                  <a:pt x="122" y="472"/>
                  <a:pt x="122" y="472"/>
                  <a:pt x="122" y="472"/>
                </a:cubicBezTo>
                <a:cubicBezTo>
                  <a:pt x="118" y="479"/>
                  <a:pt x="118" y="487"/>
                  <a:pt x="120" y="495"/>
                </a:cubicBezTo>
                <a:cubicBezTo>
                  <a:pt x="123" y="503"/>
                  <a:pt x="129" y="509"/>
                  <a:pt x="136" y="512"/>
                </a:cubicBezTo>
                <a:cubicBezTo>
                  <a:pt x="177" y="532"/>
                  <a:pt x="177" y="532"/>
                  <a:pt x="177" y="532"/>
                </a:cubicBezTo>
                <a:cubicBezTo>
                  <a:pt x="181" y="534"/>
                  <a:pt x="186" y="535"/>
                  <a:pt x="190" y="535"/>
                </a:cubicBezTo>
                <a:cubicBezTo>
                  <a:pt x="201" y="535"/>
                  <a:pt x="212" y="528"/>
                  <a:pt x="217" y="518"/>
                </a:cubicBezTo>
                <a:cubicBezTo>
                  <a:pt x="233" y="484"/>
                  <a:pt x="233" y="484"/>
                  <a:pt x="233" y="484"/>
                </a:cubicBezTo>
                <a:cubicBezTo>
                  <a:pt x="261" y="489"/>
                  <a:pt x="290" y="489"/>
                  <a:pt x="318" y="484"/>
                </a:cubicBezTo>
                <a:cubicBezTo>
                  <a:pt x="334" y="517"/>
                  <a:pt x="334" y="517"/>
                  <a:pt x="334" y="517"/>
                </a:cubicBezTo>
                <a:cubicBezTo>
                  <a:pt x="341" y="532"/>
                  <a:pt x="360" y="538"/>
                  <a:pt x="375" y="531"/>
                </a:cubicBezTo>
                <a:cubicBezTo>
                  <a:pt x="415" y="511"/>
                  <a:pt x="415" y="511"/>
                  <a:pt x="415" y="511"/>
                </a:cubicBezTo>
                <a:cubicBezTo>
                  <a:pt x="423" y="507"/>
                  <a:pt x="428" y="501"/>
                  <a:pt x="431" y="494"/>
                </a:cubicBezTo>
                <a:cubicBezTo>
                  <a:pt x="433" y="486"/>
                  <a:pt x="433" y="478"/>
                  <a:pt x="429" y="470"/>
                </a:cubicBezTo>
                <a:cubicBezTo>
                  <a:pt x="413" y="438"/>
                  <a:pt x="413" y="438"/>
                  <a:pt x="413" y="438"/>
                </a:cubicBezTo>
                <a:cubicBezTo>
                  <a:pt x="436" y="419"/>
                  <a:pt x="454" y="397"/>
                  <a:pt x="467" y="371"/>
                </a:cubicBezTo>
                <a:cubicBezTo>
                  <a:pt x="502" y="379"/>
                  <a:pt x="502" y="379"/>
                  <a:pt x="502" y="379"/>
                </a:cubicBezTo>
                <a:cubicBezTo>
                  <a:pt x="509" y="381"/>
                  <a:pt x="518" y="379"/>
                  <a:pt x="524" y="375"/>
                </a:cubicBezTo>
                <a:cubicBezTo>
                  <a:pt x="531" y="371"/>
                  <a:pt x="536" y="364"/>
                  <a:pt x="538" y="356"/>
                </a:cubicBezTo>
                <a:cubicBezTo>
                  <a:pt x="548" y="311"/>
                  <a:pt x="548" y="311"/>
                  <a:pt x="548" y="311"/>
                </a:cubicBezTo>
                <a:cubicBezTo>
                  <a:pt x="551" y="295"/>
                  <a:pt x="541" y="279"/>
                  <a:pt x="525" y="275"/>
                </a:cubicBezTo>
                <a:close/>
                <a:moveTo>
                  <a:pt x="358" y="271"/>
                </a:moveTo>
                <a:cubicBezTo>
                  <a:pt x="358" y="317"/>
                  <a:pt x="321" y="355"/>
                  <a:pt x="275" y="355"/>
                </a:cubicBezTo>
                <a:cubicBezTo>
                  <a:pt x="229" y="355"/>
                  <a:pt x="191" y="317"/>
                  <a:pt x="191" y="271"/>
                </a:cubicBezTo>
                <a:cubicBezTo>
                  <a:pt x="191" y="225"/>
                  <a:pt x="229" y="188"/>
                  <a:pt x="275" y="188"/>
                </a:cubicBezTo>
                <a:cubicBezTo>
                  <a:pt x="321" y="188"/>
                  <a:pt x="358" y="225"/>
                  <a:pt x="358" y="27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chemeClr val="bg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8721336" y="3332401"/>
            <a:ext cx="707588" cy="695654"/>
          </a:xfrm>
          <a:custGeom>
            <a:avLst/>
            <a:gdLst>
              <a:gd name="T0" fmla="*/ 455 w 478"/>
              <a:gd name="T1" fmla="*/ 239 h 468"/>
              <a:gd name="T2" fmla="*/ 426 w 478"/>
              <a:gd name="T3" fmla="*/ 233 h 468"/>
              <a:gd name="T4" fmla="*/ 410 w 478"/>
              <a:gd name="T5" fmla="*/ 159 h 468"/>
              <a:gd name="T6" fmla="*/ 432 w 478"/>
              <a:gd name="T7" fmla="*/ 141 h 468"/>
              <a:gd name="T8" fmla="*/ 442 w 478"/>
              <a:gd name="T9" fmla="*/ 123 h 468"/>
              <a:gd name="T10" fmla="*/ 436 w 478"/>
              <a:gd name="T11" fmla="*/ 104 h 468"/>
              <a:gd name="T12" fmla="*/ 411 w 478"/>
              <a:gd name="T13" fmla="*/ 73 h 468"/>
              <a:gd name="T14" fmla="*/ 374 w 478"/>
              <a:gd name="T15" fmla="*/ 69 h 468"/>
              <a:gd name="T16" fmla="*/ 353 w 478"/>
              <a:gd name="T17" fmla="*/ 87 h 468"/>
              <a:gd name="T18" fmla="*/ 284 w 478"/>
              <a:gd name="T19" fmla="*/ 53 h 468"/>
              <a:gd name="T20" fmla="*/ 284 w 478"/>
              <a:gd name="T21" fmla="*/ 27 h 468"/>
              <a:gd name="T22" fmla="*/ 258 w 478"/>
              <a:gd name="T23" fmla="*/ 0 h 468"/>
              <a:gd name="T24" fmla="*/ 219 w 478"/>
              <a:gd name="T25" fmla="*/ 0 h 468"/>
              <a:gd name="T26" fmla="*/ 192 w 478"/>
              <a:gd name="T27" fmla="*/ 27 h 468"/>
              <a:gd name="T28" fmla="*/ 192 w 478"/>
              <a:gd name="T29" fmla="*/ 54 h 468"/>
              <a:gd name="T30" fmla="*/ 123 w 478"/>
              <a:gd name="T31" fmla="*/ 88 h 468"/>
              <a:gd name="T32" fmla="*/ 123 w 478"/>
              <a:gd name="T33" fmla="*/ 88 h 468"/>
              <a:gd name="T34" fmla="*/ 101 w 478"/>
              <a:gd name="T35" fmla="*/ 71 h 468"/>
              <a:gd name="T36" fmla="*/ 82 w 478"/>
              <a:gd name="T37" fmla="*/ 65 h 468"/>
              <a:gd name="T38" fmla="*/ 64 w 478"/>
              <a:gd name="T39" fmla="*/ 75 h 468"/>
              <a:gd name="T40" fmla="*/ 40 w 478"/>
              <a:gd name="T41" fmla="*/ 106 h 468"/>
              <a:gd name="T42" fmla="*/ 44 w 478"/>
              <a:gd name="T43" fmla="*/ 143 h 468"/>
              <a:gd name="T44" fmla="*/ 66 w 478"/>
              <a:gd name="T45" fmla="*/ 160 h 468"/>
              <a:gd name="T46" fmla="*/ 50 w 478"/>
              <a:gd name="T47" fmla="*/ 235 h 468"/>
              <a:gd name="T48" fmla="*/ 21 w 478"/>
              <a:gd name="T49" fmla="*/ 241 h 468"/>
              <a:gd name="T50" fmla="*/ 5 w 478"/>
              <a:gd name="T51" fmla="*/ 253 h 468"/>
              <a:gd name="T52" fmla="*/ 2 w 478"/>
              <a:gd name="T53" fmla="*/ 273 h 468"/>
              <a:gd name="T54" fmla="*/ 11 w 478"/>
              <a:gd name="T55" fmla="*/ 311 h 468"/>
              <a:gd name="T56" fmla="*/ 42 w 478"/>
              <a:gd name="T57" fmla="*/ 331 h 468"/>
              <a:gd name="T58" fmla="*/ 72 w 478"/>
              <a:gd name="T59" fmla="*/ 324 h 468"/>
              <a:gd name="T60" fmla="*/ 119 w 478"/>
              <a:gd name="T61" fmla="*/ 381 h 468"/>
              <a:gd name="T62" fmla="*/ 119 w 478"/>
              <a:gd name="T63" fmla="*/ 381 h 468"/>
              <a:gd name="T64" fmla="*/ 105 w 478"/>
              <a:gd name="T65" fmla="*/ 410 h 468"/>
              <a:gd name="T66" fmla="*/ 104 w 478"/>
              <a:gd name="T67" fmla="*/ 430 h 468"/>
              <a:gd name="T68" fmla="*/ 118 w 478"/>
              <a:gd name="T69" fmla="*/ 445 h 468"/>
              <a:gd name="T70" fmla="*/ 153 w 478"/>
              <a:gd name="T71" fmla="*/ 462 h 468"/>
              <a:gd name="T72" fmla="*/ 165 w 478"/>
              <a:gd name="T73" fmla="*/ 465 h 468"/>
              <a:gd name="T74" fmla="*/ 189 w 478"/>
              <a:gd name="T75" fmla="*/ 450 h 468"/>
              <a:gd name="T76" fmla="*/ 203 w 478"/>
              <a:gd name="T77" fmla="*/ 421 h 468"/>
              <a:gd name="T78" fmla="*/ 276 w 478"/>
              <a:gd name="T79" fmla="*/ 420 h 468"/>
              <a:gd name="T80" fmla="*/ 290 w 478"/>
              <a:gd name="T81" fmla="*/ 449 h 468"/>
              <a:gd name="T82" fmla="*/ 325 w 478"/>
              <a:gd name="T83" fmla="*/ 461 h 468"/>
              <a:gd name="T84" fmla="*/ 360 w 478"/>
              <a:gd name="T85" fmla="*/ 444 h 468"/>
              <a:gd name="T86" fmla="*/ 374 w 478"/>
              <a:gd name="T87" fmla="*/ 429 h 468"/>
              <a:gd name="T88" fmla="*/ 373 w 478"/>
              <a:gd name="T89" fmla="*/ 409 h 468"/>
              <a:gd name="T90" fmla="*/ 359 w 478"/>
              <a:gd name="T91" fmla="*/ 380 h 468"/>
              <a:gd name="T92" fmla="*/ 405 w 478"/>
              <a:gd name="T93" fmla="*/ 323 h 468"/>
              <a:gd name="T94" fmla="*/ 435 w 478"/>
              <a:gd name="T95" fmla="*/ 329 h 468"/>
              <a:gd name="T96" fmla="*/ 455 w 478"/>
              <a:gd name="T97" fmla="*/ 326 h 468"/>
              <a:gd name="T98" fmla="*/ 467 w 478"/>
              <a:gd name="T99" fmla="*/ 309 h 468"/>
              <a:gd name="T100" fmla="*/ 475 w 478"/>
              <a:gd name="T101" fmla="*/ 271 h 468"/>
              <a:gd name="T102" fmla="*/ 455 w 478"/>
              <a:gd name="T103" fmla="*/ 239 h 468"/>
              <a:gd name="T104" fmla="*/ 363 w 478"/>
              <a:gd name="T105" fmla="*/ 236 h 468"/>
              <a:gd name="T106" fmla="*/ 238 w 478"/>
              <a:gd name="T107" fmla="*/ 360 h 468"/>
              <a:gd name="T108" fmla="*/ 114 w 478"/>
              <a:gd name="T109" fmla="*/ 236 h 468"/>
              <a:gd name="T110" fmla="*/ 238 w 478"/>
              <a:gd name="T111" fmla="*/ 112 h 468"/>
              <a:gd name="T112" fmla="*/ 363 w 478"/>
              <a:gd name="T113" fmla="*/ 236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78" h="468">
                <a:moveTo>
                  <a:pt x="455" y="239"/>
                </a:moveTo>
                <a:cubicBezTo>
                  <a:pt x="426" y="233"/>
                  <a:pt x="426" y="233"/>
                  <a:pt x="426" y="233"/>
                </a:cubicBezTo>
                <a:cubicBezTo>
                  <a:pt x="426" y="207"/>
                  <a:pt x="421" y="182"/>
                  <a:pt x="410" y="159"/>
                </a:cubicBezTo>
                <a:cubicBezTo>
                  <a:pt x="432" y="141"/>
                  <a:pt x="432" y="141"/>
                  <a:pt x="432" y="141"/>
                </a:cubicBezTo>
                <a:cubicBezTo>
                  <a:pt x="438" y="137"/>
                  <a:pt x="441" y="130"/>
                  <a:pt x="442" y="123"/>
                </a:cubicBezTo>
                <a:cubicBezTo>
                  <a:pt x="442" y="116"/>
                  <a:pt x="440" y="109"/>
                  <a:pt x="436" y="104"/>
                </a:cubicBezTo>
                <a:cubicBezTo>
                  <a:pt x="411" y="73"/>
                  <a:pt x="411" y="73"/>
                  <a:pt x="411" y="73"/>
                </a:cubicBezTo>
                <a:cubicBezTo>
                  <a:pt x="402" y="62"/>
                  <a:pt x="385" y="60"/>
                  <a:pt x="374" y="69"/>
                </a:cubicBezTo>
                <a:cubicBezTo>
                  <a:pt x="353" y="87"/>
                  <a:pt x="353" y="87"/>
                  <a:pt x="353" y="87"/>
                </a:cubicBezTo>
                <a:cubicBezTo>
                  <a:pt x="332" y="71"/>
                  <a:pt x="309" y="60"/>
                  <a:pt x="284" y="53"/>
                </a:cubicBezTo>
                <a:cubicBezTo>
                  <a:pt x="284" y="27"/>
                  <a:pt x="284" y="27"/>
                  <a:pt x="284" y="27"/>
                </a:cubicBezTo>
                <a:cubicBezTo>
                  <a:pt x="284" y="12"/>
                  <a:pt x="273" y="0"/>
                  <a:pt x="258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04" y="0"/>
                  <a:pt x="192" y="12"/>
                  <a:pt x="192" y="27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67" y="60"/>
                  <a:pt x="143" y="71"/>
                  <a:pt x="123" y="88"/>
                </a:cubicBezTo>
                <a:cubicBezTo>
                  <a:pt x="123" y="88"/>
                  <a:pt x="123" y="88"/>
                  <a:pt x="123" y="88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96" y="66"/>
                  <a:pt x="89" y="64"/>
                  <a:pt x="82" y="65"/>
                </a:cubicBezTo>
                <a:cubicBezTo>
                  <a:pt x="75" y="66"/>
                  <a:pt x="68" y="69"/>
                  <a:pt x="64" y="75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0" y="117"/>
                  <a:pt x="32" y="134"/>
                  <a:pt x="44" y="143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56" y="184"/>
                  <a:pt x="50" y="209"/>
                  <a:pt x="50" y="235"/>
                </a:cubicBezTo>
                <a:cubicBezTo>
                  <a:pt x="21" y="241"/>
                  <a:pt x="21" y="241"/>
                  <a:pt x="21" y="241"/>
                </a:cubicBezTo>
                <a:cubicBezTo>
                  <a:pt x="15" y="243"/>
                  <a:pt x="9" y="247"/>
                  <a:pt x="5" y="253"/>
                </a:cubicBezTo>
                <a:cubicBezTo>
                  <a:pt x="1" y="259"/>
                  <a:pt x="0" y="266"/>
                  <a:pt x="2" y="273"/>
                </a:cubicBezTo>
                <a:cubicBezTo>
                  <a:pt x="11" y="311"/>
                  <a:pt x="11" y="311"/>
                  <a:pt x="11" y="311"/>
                </a:cubicBezTo>
                <a:cubicBezTo>
                  <a:pt x="14" y="326"/>
                  <a:pt x="28" y="334"/>
                  <a:pt x="42" y="331"/>
                </a:cubicBezTo>
                <a:cubicBezTo>
                  <a:pt x="72" y="324"/>
                  <a:pt x="72" y="324"/>
                  <a:pt x="72" y="324"/>
                </a:cubicBezTo>
                <a:cubicBezTo>
                  <a:pt x="84" y="346"/>
                  <a:pt x="100" y="366"/>
                  <a:pt x="119" y="381"/>
                </a:cubicBezTo>
                <a:cubicBezTo>
                  <a:pt x="119" y="381"/>
                  <a:pt x="119" y="381"/>
                  <a:pt x="119" y="381"/>
                </a:cubicBezTo>
                <a:cubicBezTo>
                  <a:pt x="105" y="410"/>
                  <a:pt x="105" y="410"/>
                  <a:pt x="105" y="410"/>
                </a:cubicBezTo>
                <a:cubicBezTo>
                  <a:pt x="102" y="416"/>
                  <a:pt x="102" y="424"/>
                  <a:pt x="104" y="430"/>
                </a:cubicBezTo>
                <a:cubicBezTo>
                  <a:pt x="107" y="437"/>
                  <a:pt x="112" y="442"/>
                  <a:pt x="118" y="445"/>
                </a:cubicBezTo>
                <a:cubicBezTo>
                  <a:pt x="153" y="462"/>
                  <a:pt x="153" y="462"/>
                  <a:pt x="153" y="462"/>
                </a:cubicBezTo>
                <a:cubicBezTo>
                  <a:pt x="157" y="464"/>
                  <a:pt x="161" y="465"/>
                  <a:pt x="165" y="465"/>
                </a:cubicBezTo>
                <a:cubicBezTo>
                  <a:pt x="175" y="465"/>
                  <a:pt x="184" y="459"/>
                  <a:pt x="189" y="450"/>
                </a:cubicBezTo>
                <a:cubicBezTo>
                  <a:pt x="203" y="421"/>
                  <a:pt x="203" y="421"/>
                  <a:pt x="203" y="421"/>
                </a:cubicBezTo>
                <a:cubicBezTo>
                  <a:pt x="227" y="425"/>
                  <a:pt x="252" y="425"/>
                  <a:pt x="276" y="420"/>
                </a:cubicBezTo>
                <a:cubicBezTo>
                  <a:pt x="290" y="449"/>
                  <a:pt x="290" y="449"/>
                  <a:pt x="290" y="449"/>
                </a:cubicBezTo>
                <a:cubicBezTo>
                  <a:pt x="296" y="462"/>
                  <a:pt x="312" y="468"/>
                  <a:pt x="325" y="461"/>
                </a:cubicBezTo>
                <a:cubicBezTo>
                  <a:pt x="360" y="444"/>
                  <a:pt x="360" y="444"/>
                  <a:pt x="360" y="444"/>
                </a:cubicBezTo>
                <a:cubicBezTo>
                  <a:pt x="367" y="441"/>
                  <a:pt x="372" y="436"/>
                  <a:pt x="374" y="429"/>
                </a:cubicBezTo>
                <a:cubicBezTo>
                  <a:pt x="376" y="422"/>
                  <a:pt x="376" y="415"/>
                  <a:pt x="373" y="409"/>
                </a:cubicBezTo>
                <a:cubicBezTo>
                  <a:pt x="359" y="380"/>
                  <a:pt x="359" y="380"/>
                  <a:pt x="359" y="380"/>
                </a:cubicBezTo>
                <a:cubicBezTo>
                  <a:pt x="378" y="364"/>
                  <a:pt x="394" y="345"/>
                  <a:pt x="405" y="323"/>
                </a:cubicBezTo>
                <a:cubicBezTo>
                  <a:pt x="435" y="329"/>
                  <a:pt x="435" y="329"/>
                  <a:pt x="435" y="329"/>
                </a:cubicBezTo>
                <a:cubicBezTo>
                  <a:pt x="442" y="331"/>
                  <a:pt x="449" y="330"/>
                  <a:pt x="455" y="326"/>
                </a:cubicBezTo>
                <a:cubicBezTo>
                  <a:pt x="461" y="322"/>
                  <a:pt x="465" y="316"/>
                  <a:pt x="467" y="309"/>
                </a:cubicBezTo>
                <a:cubicBezTo>
                  <a:pt x="475" y="271"/>
                  <a:pt x="475" y="271"/>
                  <a:pt x="475" y="271"/>
                </a:cubicBezTo>
                <a:cubicBezTo>
                  <a:pt x="478" y="257"/>
                  <a:pt x="469" y="243"/>
                  <a:pt x="455" y="239"/>
                </a:cubicBezTo>
                <a:close/>
                <a:moveTo>
                  <a:pt x="363" y="236"/>
                </a:moveTo>
                <a:cubicBezTo>
                  <a:pt x="363" y="304"/>
                  <a:pt x="307" y="360"/>
                  <a:pt x="238" y="360"/>
                </a:cubicBezTo>
                <a:cubicBezTo>
                  <a:pt x="170" y="360"/>
                  <a:pt x="114" y="304"/>
                  <a:pt x="114" y="236"/>
                </a:cubicBezTo>
                <a:cubicBezTo>
                  <a:pt x="114" y="167"/>
                  <a:pt x="170" y="112"/>
                  <a:pt x="238" y="112"/>
                </a:cubicBezTo>
                <a:cubicBezTo>
                  <a:pt x="307" y="112"/>
                  <a:pt x="363" y="167"/>
                  <a:pt x="363" y="2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5354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8985520" y="3963243"/>
            <a:ext cx="1023810" cy="1567892"/>
            <a:chOff x="7523247" y="4735061"/>
            <a:chExt cx="1331934" cy="2032524"/>
          </a:xfrm>
          <a:solidFill>
            <a:schemeClr val="bg2">
              <a:lumMod val="25000"/>
            </a:schemeClr>
          </a:solidFill>
        </p:grpSpPr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523247" y="4889028"/>
              <a:ext cx="1331934" cy="1878557"/>
            </a:xfrm>
            <a:custGeom>
              <a:avLst/>
              <a:gdLst>
                <a:gd name="T0" fmla="*/ 663 w 691"/>
                <a:gd name="T1" fmla="*/ 13 h 975"/>
                <a:gd name="T2" fmla="*/ 606 w 691"/>
                <a:gd name="T3" fmla="*/ 29 h 975"/>
                <a:gd name="T4" fmla="*/ 401 w 691"/>
                <a:gd name="T5" fmla="*/ 159 h 975"/>
                <a:gd name="T6" fmla="*/ 366 w 691"/>
                <a:gd name="T7" fmla="*/ 145 h 975"/>
                <a:gd name="T8" fmla="*/ 339 w 691"/>
                <a:gd name="T9" fmla="*/ 172 h 975"/>
                <a:gd name="T10" fmla="*/ 312 w 691"/>
                <a:gd name="T11" fmla="*/ 144 h 975"/>
                <a:gd name="T12" fmla="*/ 312 w 691"/>
                <a:gd name="T13" fmla="*/ 144 h 975"/>
                <a:gd name="T14" fmla="*/ 281 w 691"/>
                <a:gd name="T15" fmla="*/ 157 h 975"/>
                <a:gd name="T16" fmla="*/ 86 w 691"/>
                <a:gd name="T17" fmla="*/ 27 h 975"/>
                <a:gd name="T18" fmla="*/ 28 w 691"/>
                <a:gd name="T19" fmla="*/ 11 h 975"/>
                <a:gd name="T20" fmla="*/ 12 w 691"/>
                <a:gd name="T21" fmla="*/ 69 h 975"/>
                <a:gd name="T22" fmla="*/ 228 w 691"/>
                <a:gd name="T23" fmla="*/ 231 h 975"/>
                <a:gd name="T24" fmla="*/ 227 w 691"/>
                <a:gd name="T25" fmla="*/ 240 h 975"/>
                <a:gd name="T26" fmla="*/ 227 w 691"/>
                <a:gd name="T27" fmla="*/ 481 h 975"/>
                <a:gd name="T28" fmla="*/ 233 w 691"/>
                <a:gd name="T29" fmla="*/ 513 h 975"/>
                <a:gd name="T30" fmla="*/ 233 w 691"/>
                <a:gd name="T31" fmla="*/ 519 h 975"/>
                <a:gd name="T32" fmla="*/ 233 w 691"/>
                <a:gd name="T33" fmla="*/ 925 h 975"/>
                <a:gd name="T34" fmla="*/ 283 w 691"/>
                <a:gd name="T35" fmla="*/ 975 h 975"/>
                <a:gd name="T36" fmla="*/ 283 w 691"/>
                <a:gd name="T37" fmla="*/ 975 h 975"/>
                <a:gd name="T38" fmla="*/ 333 w 691"/>
                <a:gd name="T39" fmla="*/ 925 h 975"/>
                <a:gd name="T40" fmla="*/ 333 w 691"/>
                <a:gd name="T41" fmla="*/ 577 h 975"/>
                <a:gd name="T42" fmla="*/ 339 w 691"/>
                <a:gd name="T43" fmla="*/ 577 h 975"/>
                <a:gd name="T44" fmla="*/ 340 w 691"/>
                <a:gd name="T45" fmla="*/ 577 h 975"/>
                <a:gd name="T46" fmla="*/ 340 w 691"/>
                <a:gd name="T47" fmla="*/ 925 h 975"/>
                <a:gd name="T48" fmla="*/ 391 w 691"/>
                <a:gd name="T49" fmla="*/ 975 h 975"/>
                <a:gd name="T50" fmla="*/ 391 w 691"/>
                <a:gd name="T51" fmla="*/ 975 h 975"/>
                <a:gd name="T52" fmla="*/ 441 w 691"/>
                <a:gd name="T53" fmla="*/ 925 h 975"/>
                <a:gd name="T54" fmla="*/ 440 w 691"/>
                <a:gd name="T55" fmla="*/ 522 h 975"/>
                <a:gd name="T56" fmla="*/ 451 w 691"/>
                <a:gd name="T57" fmla="*/ 481 h 975"/>
                <a:gd name="T58" fmla="*/ 451 w 691"/>
                <a:gd name="T59" fmla="*/ 240 h 975"/>
                <a:gd name="T60" fmla="*/ 450 w 691"/>
                <a:gd name="T61" fmla="*/ 236 h 975"/>
                <a:gd name="T62" fmla="*/ 679 w 691"/>
                <a:gd name="T63" fmla="*/ 70 h 975"/>
                <a:gd name="T64" fmla="*/ 663 w 691"/>
                <a:gd name="T65" fmla="*/ 13 h 975"/>
                <a:gd name="T66" fmla="*/ 339 w 691"/>
                <a:gd name="T67" fmla="*/ 388 h 975"/>
                <a:gd name="T68" fmla="*/ 339 w 691"/>
                <a:gd name="T69" fmla="*/ 388 h 975"/>
                <a:gd name="T70" fmla="*/ 312 w 691"/>
                <a:gd name="T71" fmla="*/ 352 h 975"/>
                <a:gd name="T72" fmla="*/ 339 w 691"/>
                <a:gd name="T73" fmla="*/ 176 h 975"/>
                <a:gd name="T74" fmla="*/ 339 w 691"/>
                <a:gd name="T75" fmla="*/ 176 h 975"/>
                <a:gd name="T76" fmla="*/ 365 w 691"/>
                <a:gd name="T77" fmla="*/ 352 h 975"/>
                <a:gd name="T78" fmla="*/ 339 w 691"/>
                <a:gd name="T79" fmla="*/ 388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1" h="975">
                  <a:moveTo>
                    <a:pt x="663" y="13"/>
                  </a:moveTo>
                  <a:cubicBezTo>
                    <a:pt x="643" y="1"/>
                    <a:pt x="617" y="8"/>
                    <a:pt x="606" y="29"/>
                  </a:cubicBezTo>
                  <a:cubicBezTo>
                    <a:pt x="605" y="30"/>
                    <a:pt x="543" y="137"/>
                    <a:pt x="401" y="159"/>
                  </a:cubicBezTo>
                  <a:cubicBezTo>
                    <a:pt x="390" y="153"/>
                    <a:pt x="378" y="148"/>
                    <a:pt x="366" y="145"/>
                  </a:cubicBezTo>
                  <a:cubicBezTo>
                    <a:pt x="339" y="172"/>
                    <a:pt x="339" y="172"/>
                    <a:pt x="339" y="172"/>
                  </a:cubicBezTo>
                  <a:cubicBezTo>
                    <a:pt x="312" y="144"/>
                    <a:pt x="312" y="144"/>
                    <a:pt x="312" y="144"/>
                  </a:cubicBezTo>
                  <a:cubicBezTo>
                    <a:pt x="312" y="144"/>
                    <a:pt x="312" y="144"/>
                    <a:pt x="312" y="144"/>
                  </a:cubicBezTo>
                  <a:cubicBezTo>
                    <a:pt x="301" y="147"/>
                    <a:pt x="291" y="151"/>
                    <a:pt x="281" y="157"/>
                  </a:cubicBezTo>
                  <a:cubicBezTo>
                    <a:pt x="147" y="131"/>
                    <a:pt x="88" y="32"/>
                    <a:pt x="86" y="27"/>
                  </a:cubicBezTo>
                  <a:cubicBezTo>
                    <a:pt x="74" y="7"/>
                    <a:pt x="48" y="0"/>
                    <a:pt x="28" y="11"/>
                  </a:cubicBezTo>
                  <a:cubicBezTo>
                    <a:pt x="8" y="23"/>
                    <a:pt x="0" y="49"/>
                    <a:pt x="12" y="69"/>
                  </a:cubicBezTo>
                  <a:cubicBezTo>
                    <a:pt x="15" y="75"/>
                    <a:pt x="81" y="188"/>
                    <a:pt x="228" y="231"/>
                  </a:cubicBezTo>
                  <a:cubicBezTo>
                    <a:pt x="227" y="234"/>
                    <a:pt x="227" y="237"/>
                    <a:pt x="227" y="240"/>
                  </a:cubicBezTo>
                  <a:cubicBezTo>
                    <a:pt x="227" y="481"/>
                    <a:pt x="227" y="481"/>
                    <a:pt x="227" y="481"/>
                  </a:cubicBezTo>
                  <a:cubicBezTo>
                    <a:pt x="227" y="492"/>
                    <a:pt x="229" y="503"/>
                    <a:pt x="233" y="513"/>
                  </a:cubicBezTo>
                  <a:cubicBezTo>
                    <a:pt x="233" y="515"/>
                    <a:pt x="233" y="517"/>
                    <a:pt x="233" y="519"/>
                  </a:cubicBezTo>
                  <a:cubicBezTo>
                    <a:pt x="233" y="925"/>
                    <a:pt x="233" y="925"/>
                    <a:pt x="233" y="925"/>
                  </a:cubicBezTo>
                  <a:cubicBezTo>
                    <a:pt x="233" y="953"/>
                    <a:pt x="256" y="975"/>
                    <a:pt x="283" y="975"/>
                  </a:cubicBezTo>
                  <a:cubicBezTo>
                    <a:pt x="283" y="975"/>
                    <a:pt x="283" y="975"/>
                    <a:pt x="283" y="975"/>
                  </a:cubicBezTo>
                  <a:cubicBezTo>
                    <a:pt x="311" y="975"/>
                    <a:pt x="333" y="953"/>
                    <a:pt x="333" y="925"/>
                  </a:cubicBezTo>
                  <a:cubicBezTo>
                    <a:pt x="333" y="577"/>
                    <a:pt x="333" y="577"/>
                    <a:pt x="333" y="577"/>
                  </a:cubicBezTo>
                  <a:cubicBezTo>
                    <a:pt x="335" y="577"/>
                    <a:pt x="337" y="577"/>
                    <a:pt x="339" y="577"/>
                  </a:cubicBezTo>
                  <a:cubicBezTo>
                    <a:pt x="339" y="577"/>
                    <a:pt x="340" y="577"/>
                    <a:pt x="340" y="577"/>
                  </a:cubicBezTo>
                  <a:cubicBezTo>
                    <a:pt x="340" y="925"/>
                    <a:pt x="340" y="925"/>
                    <a:pt x="340" y="925"/>
                  </a:cubicBezTo>
                  <a:cubicBezTo>
                    <a:pt x="340" y="953"/>
                    <a:pt x="363" y="975"/>
                    <a:pt x="391" y="975"/>
                  </a:cubicBezTo>
                  <a:cubicBezTo>
                    <a:pt x="391" y="975"/>
                    <a:pt x="391" y="975"/>
                    <a:pt x="391" y="975"/>
                  </a:cubicBezTo>
                  <a:cubicBezTo>
                    <a:pt x="418" y="975"/>
                    <a:pt x="441" y="953"/>
                    <a:pt x="441" y="925"/>
                  </a:cubicBezTo>
                  <a:cubicBezTo>
                    <a:pt x="440" y="522"/>
                    <a:pt x="440" y="522"/>
                    <a:pt x="440" y="522"/>
                  </a:cubicBezTo>
                  <a:cubicBezTo>
                    <a:pt x="447" y="509"/>
                    <a:pt x="451" y="496"/>
                    <a:pt x="451" y="481"/>
                  </a:cubicBezTo>
                  <a:cubicBezTo>
                    <a:pt x="451" y="240"/>
                    <a:pt x="451" y="240"/>
                    <a:pt x="451" y="240"/>
                  </a:cubicBezTo>
                  <a:cubicBezTo>
                    <a:pt x="451" y="238"/>
                    <a:pt x="451" y="237"/>
                    <a:pt x="450" y="236"/>
                  </a:cubicBezTo>
                  <a:cubicBezTo>
                    <a:pt x="607" y="196"/>
                    <a:pt x="676" y="76"/>
                    <a:pt x="679" y="70"/>
                  </a:cubicBezTo>
                  <a:cubicBezTo>
                    <a:pt x="691" y="50"/>
                    <a:pt x="684" y="24"/>
                    <a:pt x="663" y="13"/>
                  </a:cubicBezTo>
                  <a:close/>
                  <a:moveTo>
                    <a:pt x="339" y="388"/>
                  </a:moveTo>
                  <a:cubicBezTo>
                    <a:pt x="339" y="388"/>
                    <a:pt x="339" y="388"/>
                    <a:pt x="339" y="388"/>
                  </a:cubicBezTo>
                  <a:cubicBezTo>
                    <a:pt x="312" y="352"/>
                    <a:pt x="312" y="352"/>
                    <a:pt x="312" y="352"/>
                  </a:cubicBezTo>
                  <a:cubicBezTo>
                    <a:pt x="339" y="176"/>
                    <a:pt x="339" y="176"/>
                    <a:pt x="339" y="176"/>
                  </a:cubicBezTo>
                  <a:cubicBezTo>
                    <a:pt x="339" y="176"/>
                    <a:pt x="339" y="176"/>
                    <a:pt x="339" y="176"/>
                  </a:cubicBezTo>
                  <a:cubicBezTo>
                    <a:pt x="365" y="352"/>
                    <a:pt x="365" y="352"/>
                    <a:pt x="365" y="352"/>
                  </a:cubicBezTo>
                  <a:lnTo>
                    <a:pt x="339" y="388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966410" y="4735061"/>
              <a:ext cx="420354" cy="419539"/>
            </a:xfrm>
            <a:prstGeom prst="ellipse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693122" y="3933080"/>
            <a:ext cx="943659" cy="1598055"/>
            <a:chOff x="9744766" y="4695959"/>
            <a:chExt cx="1227660" cy="2071626"/>
          </a:xfrm>
          <a:solidFill>
            <a:schemeClr val="bg2">
              <a:lumMod val="25000"/>
            </a:schemeClr>
          </a:solidFill>
        </p:grpSpPr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9744766" y="4846667"/>
              <a:ext cx="1227660" cy="1920918"/>
            </a:xfrm>
            <a:custGeom>
              <a:avLst/>
              <a:gdLst>
                <a:gd name="T0" fmla="*/ 28 w 637"/>
                <a:gd name="T1" fmla="*/ 105 h 997"/>
                <a:gd name="T2" fmla="*/ 192 w 637"/>
                <a:gd name="T3" fmla="*/ 259 h 997"/>
                <a:gd name="T4" fmla="*/ 230 w 637"/>
                <a:gd name="T5" fmla="*/ 265 h 997"/>
                <a:gd name="T6" fmla="*/ 230 w 637"/>
                <a:gd name="T7" fmla="*/ 493 h 997"/>
                <a:gd name="T8" fmla="*/ 236 w 637"/>
                <a:gd name="T9" fmla="*/ 526 h 997"/>
                <a:gd name="T10" fmla="*/ 236 w 637"/>
                <a:gd name="T11" fmla="*/ 532 h 997"/>
                <a:gd name="T12" fmla="*/ 236 w 637"/>
                <a:gd name="T13" fmla="*/ 946 h 997"/>
                <a:gd name="T14" fmla="*/ 287 w 637"/>
                <a:gd name="T15" fmla="*/ 997 h 997"/>
                <a:gd name="T16" fmla="*/ 287 w 637"/>
                <a:gd name="T17" fmla="*/ 997 h 997"/>
                <a:gd name="T18" fmla="*/ 338 w 637"/>
                <a:gd name="T19" fmla="*/ 946 h 997"/>
                <a:gd name="T20" fmla="*/ 338 w 637"/>
                <a:gd name="T21" fmla="*/ 591 h 997"/>
                <a:gd name="T22" fmla="*/ 344 w 637"/>
                <a:gd name="T23" fmla="*/ 591 h 997"/>
                <a:gd name="T24" fmla="*/ 345 w 637"/>
                <a:gd name="T25" fmla="*/ 591 h 997"/>
                <a:gd name="T26" fmla="*/ 345 w 637"/>
                <a:gd name="T27" fmla="*/ 946 h 997"/>
                <a:gd name="T28" fmla="*/ 397 w 637"/>
                <a:gd name="T29" fmla="*/ 997 h 997"/>
                <a:gd name="T30" fmla="*/ 397 w 637"/>
                <a:gd name="T31" fmla="*/ 997 h 997"/>
                <a:gd name="T32" fmla="*/ 448 w 637"/>
                <a:gd name="T33" fmla="*/ 946 h 997"/>
                <a:gd name="T34" fmla="*/ 447 w 637"/>
                <a:gd name="T35" fmla="*/ 540 h 997"/>
                <a:gd name="T36" fmla="*/ 456 w 637"/>
                <a:gd name="T37" fmla="*/ 547 h 997"/>
                <a:gd name="T38" fmla="*/ 477 w 637"/>
                <a:gd name="T39" fmla="*/ 552 h 997"/>
                <a:gd name="T40" fmla="*/ 515 w 637"/>
                <a:gd name="T41" fmla="*/ 530 h 997"/>
                <a:gd name="T42" fmla="*/ 416 w 637"/>
                <a:gd name="T43" fmla="*/ 170 h 997"/>
                <a:gd name="T44" fmla="*/ 411 w 637"/>
                <a:gd name="T45" fmla="*/ 168 h 997"/>
                <a:gd name="T46" fmla="*/ 372 w 637"/>
                <a:gd name="T47" fmla="*/ 151 h 997"/>
                <a:gd name="T48" fmla="*/ 344 w 637"/>
                <a:gd name="T49" fmla="*/ 179 h 997"/>
                <a:gd name="T50" fmla="*/ 317 w 637"/>
                <a:gd name="T51" fmla="*/ 150 h 997"/>
                <a:gd name="T52" fmla="*/ 317 w 637"/>
                <a:gd name="T53" fmla="*/ 150 h 997"/>
                <a:gd name="T54" fmla="*/ 279 w 637"/>
                <a:gd name="T55" fmla="*/ 167 h 997"/>
                <a:gd name="T56" fmla="*/ 270 w 637"/>
                <a:gd name="T57" fmla="*/ 170 h 997"/>
                <a:gd name="T58" fmla="*/ 218 w 637"/>
                <a:gd name="T59" fmla="*/ 176 h 997"/>
                <a:gd name="T60" fmla="*/ 87 w 637"/>
                <a:gd name="T61" fmla="*/ 34 h 997"/>
                <a:gd name="T62" fmla="*/ 32 w 637"/>
                <a:gd name="T63" fmla="*/ 12 h 997"/>
                <a:gd name="T64" fmla="*/ 28 w 637"/>
                <a:gd name="T65" fmla="*/ 105 h 997"/>
                <a:gd name="T66" fmla="*/ 458 w 637"/>
                <a:gd name="T67" fmla="*/ 324 h 997"/>
                <a:gd name="T68" fmla="*/ 458 w 637"/>
                <a:gd name="T69" fmla="*/ 448 h 997"/>
                <a:gd name="T70" fmla="*/ 458 w 637"/>
                <a:gd name="T71" fmla="*/ 324 h 997"/>
                <a:gd name="T72" fmla="*/ 317 w 637"/>
                <a:gd name="T73" fmla="*/ 362 h 997"/>
                <a:gd name="T74" fmla="*/ 344 w 637"/>
                <a:gd name="T75" fmla="*/ 183 h 997"/>
                <a:gd name="T76" fmla="*/ 344 w 637"/>
                <a:gd name="T77" fmla="*/ 183 h 997"/>
                <a:gd name="T78" fmla="*/ 371 w 637"/>
                <a:gd name="T79" fmla="*/ 362 h 997"/>
                <a:gd name="T80" fmla="*/ 344 w 637"/>
                <a:gd name="T81" fmla="*/ 399 h 997"/>
                <a:gd name="T82" fmla="*/ 344 w 637"/>
                <a:gd name="T83" fmla="*/ 399 h 997"/>
                <a:gd name="T84" fmla="*/ 317 w 637"/>
                <a:gd name="T85" fmla="*/ 362 h 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7" h="997">
                  <a:moveTo>
                    <a:pt x="28" y="105"/>
                  </a:moveTo>
                  <a:cubicBezTo>
                    <a:pt x="56" y="152"/>
                    <a:pt x="114" y="234"/>
                    <a:pt x="192" y="259"/>
                  </a:cubicBezTo>
                  <a:cubicBezTo>
                    <a:pt x="205" y="263"/>
                    <a:pt x="217" y="265"/>
                    <a:pt x="230" y="265"/>
                  </a:cubicBezTo>
                  <a:cubicBezTo>
                    <a:pt x="230" y="493"/>
                    <a:pt x="230" y="493"/>
                    <a:pt x="230" y="493"/>
                  </a:cubicBezTo>
                  <a:cubicBezTo>
                    <a:pt x="230" y="505"/>
                    <a:pt x="232" y="516"/>
                    <a:pt x="236" y="526"/>
                  </a:cubicBezTo>
                  <a:cubicBezTo>
                    <a:pt x="236" y="528"/>
                    <a:pt x="236" y="530"/>
                    <a:pt x="236" y="532"/>
                  </a:cubicBezTo>
                  <a:cubicBezTo>
                    <a:pt x="236" y="946"/>
                    <a:pt x="236" y="946"/>
                    <a:pt x="236" y="946"/>
                  </a:cubicBezTo>
                  <a:cubicBezTo>
                    <a:pt x="236" y="974"/>
                    <a:pt x="259" y="997"/>
                    <a:pt x="287" y="997"/>
                  </a:cubicBezTo>
                  <a:cubicBezTo>
                    <a:pt x="287" y="997"/>
                    <a:pt x="287" y="997"/>
                    <a:pt x="287" y="997"/>
                  </a:cubicBezTo>
                  <a:cubicBezTo>
                    <a:pt x="315" y="997"/>
                    <a:pt x="338" y="974"/>
                    <a:pt x="338" y="946"/>
                  </a:cubicBezTo>
                  <a:cubicBezTo>
                    <a:pt x="338" y="591"/>
                    <a:pt x="338" y="591"/>
                    <a:pt x="338" y="591"/>
                  </a:cubicBezTo>
                  <a:cubicBezTo>
                    <a:pt x="340" y="591"/>
                    <a:pt x="342" y="591"/>
                    <a:pt x="344" y="591"/>
                  </a:cubicBezTo>
                  <a:cubicBezTo>
                    <a:pt x="344" y="591"/>
                    <a:pt x="345" y="591"/>
                    <a:pt x="345" y="591"/>
                  </a:cubicBezTo>
                  <a:cubicBezTo>
                    <a:pt x="345" y="946"/>
                    <a:pt x="345" y="946"/>
                    <a:pt x="345" y="946"/>
                  </a:cubicBezTo>
                  <a:cubicBezTo>
                    <a:pt x="346" y="974"/>
                    <a:pt x="368" y="997"/>
                    <a:pt x="397" y="997"/>
                  </a:cubicBezTo>
                  <a:cubicBezTo>
                    <a:pt x="397" y="997"/>
                    <a:pt x="397" y="997"/>
                    <a:pt x="397" y="997"/>
                  </a:cubicBezTo>
                  <a:cubicBezTo>
                    <a:pt x="425" y="997"/>
                    <a:pt x="448" y="974"/>
                    <a:pt x="448" y="946"/>
                  </a:cubicBezTo>
                  <a:cubicBezTo>
                    <a:pt x="447" y="540"/>
                    <a:pt x="447" y="540"/>
                    <a:pt x="447" y="540"/>
                  </a:cubicBezTo>
                  <a:cubicBezTo>
                    <a:pt x="450" y="543"/>
                    <a:pt x="453" y="545"/>
                    <a:pt x="456" y="547"/>
                  </a:cubicBezTo>
                  <a:cubicBezTo>
                    <a:pt x="463" y="551"/>
                    <a:pt x="470" y="552"/>
                    <a:pt x="477" y="552"/>
                  </a:cubicBezTo>
                  <a:cubicBezTo>
                    <a:pt x="492" y="552"/>
                    <a:pt x="507" y="544"/>
                    <a:pt x="515" y="530"/>
                  </a:cubicBezTo>
                  <a:cubicBezTo>
                    <a:pt x="637" y="306"/>
                    <a:pt x="471" y="204"/>
                    <a:pt x="416" y="170"/>
                  </a:cubicBezTo>
                  <a:cubicBezTo>
                    <a:pt x="414" y="169"/>
                    <a:pt x="413" y="169"/>
                    <a:pt x="411" y="168"/>
                  </a:cubicBezTo>
                  <a:cubicBezTo>
                    <a:pt x="399" y="160"/>
                    <a:pt x="386" y="154"/>
                    <a:pt x="372" y="151"/>
                  </a:cubicBezTo>
                  <a:cubicBezTo>
                    <a:pt x="344" y="179"/>
                    <a:pt x="344" y="179"/>
                    <a:pt x="344" y="179"/>
                  </a:cubicBezTo>
                  <a:cubicBezTo>
                    <a:pt x="317" y="150"/>
                    <a:pt x="317" y="150"/>
                    <a:pt x="317" y="150"/>
                  </a:cubicBezTo>
                  <a:cubicBezTo>
                    <a:pt x="317" y="150"/>
                    <a:pt x="317" y="150"/>
                    <a:pt x="317" y="150"/>
                  </a:cubicBezTo>
                  <a:cubicBezTo>
                    <a:pt x="303" y="154"/>
                    <a:pt x="290" y="159"/>
                    <a:pt x="279" y="167"/>
                  </a:cubicBezTo>
                  <a:cubicBezTo>
                    <a:pt x="276" y="167"/>
                    <a:pt x="273" y="169"/>
                    <a:pt x="270" y="170"/>
                  </a:cubicBezTo>
                  <a:cubicBezTo>
                    <a:pt x="253" y="180"/>
                    <a:pt x="236" y="182"/>
                    <a:pt x="218" y="176"/>
                  </a:cubicBezTo>
                  <a:cubicBezTo>
                    <a:pt x="159" y="158"/>
                    <a:pt x="104" y="67"/>
                    <a:pt x="87" y="34"/>
                  </a:cubicBezTo>
                  <a:cubicBezTo>
                    <a:pt x="71" y="0"/>
                    <a:pt x="46" y="3"/>
                    <a:pt x="32" y="12"/>
                  </a:cubicBezTo>
                  <a:cubicBezTo>
                    <a:pt x="12" y="27"/>
                    <a:pt x="0" y="46"/>
                    <a:pt x="28" y="105"/>
                  </a:cubicBezTo>
                  <a:close/>
                  <a:moveTo>
                    <a:pt x="458" y="324"/>
                  </a:moveTo>
                  <a:cubicBezTo>
                    <a:pt x="474" y="356"/>
                    <a:pt x="478" y="395"/>
                    <a:pt x="458" y="448"/>
                  </a:cubicBezTo>
                  <a:lnTo>
                    <a:pt x="458" y="324"/>
                  </a:lnTo>
                  <a:close/>
                  <a:moveTo>
                    <a:pt x="317" y="362"/>
                  </a:moveTo>
                  <a:cubicBezTo>
                    <a:pt x="344" y="183"/>
                    <a:pt x="344" y="183"/>
                    <a:pt x="344" y="183"/>
                  </a:cubicBezTo>
                  <a:cubicBezTo>
                    <a:pt x="344" y="183"/>
                    <a:pt x="344" y="183"/>
                    <a:pt x="344" y="183"/>
                  </a:cubicBezTo>
                  <a:cubicBezTo>
                    <a:pt x="371" y="362"/>
                    <a:pt x="371" y="362"/>
                    <a:pt x="371" y="362"/>
                  </a:cubicBezTo>
                  <a:cubicBezTo>
                    <a:pt x="344" y="399"/>
                    <a:pt x="344" y="399"/>
                    <a:pt x="344" y="399"/>
                  </a:cubicBezTo>
                  <a:cubicBezTo>
                    <a:pt x="344" y="399"/>
                    <a:pt x="344" y="399"/>
                    <a:pt x="344" y="399"/>
                  </a:cubicBezTo>
                  <a:lnTo>
                    <a:pt x="317" y="362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0193632" y="4695959"/>
              <a:ext cx="427685" cy="427685"/>
            </a:xfrm>
            <a:prstGeom prst="ellipse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888446" y="3933080"/>
            <a:ext cx="975594" cy="1598054"/>
            <a:chOff x="6096000" y="4695959"/>
            <a:chExt cx="1269207" cy="2071625"/>
          </a:xfrm>
          <a:solidFill>
            <a:schemeClr val="bg2">
              <a:lumMod val="25000"/>
            </a:schemeClr>
          </a:solidFill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6096000" y="5091058"/>
              <a:ext cx="1269207" cy="1676526"/>
            </a:xfrm>
            <a:custGeom>
              <a:avLst/>
              <a:gdLst>
                <a:gd name="T0" fmla="*/ 619 w 659"/>
                <a:gd name="T1" fmla="*/ 10 h 870"/>
                <a:gd name="T2" fmla="*/ 524 w 659"/>
                <a:gd name="T3" fmla="*/ 57 h 870"/>
                <a:gd name="T4" fmla="*/ 367 w 659"/>
                <a:gd name="T5" fmla="*/ 43 h 870"/>
                <a:gd name="T6" fmla="*/ 358 w 659"/>
                <a:gd name="T7" fmla="*/ 40 h 870"/>
                <a:gd name="T8" fmla="*/ 320 w 659"/>
                <a:gd name="T9" fmla="*/ 23 h 870"/>
                <a:gd name="T10" fmla="*/ 319 w 659"/>
                <a:gd name="T11" fmla="*/ 23 h 870"/>
                <a:gd name="T12" fmla="*/ 293 w 659"/>
                <a:gd name="T13" fmla="*/ 52 h 870"/>
                <a:gd name="T14" fmla="*/ 265 w 659"/>
                <a:gd name="T15" fmla="*/ 24 h 870"/>
                <a:gd name="T16" fmla="*/ 225 w 659"/>
                <a:gd name="T17" fmla="*/ 41 h 870"/>
                <a:gd name="T18" fmla="*/ 221 w 659"/>
                <a:gd name="T19" fmla="*/ 43 h 870"/>
                <a:gd name="T20" fmla="*/ 122 w 659"/>
                <a:gd name="T21" fmla="*/ 403 h 870"/>
                <a:gd name="T22" fmla="*/ 160 w 659"/>
                <a:gd name="T23" fmla="*/ 425 h 870"/>
                <a:gd name="T24" fmla="*/ 180 w 659"/>
                <a:gd name="T25" fmla="*/ 420 h 870"/>
                <a:gd name="T26" fmla="*/ 189 w 659"/>
                <a:gd name="T27" fmla="*/ 413 h 870"/>
                <a:gd name="T28" fmla="*/ 189 w 659"/>
                <a:gd name="T29" fmla="*/ 819 h 870"/>
                <a:gd name="T30" fmla="*/ 240 w 659"/>
                <a:gd name="T31" fmla="*/ 870 h 870"/>
                <a:gd name="T32" fmla="*/ 240 w 659"/>
                <a:gd name="T33" fmla="*/ 870 h 870"/>
                <a:gd name="T34" fmla="*/ 291 w 659"/>
                <a:gd name="T35" fmla="*/ 819 h 870"/>
                <a:gd name="T36" fmla="*/ 291 w 659"/>
                <a:gd name="T37" fmla="*/ 464 h 870"/>
                <a:gd name="T38" fmla="*/ 293 w 659"/>
                <a:gd name="T39" fmla="*/ 464 h 870"/>
                <a:gd name="T40" fmla="*/ 299 w 659"/>
                <a:gd name="T41" fmla="*/ 464 h 870"/>
                <a:gd name="T42" fmla="*/ 298 w 659"/>
                <a:gd name="T43" fmla="*/ 819 h 870"/>
                <a:gd name="T44" fmla="*/ 349 w 659"/>
                <a:gd name="T45" fmla="*/ 870 h 870"/>
                <a:gd name="T46" fmla="*/ 349 w 659"/>
                <a:gd name="T47" fmla="*/ 870 h 870"/>
                <a:gd name="T48" fmla="*/ 400 w 659"/>
                <a:gd name="T49" fmla="*/ 819 h 870"/>
                <a:gd name="T50" fmla="*/ 401 w 659"/>
                <a:gd name="T51" fmla="*/ 405 h 870"/>
                <a:gd name="T52" fmla="*/ 400 w 659"/>
                <a:gd name="T53" fmla="*/ 399 h 870"/>
                <a:gd name="T54" fmla="*/ 407 w 659"/>
                <a:gd name="T55" fmla="*/ 366 h 870"/>
                <a:gd name="T56" fmla="*/ 407 w 659"/>
                <a:gd name="T57" fmla="*/ 146 h 870"/>
                <a:gd name="T58" fmla="*/ 620 w 659"/>
                <a:gd name="T59" fmla="*/ 98 h 870"/>
                <a:gd name="T60" fmla="*/ 619 w 659"/>
                <a:gd name="T61" fmla="*/ 10 h 870"/>
                <a:gd name="T62" fmla="*/ 179 w 659"/>
                <a:gd name="T63" fmla="*/ 321 h 870"/>
                <a:gd name="T64" fmla="*/ 179 w 659"/>
                <a:gd name="T65" fmla="*/ 197 h 870"/>
                <a:gd name="T66" fmla="*/ 179 w 659"/>
                <a:gd name="T67" fmla="*/ 321 h 870"/>
                <a:gd name="T68" fmla="*/ 293 w 659"/>
                <a:gd name="T69" fmla="*/ 272 h 870"/>
                <a:gd name="T70" fmla="*/ 292 w 659"/>
                <a:gd name="T71" fmla="*/ 272 h 870"/>
                <a:gd name="T72" fmla="*/ 265 w 659"/>
                <a:gd name="T73" fmla="*/ 235 h 870"/>
                <a:gd name="T74" fmla="*/ 292 w 659"/>
                <a:gd name="T75" fmla="*/ 56 h 870"/>
                <a:gd name="T76" fmla="*/ 293 w 659"/>
                <a:gd name="T77" fmla="*/ 56 h 870"/>
                <a:gd name="T78" fmla="*/ 320 w 659"/>
                <a:gd name="T79" fmla="*/ 235 h 870"/>
                <a:gd name="T80" fmla="*/ 293 w 659"/>
                <a:gd name="T81" fmla="*/ 272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9" h="870">
                  <a:moveTo>
                    <a:pt x="619" y="10"/>
                  </a:moveTo>
                  <a:cubicBezTo>
                    <a:pt x="566" y="0"/>
                    <a:pt x="583" y="47"/>
                    <a:pt x="524" y="57"/>
                  </a:cubicBezTo>
                  <a:cubicBezTo>
                    <a:pt x="423" y="73"/>
                    <a:pt x="384" y="53"/>
                    <a:pt x="367" y="43"/>
                  </a:cubicBezTo>
                  <a:cubicBezTo>
                    <a:pt x="364" y="42"/>
                    <a:pt x="361" y="40"/>
                    <a:pt x="358" y="40"/>
                  </a:cubicBezTo>
                  <a:cubicBezTo>
                    <a:pt x="346" y="32"/>
                    <a:pt x="333" y="27"/>
                    <a:pt x="320" y="23"/>
                  </a:cubicBezTo>
                  <a:cubicBezTo>
                    <a:pt x="320" y="23"/>
                    <a:pt x="320" y="23"/>
                    <a:pt x="319" y="23"/>
                  </a:cubicBezTo>
                  <a:cubicBezTo>
                    <a:pt x="293" y="52"/>
                    <a:pt x="293" y="52"/>
                    <a:pt x="293" y="52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51" y="27"/>
                    <a:pt x="237" y="33"/>
                    <a:pt x="225" y="41"/>
                  </a:cubicBezTo>
                  <a:cubicBezTo>
                    <a:pt x="224" y="42"/>
                    <a:pt x="222" y="42"/>
                    <a:pt x="221" y="43"/>
                  </a:cubicBezTo>
                  <a:cubicBezTo>
                    <a:pt x="166" y="77"/>
                    <a:pt x="0" y="179"/>
                    <a:pt x="122" y="403"/>
                  </a:cubicBezTo>
                  <a:cubicBezTo>
                    <a:pt x="129" y="417"/>
                    <a:pt x="144" y="425"/>
                    <a:pt x="160" y="425"/>
                  </a:cubicBezTo>
                  <a:cubicBezTo>
                    <a:pt x="167" y="425"/>
                    <a:pt x="174" y="424"/>
                    <a:pt x="180" y="420"/>
                  </a:cubicBezTo>
                  <a:cubicBezTo>
                    <a:pt x="184" y="418"/>
                    <a:pt x="187" y="416"/>
                    <a:pt x="189" y="413"/>
                  </a:cubicBezTo>
                  <a:cubicBezTo>
                    <a:pt x="189" y="819"/>
                    <a:pt x="189" y="819"/>
                    <a:pt x="189" y="819"/>
                  </a:cubicBezTo>
                  <a:cubicBezTo>
                    <a:pt x="189" y="847"/>
                    <a:pt x="212" y="870"/>
                    <a:pt x="240" y="870"/>
                  </a:cubicBezTo>
                  <a:cubicBezTo>
                    <a:pt x="240" y="870"/>
                    <a:pt x="240" y="870"/>
                    <a:pt x="240" y="870"/>
                  </a:cubicBezTo>
                  <a:cubicBezTo>
                    <a:pt x="268" y="870"/>
                    <a:pt x="291" y="847"/>
                    <a:pt x="291" y="819"/>
                  </a:cubicBezTo>
                  <a:cubicBezTo>
                    <a:pt x="291" y="464"/>
                    <a:pt x="291" y="464"/>
                    <a:pt x="291" y="464"/>
                  </a:cubicBezTo>
                  <a:cubicBezTo>
                    <a:pt x="292" y="464"/>
                    <a:pt x="292" y="464"/>
                    <a:pt x="293" y="464"/>
                  </a:cubicBezTo>
                  <a:cubicBezTo>
                    <a:pt x="295" y="464"/>
                    <a:pt x="297" y="464"/>
                    <a:pt x="299" y="464"/>
                  </a:cubicBezTo>
                  <a:cubicBezTo>
                    <a:pt x="298" y="819"/>
                    <a:pt x="298" y="819"/>
                    <a:pt x="298" y="819"/>
                  </a:cubicBezTo>
                  <a:cubicBezTo>
                    <a:pt x="298" y="847"/>
                    <a:pt x="321" y="870"/>
                    <a:pt x="349" y="870"/>
                  </a:cubicBezTo>
                  <a:cubicBezTo>
                    <a:pt x="349" y="870"/>
                    <a:pt x="349" y="870"/>
                    <a:pt x="349" y="870"/>
                  </a:cubicBezTo>
                  <a:cubicBezTo>
                    <a:pt x="378" y="870"/>
                    <a:pt x="400" y="847"/>
                    <a:pt x="400" y="819"/>
                  </a:cubicBezTo>
                  <a:cubicBezTo>
                    <a:pt x="401" y="405"/>
                    <a:pt x="401" y="405"/>
                    <a:pt x="401" y="405"/>
                  </a:cubicBezTo>
                  <a:cubicBezTo>
                    <a:pt x="401" y="403"/>
                    <a:pt x="400" y="401"/>
                    <a:pt x="400" y="399"/>
                  </a:cubicBezTo>
                  <a:cubicBezTo>
                    <a:pt x="404" y="389"/>
                    <a:pt x="407" y="378"/>
                    <a:pt x="407" y="366"/>
                  </a:cubicBezTo>
                  <a:cubicBezTo>
                    <a:pt x="407" y="146"/>
                    <a:pt x="407" y="146"/>
                    <a:pt x="407" y="146"/>
                  </a:cubicBezTo>
                  <a:cubicBezTo>
                    <a:pt x="489" y="160"/>
                    <a:pt x="580" y="143"/>
                    <a:pt x="620" y="98"/>
                  </a:cubicBezTo>
                  <a:cubicBezTo>
                    <a:pt x="659" y="54"/>
                    <a:pt x="643" y="15"/>
                    <a:pt x="619" y="10"/>
                  </a:cubicBezTo>
                  <a:close/>
                  <a:moveTo>
                    <a:pt x="179" y="321"/>
                  </a:moveTo>
                  <a:cubicBezTo>
                    <a:pt x="158" y="268"/>
                    <a:pt x="162" y="229"/>
                    <a:pt x="179" y="197"/>
                  </a:cubicBezTo>
                  <a:lnTo>
                    <a:pt x="179" y="321"/>
                  </a:lnTo>
                  <a:close/>
                  <a:moveTo>
                    <a:pt x="293" y="272"/>
                  </a:moveTo>
                  <a:cubicBezTo>
                    <a:pt x="292" y="272"/>
                    <a:pt x="292" y="272"/>
                    <a:pt x="292" y="272"/>
                  </a:cubicBezTo>
                  <a:cubicBezTo>
                    <a:pt x="265" y="235"/>
                    <a:pt x="265" y="235"/>
                    <a:pt x="265" y="235"/>
                  </a:cubicBezTo>
                  <a:cubicBezTo>
                    <a:pt x="292" y="56"/>
                    <a:pt x="292" y="56"/>
                    <a:pt x="292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320" y="235"/>
                    <a:pt x="320" y="235"/>
                    <a:pt x="320" y="235"/>
                  </a:cubicBezTo>
                  <a:lnTo>
                    <a:pt x="293" y="272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6456070" y="4695959"/>
              <a:ext cx="427685" cy="427685"/>
            </a:xfrm>
            <a:prstGeom prst="ellipse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063808" y="3463655"/>
            <a:ext cx="746411" cy="731473"/>
            <a:chOff x="8926054" y="4087424"/>
            <a:chExt cx="971049" cy="948239"/>
          </a:xfrm>
        </p:grpSpPr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26054" y="4087424"/>
              <a:ext cx="971049" cy="948239"/>
            </a:xfrm>
            <a:custGeom>
              <a:avLst/>
              <a:gdLst>
                <a:gd name="T0" fmla="*/ 480 w 504"/>
                <a:gd name="T1" fmla="*/ 252 h 492"/>
                <a:gd name="T2" fmla="*/ 449 w 504"/>
                <a:gd name="T3" fmla="*/ 245 h 492"/>
                <a:gd name="T4" fmla="*/ 432 w 504"/>
                <a:gd name="T5" fmla="*/ 167 h 492"/>
                <a:gd name="T6" fmla="*/ 455 w 504"/>
                <a:gd name="T7" fmla="*/ 148 h 492"/>
                <a:gd name="T8" fmla="*/ 465 w 504"/>
                <a:gd name="T9" fmla="*/ 130 h 492"/>
                <a:gd name="T10" fmla="*/ 459 w 504"/>
                <a:gd name="T11" fmla="*/ 109 h 492"/>
                <a:gd name="T12" fmla="*/ 433 w 504"/>
                <a:gd name="T13" fmla="*/ 77 h 492"/>
                <a:gd name="T14" fmla="*/ 394 w 504"/>
                <a:gd name="T15" fmla="*/ 73 h 492"/>
                <a:gd name="T16" fmla="*/ 372 w 504"/>
                <a:gd name="T17" fmla="*/ 91 h 492"/>
                <a:gd name="T18" fmla="*/ 300 w 504"/>
                <a:gd name="T19" fmla="*/ 56 h 492"/>
                <a:gd name="T20" fmla="*/ 300 w 504"/>
                <a:gd name="T21" fmla="*/ 28 h 492"/>
                <a:gd name="T22" fmla="*/ 272 w 504"/>
                <a:gd name="T23" fmla="*/ 0 h 492"/>
                <a:gd name="T24" fmla="*/ 231 w 504"/>
                <a:gd name="T25" fmla="*/ 0 h 492"/>
                <a:gd name="T26" fmla="*/ 203 w 504"/>
                <a:gd name="T27" fmla="*/ 28 h 492"/>
                <a:gd name="T28" fmla="*/ 203 w 504"/>
                <a:gd name="T29" fmla="*/ 56 h 492"/>
                <a:gd name="T30" fmla="*/ 130 w 504"/>
                <a:gd name="T31" fmla="*/ 92 h 492"/>
                <a:gd name="T32" fmla="*/ 129 w 504"/>
                <a:gd name="T33" fmla="*/ 92 h 492"/>
                <a:gd name="T34" fmla="*/ 107 w 504"/>
                <a:gd name="T35" fmla="*/ 74 h 492"/>
                <a:gd name="T36" fmla="*/ 86 w 504"/>
                <a:gd name="T37" fmla="*/ 68 h 492"/>
                <a:gd name="T38" fmla="*/ 68 w 504"/>
                <a:gd name="T39" fmla="*/ 79 h 492"/>
                <a:gd name="T40" fmla="*/ 42 w 504"/>
                <a:gd name="T41" fmla="*/ 111 h 492"/>
                <a:gd name="T42" fmla="*/ 46 w 504"/>
                <a:gd name="T43" fmla="*/ 150 h 492"/>
                <a:gd name="T44" fmla="*/ 70 w 504"/>
                <a:gd name="T45" fmla="*/ 169 h 492"/>
                <a:gd name="T46" fmla="*/ 53 w 504"/>
                <a:gd name="T47" fmla="*/ 247 h 492"/>
                <a:gd name="T48" fmla="*/ 23 w 504"/>
                <a:gd name="T49" fmla="*/ 254 h 492"/>
                <a:gd name="T50" fmla="*/ 6 w 504"/>
                <a:gd name="T51" fmla="*/ 266 h 492"/>
                <a:gd name="T52" fmla="*/ 2 w 504"/>
                <a:gd name="T53" fmla="*/ 287 h 492"/>
                <a:gd name="T54" fmla="*/ 11 w 504"/>
                <a:gd name="T55" fmla="*/ 328 h 492"/>
                <a:gd name="T56" fmla="*/ 45 w 504"/>
                <a:gd name="T57" fmla="*/ 348 h 492"/>
                <a:gd name="T58" fmla="*/ 76 w 504"/>
                <a:gd name="T59" fmla="*/ 341 h 492"/>
                <a:gd name="T60" fmla="*/ 126 w 504"/>
                <a:gd name="T61" fmla="*/ 401 h 492"/>
                <a:gd name="T62" fmla="*/ 126 w 504"/>
                <a:gd name="T63" fmla="*/ 401 h 492"/>
                <a:gd name="T64" fmla="*/ 111 w 504"/>
                <a:gd name="T65" fmla="*/ 431 h 492"/>
                <a:gd name="T66" fmla="*/ 110 w 504"/>
                <a:gd name="T67" fmla="*/ 453 h 492"/>
                <a:gd name="T68" fmla="*/ 125 w 504"/>
                <a:gd name="T69" fmla="*/ 468 h 492"/>
                <a:gd name="T70" fmla="*/ 162 w 504"/>
                <a:gd name="T71" fmla="*/ 486 h 492"/>
                <a:gd name="T72" fmla="*/ 174 w 504"/>
                <a:gd name="T73" fmla="*/ 489 h 492"/>
                <a:gd name="T74" fmla="*/ 199 w 504"/>
                <a:gd name="T75" fmla="*/ 473 h 492"/>
                <a:gd name="T76" fmla="*/ 214 w 504"/>
                <a:gd name="T77" fmla="*/ 443 h 492"/>
                <a:gd name="T78" fmla="*/ 291 w 504"/>
                <a:gd name="T79" fmla="*/ 442 h 492"/>
                <a:gd name="T80" fmla="*/ 305 w 504"/>
                <a:gd name="T81" fmla="*/ 473 h 492"/>
                <a:gd name="T82" fmla="*/ 343 w 504"/>
                <a:gd name="T83" fmla="*/ 486 h 492"/>
                <a:gd name="T84" fmla="*/ 380 w 504"/>
                <a:gd name="T85" fmla="*/ 467 h 492"/>
                <a:gd name="T86" fmla="*/ 394 w 504"/>
                <a:gd name="T87" fmla="*/ 451 h 492"/>
                <a:gd name="T88" fmla="*/ 393 w 504"/>
                <a:gd name="T89" fmla="*/ 430 h 492"/>
                <a:gd name="T90" fmla="*/ 378 w 504"/>
                <a:gd name="T91" fmla="*/ 400 h 492"/>
                <a:gd name="T92" fmla="*/ 427 w 504"/>
                <a:gd name="T93" fmla="*/ 340 h 492"/>
                <a:gd name="T94" fmla="*/ 459 w 504"/>
                <a:gd name="T95" fmla="*/ 347 h 492"/>
                <a:gd name="T96" fmla="*/ 480 w 504"/>
                <a:gd name="T97" fmla="*/ 343 h 492"/>
                <a:gd name="T98" fmla="*/ 492 w 504"/>
                <a:gd name="T99" fmla="*/ 326 h 492"/>
                <a:gd name="T100" fmla="*/ 501 w 504"/>
                <a:gd name="T101" fmla="*/ 285 h 492"/>
                <a:gd name="T102" fmla="*/ 480 w 504"/>
                <a:gd name="T103" fmla="*/ 252 h 492"/>
                <a:gd name="T104" fmla="*/ 371 w 504"/>
                <a:gd name="T105" fmla="*/ 248 h 492"/>
                <a:gd name="T106" fmla="*/ 251 w 504"/>
                <a:gd name="T107" fmla="*/ 368 h 492"/>
                <a:gd name="T108" fmla="*/ 132 w 504"/>
                <a:gd name="T109" fmla="*/ 248 h 492"/>
                <a:gd name="T110" fmla="*/ 251 w 504"/>
                <a:gd name="T111" fmla="*/ 129 h 492"/>
                <a:gd name="T112" fmla="*/ 371 w 504"/>
                <a:gd name="T113" fmla="*/ 248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4" h="492">
                  <a:moveTo>
                    <a:pt x="480" y="252"/>
                  </a:moveTo>
                  <a:cubicBezTo>
                    <a:pt x="449" y="245"/>
                    <a:pt x="449" y="245"/>
                    <a:pt x="449" y="245"/>
                  </a:cubicBezTo>
                  <a:cubicBezTo>
                    <a:pt x="449" y="218"/>
                    <a:pt x="443" y="192"/>
                    <a:pt x="432" y="167"/>
                  </a:cubicBezTo>
                  <a:cubicBezTo>
                    <a:pt x="455" y="148"/>
                    <a:pt x="455" y="148"/>
                    <a:pt x="455" y="148"/>
                  </a:cubicBezTo>
                  <a:cubicBezTo>
                    <a:pt x="461" y="144"/>
                    <a:pt x="465" y="137"/>
                    <a:pt x="465" y="130"/>
                  </a:cubicBezTo>
                  <a:cubicBezTo>
                    <a:pt x="466" y="122"/>
                    <a:pt x="464" y="115"/>
                    <a:pt x="459" y="109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424" y="65"/>
                    <a:pt x="406" y="63"/>
                    <a:pt x="394" y="73"/>
                  </a:cubicBezTo>
                  <a:cubicBezTo>
                    <a:pt x="372" y="91"/>
                    <a:pt x="372" y="91"/>
                    <a:pt x="372" y="91"/>
                  </a:cubicBezTo>
                  <a:cubicBezTo>
                    <a:pt x="350" y="74"/>
                    <a:pt x="326" y="63"/>
                    <a:pt x="300" y="56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0" y="12"/>
                    <a:pt x="287" y="0"/>
                    <a:pt x="272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15" y="0"/>
                    <a:pt x="203" y="12"/>
                    <a:pt x="203" y="28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176" y="63"/>
                    <a:pt x="151" y="75"/>
                    <a:pt x="130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1" y="69"/>
                    <a:pt x="94" y="67"/>
                    <a:pt x="86" y="68"/>
                  </a:cubicBezTo>
                  <a:cubicBezTo>
                    <a:pt x="79" y="69"/>
                    <a:pt x="72" y="73"/>
                    <a:pt x="68" y="79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2" y="123"/>
                    <a:pt x="34" y="140"/>
                    <a:pt x="46" y="150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59" y="193"/>
                    <a:pt x="53" y="220"/>
                    <a:pt x="53" y="247"/>
                  </a:cubicBezTo>
                  <a:cubicBezTo>
                    <a:pt x="23" y="254"/>
                    <a:pt x="23" y="254"/>
                    <a:pt x="23" y="254"/>
                  </a:cubicBezTo>
                  <a:cubicBezTo>
                    <a:pt x="16" y="256"/>
                    <a:pt x="10" y="260"/>
                    <a:pt x="6" y="266"/>
                  </a:cubicBezTo>
                  <a:cubicBezTo>
                    <a:pt x="2" y="272"/>
                    <a:pt x="0" y="280"/>
                    <a:pt x="2" y="287"/>
                  </a:cubicBezTo>
                  <a:cubicBezTo>
                    <a:pt x="11" y="328"/>
                    <a:pt x="11" y="328"/>
                    <a:pt x="11" y="328"/>
                  </a:cubicBezTo>
                  <a:cubicBezTo>
                    <a:pt x="15" y="343"/>
                    <a:pt x="30" y="352"/>
                    <a:pt x="45" y="348"/>
                  </a:cubicBezTo>
                  <a:cubicBezTo>
                    <a:pt x="76" y="341"/>
                    <a:pt x="76" y="341"/>
                    <a:pt x="76" y="341"/>
                  </a:cubicBezTo>
                  <a:cubicBezTo>
                    <a:pt x="89" y="364"/>
                    <a:pt x="105" y="385"/>
                    <a:pt x="126" y="401"/>
                  </a:cubicBezTo>
                  <a:cubicBezTo>
                    <a:pt x="126" y="401"/>
                    <a:pt x="126" y="401"/>
                    <a:pt x="126" y="401"/>
                  </a:cubicBezTo>
                  <a:cubicBezTo>
                    <a:pt x="111" y="431"/>
                    <a:pt x="111" y="431"/>
                    <a:pt x="111" y="431"/>
                  </a:cubicBezTo>
                  <a:cubicBezTo>
                    <a:pt x="108" y="438"/>
                    <a:pt x="108" y="446"/>
                    <a:pt x="110" y="453"/>
                  </a:cubicBezTo>
                  <a:cubicBezTo>
                    <a:pt x="113" y="460"/>
                    <a:pt x="118" y="465"/>
                    <a:pt x="125" y="468"/>
                  </a:cubicBezTo>
                  <a:cubicBezTo>
                    <a:pt x="162" y="486"/>
                    <a:pt x="162" y="486"/>
                    <a:pt x="162" y="486"/>
                  </a:cubicBezTo>
                  <a:cubicBezTo>
                    <a:pt x="166" y="488"/>
                    <a:pt x="170" y="489"/>
                    <a:pt x="174" y="489"/>
                  </a:cubicBezTo>
                  <a:cubicBezTo>
                    <a:pt x="184" y="489"/>
                    <a:pt x="194" y="483"/>
                    <a:pt x="199" y="473"/>
                  </a:cubicBezTo>
                  <a:cubicBezTo>
                    <a:pt x="214" y="443"/>
                    <a:pt x="214" y="443"/>
                    <a:pt x="214" y="443"/>
                  </a:cubicBezTo>
                  <a:cubicBezTo>
                    <a:pt x="239" y="448"/>
                    <a:pt x="265" y="447"/>
                    <a:pt x="291" y="442"/>
                  </a:cubicBezTo>
                  <a:cubicBezTo>
                    <a:pt x="305" y="473"/>
                    <a:pt x="305" y="473"/>
                    <a:pt x="305" y="473"/>
                  </a:cubicBezTo>
                  <a:cubicBezTo>
                    <a:pt x="312" y="487"/>
                    <a:pt x="329" y="492"/>
                    <a:pt x="343" y="486"/>
                  </a:cubicBezTo>
                  <a:cubicBezTo>
                    <a:pt x="380" y="467"/>
                    <a:pt x="380" y="467"/>
                    <a:pt x="380" y="467"/>
                  </a:cubicBezTo>
                  <a:cubicBezTo>
                    <a:pt x="387" y="464"/>
                    <a:pt x="392" y="458"/>
                    <a:pt x="394" y="451"/>
                  </a:cubicBezTo>
                  <a:cubicBezTo>
                    <a:pt x="396" y="445"/>
                    <a:pt x="396" y="437"/>
                    <a:pt x="393" y="430"/>
                  </a:cubicBezTo>
                  <a:cubicBezTo>
                    <a:pt x="378" y="400"/>
                    <a:pt x="378" y="400"/>
                    <a:pt x="378" y="400"/>
                  </a:cubicBezTo>
                  <a:cubicBezTo>
                    <a:pt x="398" y="383"/>
                    <a:pt x="415" y="363"/>
                    <a:pt x="427" y="340"/>
                  </a:cubicBezTo>
                  <a:cubicBezTo>
                    <a:pt x="459" y="347"/>
                    <a:pt x="459" y="347"/>
                    <a:pt x="459" y="347"/>
                  </a:cubicBezTo>
                  <a:cubicBezTo>
                    <a:pt x="466" y="348"/>
                    <a:pt x="473" y="347"/>
                    <a:pt x="480" y="343"/>
                  </a:cubicBezTo>
                  <a:cubicBezTo>
                    <a:pt x="486" y="339"/>
                    <a:pt x="490" y="333"/>
                    <a:pt x="492" y="326"/>
                  </a:cubicBezTo>
                  <a:cubicBezTo>
                    <a:pt x="501" y="285"/>
                    <a:pt x="501" y="285"/>
                    <a:pt x="501" y="285"/>
                  </a:cubicBezTo>
                  <a:cubicBezTo>
                    <a:pt x="504" y="270"/>
                    <a:pt x="495" y="255"/>
                    <a:pt x="480" y="252"/>
                  </a:cubicBezTo>
                  <a:close/>
                  <a:moveTo>
                    <a:pt x="371" y="248"/>
                  </a:moveTo>
                  <a:cubicBezTo>
                    <a:pt x="371" y="314"/>
                    <a:pt x="317" y="368"/>
                    <a:pt x="251" y="368"/>
                  </a:cubicBezTo>
                  <a:cubicBezTo>
                    <a:pt x="186" y="368"/>
                    <a:pt x="132" y="314"/>
                    <a:pt x="132" y="248"/>
                  </a:cubicBezTo>
                  <a:cubicBezTo>
                    <a:pt x="132" y="182"/>
                    <a:pt x="186" y="129"/>
                    <a:pt x="251" y="129"/>
                  </a:cubicBezTo>
                  <a:cubicBezTo>
                    <a:pt x="317" y="129"/>
                    <a:pt x="371" y="182"/>
                    <a:pt x="371" y="24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9288568" y="4444235"/>
              <a:ext cx="242762" cy="2427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11539" y="2421543"/>
            <a:ext cx="605519" cy="594479"/>
            <a:chOff x="6307806" y="2313141"/>
            <a:chExt cx="787755" cy="770648"/>
          </a:xfrm>
        </p:grpSpPr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307806" y="2313141"/>
              <a:ext cx="787755" cy="770648"/>
            </a:xfrm>
            <a:custGeom>
              <a:avLst/>
              <a:gdLst>
                <a:gd name="T0" fmla="*/ 389 w 409"/>
                <a:gd name="T1" fmla="*/ 205 h 400"/>
                <a:gd name="T2" fmla="*/ 364 w 409"/>
                <a:gd name="T3" fmla="*/ 200 h 400"/>
                <a:gd name="T4" fmla="*/ 350 w 409"/>
                <a:gd name="T5" fmla="*/ 136 h 400"/>
                <a:gd name="T6" fmla="*/ 369 w 409"/>
                <a:gd name="T7" fmla="*/ 121 h 400"/>
                <a:gd name="T8" fmla="*/ 377 w 409"/>
                <a:gd name="T9" fmla="*/ 106 h 400"/>
                <a:gd name="T10" fmla="*/ 372 w 409"/>
                <a:gd name="T11" fmla="*/ 89 h 400"/>
                <a:gd name="T12" fmla="*/ 351 w 409"/>
                <a:gd name="T13" fmla="*/ 63 h 400"/>
                <a:gd name="T14" fmla="*/ 319 w 409"/>
                <a:gd name="T15" fmla="*/ 60 h 400"/>
                <a:gd name="T16" fmla="*/ 301 w 409"/>
                <a:gd name="T17" fmla="*/ 74 h 400"/>
                <a:gd name="T18" fmla="*/ 243 w 409"/>
                <a:gd name="T19" fmla="*/ 46 h 400"/>
                <a:gd name="T20" fmla="*/ 243 w 409"/>
                <a:gd name="T21" fmla="*/ 23 h 400"/>
                <a:gd name="T22" fmla="*/ 220 w 409"/>
                <a:gd name="T23" fmla="*/ 0 h 400"/>
                <a:gd name="T24" fmla="*/ 186 w 409"/>
                <a:gd name="T25" fmla="*/ 0 h 400"/>
                <a:gd name="T26" fmla="*/ 164 w 409"/>
                <a:gd name="T27" fmla="*/ 23 h 400"/>
                <a:gd name="T28" fmla="*/ 164 w 409"/>
                <a:gd name="T29" fmla="*/ 46 h 400"/>
                <a:gd name="T30" fmla="*/ 104 w 409"/>
                <a:gd name="T31" fmla="*/ 75 h 400"/>
                <a:gd name="T32" fmla="*/ 104 w 409"/>
                <a:gd name="T33" fmla="*/ 75 h 400"/>
                <a:gd name="T34" fmla="*/ 86 w 409"/>
                <a:gd name="T35" fmla="*/ 61 h 400"/>
                <a:gd name="T36" fmla="*/ 69 w 409"/>
                <a:gd name="T37" fmla="*/ 56 h 400"/>
                <a:gd name="T38" fmla="*/ 54 w 409"/>
                <a:gd name="T39" fmla="*/ 64 h 400"/>
                <a:gd name="T40" fmla="*/ 33 w 409"/>
                <a:gd name="T41" fmla="*/ 91 h 400"/>
                <a:gd name="T42" fmla="*/ 37 w 409"/>
                <a:gd name="T43" fmla="*/ 122 h 400"/>
                <a:gd name="T44" fmla="*/ 56 w 409"/>
                <a:gd name="T45" fmla="*/ 137 h 400"/>
                <a:gd name="T46" fmla="*/ 42 w 409"/>
                <a:gd name="T47" fmla="*/ 201 h 400"/>
                <a:gd name="T48" fmla="*/ 18 w 409"/>
                <a:gd name="T49" fmla="*/ 207 h 400"/>
                <a:gd name="T50" fmla="*/ 4 w 409"/>
                <a:gd name="T51" fmla="*/ 217 h 400"/>
                <a:gd name="T52" fmla="*/ 1 w 409"/>
                <a:gd name="T53" fmla="*/ 234 h 400"/>
                <a:gd name="T54" fmla="*/ 8 w 409"/>
                <a:gd name="T55" fmla="*/ 267 h 400"/>
                <a:gd name="T56" fmla="*/ 36 w 409"/>
                <a:gd name="T57" fmla="*/ 283 h 400"/>
                <a:gd name="T58" fmla="*/ 61 w 409"/>
                <a:gd name="T59" fmla="*/ 278 h 400"/>
                <a:gd name="T60" fmla="*/ 101 w 409"/>
                <a:gd name="T61" fmla="*/ 327 h 400"/>
                <a:gd name="T62" fmla="*/ 101 w 409"/>
                <a:gd name="T63" fmla="*/ 327 h 400"/>
                <a:gd name="T64" fmla="*/ 90 w 409"/>
                <a:gd name="T65" fmla="*/ 351 h 400"/>
                <a:gd name="T66" fmla="*/ 89 w 409"/>
                <a:gd name="T67" fmla="*/ 368 h 400"/>
                <a:gd name="T68" fmla="*/ 100 w 409"/>
                <a:gd name="T69" fmla="*/ 381 h 400"/>
                <a:gd name="T70" fmla="*/ 131 w 409"/>
                <a:gd name="T71" fmla="*/ 396 h 400"/>
                <a:gd name="T72" fmla="*/ 140 w 409"/>
                <a:gd name="T73" fmla="*/ 398 h 400"/>
                <a:gd name="T74" fmla="*/ 161 w 409"/>
                <a:gd name="T75" fmla="*/ 385 h 400"/>
                <a:gd name="T76" fmla="*/ 173 w 409"/>
                <a:gd name="T77" fmla="*/ 360 h 400"/>
                <a:gd name="T78" fmla="*/ 235 w 409"/>
                <a:gd name="T79" fmla="*/ 360 h 400"/>
                <a:gd name="T80" fmla="*/ 247 w 409"/>
                <a:gd name="T81" fmla="*/ 385 h 400"/>
                <a:gd name="T82" fmla="*/ 278 w 409"/>
                <a:gd name="T83" fmla="*/ 395 h 400"/>
                <a:gd name="T84" fmla="*/ 308 w 409"/>
                <a:gd name="T85" fmla="*/ 380 h 400"/>
                <a:gd name="T86" fmla="*/ 319 w 409"/>
                <a:gd name="T87" fmla="*/ 367 h 400"/>
                <a:gd name="T88" fmla="*/ 318 w 409"/>
                <a:gd name="T89" fmla="*/ 350 h 400"/>
                <a:gd name="T90" fmla="*/ 306 w 409"/>
                <a:gd name="T91" fmla="*/ 326 h 400"/>
                <a:gd name="T92" fmla="*/ 346 w 409"/>
                <a:gd name="T93" fmla="*/ 276 h 400"/>
                <a:gd name="T94" fmla="*/ 372 w 409"/>
                <a:gd name="T95" fmla="*/ 282 h 400"/>
                <a:gd name="T96" fmla="*/ 389 w 409"/>
                <a:gd name="T97" fmla="*/ 279 h 400"/>
                <a:gd name="T98" fmla="*/ 399 w 409"/>
                <a:gd name="T99" fmla="*/ 265 h 400"/>
                <a:gd name="T100" fmla="*/ 406 w 409"/>
                <a:gd name="T101" fmla="*/ 232 h 400"/>
                <a:gd name="T102" fmla="*/ 389 w 409"/>
                <a:gd name="T103" fmla="*/ 205 h 400"/>
                <a:gd name="T104" fmla="*/ 301 w 409"/>
                <a:gd name="T105" fmla="*/ 202 h 400"/>
                <a:gd name="T106" fmla="*/ 203 w 409"/>
                <a:gd name="T107" fmla="*/ 299 h 400"/>
                <a:gd name="T108" fmla="*/ 106 w 409"/>
                <a:gd name="T109" fmla="*/ 202 h 400"/>
                <a:gd name="T110" fmla="*/ 203 w 409"/>
                <a:gd name="T111" fmla="*/ 105 h 400"/>
                <a:gd name="T112" fmla="*/ 301 w 409"/>
                <a:gd name="T113" fmla="*/ 2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9" h="400">
                  <a:moveTo>
                    <a:pt x="389" y="205"/>
                  </a:moveTo>
                  <a:cubicBezTo>
                    <a:pt x="364" y="200"/>
                    <a:pt x="364" y="200"/>
                    <a:pt x="364" y="200"/>
                  </a:cubicBezTo>
                  <a:cubicBezTo>
                    <a:pt x="364" y="177"/>
                    <a:pt x="359" y="156"/>
                    <a:pt x="350" y="136"/>
                  </a:cubicBezTo>
                  <a:cubicBezTo>
                    <a:pt x="369" y="121"/>
                    <a:pt x="369" y="121"/>
                    <a:pt x="369" y="121"/>
                  </a:cubicBezTo>
                  <a:cubicBezTo>
                    <a:pt x="374" y="117"/>
                    <a:pt x="377" y="112"/>
                    <a:pt x="377" y="106"/>
                  </a:cubicBezTo>
                  <a:cubicBezTo>
                    <a:pt x="378" y="100"/>
                    <a:pt x="376" y="94"/>
                    <a:pt x="372" y="89"/>
                  </a:cubicBezTo>
                  <a:cubicBezTo>
                    <a:pt x="351" y="63"/>
                    <a:pt x="351" y="63"/>
                    <a:pt x="351" y="63"/>
                  </a:cubicBezTo>
                  <a:cubicBezTo>
                    <a:pt x="343" y="53"/>
                    <a:pt x="329" y="52"/>
                    <a:pt x="319" y="60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284" y="61"/>
                    <a:pt x="264" y="51"/>
                    <a:pt x="243" y="46"/>
                  </a:cubicBezTo>
                  <a:cubicBezTo>
                    <a:pt x="243" y="23"/>
                    <a:pt x="243" y="23"/>
                    <a:pt x="243" y="23"/>
                  </a:cubicBezTo>
                  <a:cubicBezTo>
                    <a:pt x="243" y="10"/>
                    <a:pt x="233" y="0"/>
                    <a:pt x="220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4" y="0"/>
                    <a:pt x="164" y="10"/>
                    <a:pt x="164" y="23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42" y="51"/>
                    <a:pt x="122" y="61"/>
                    <a:pt x="104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1" y="57"/>
                    <a:pt x="75" y="55"/>
                    <a:pt x="69" y="56"/>
                  </a:cubicBezTo>
                  <a:cubicBezTo>
                    <a:pt x="63" y="56"/>
                    <a:pt x="58" y="59"/>
                    <a:pt x="54" y="64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26" y="100"/>
                    <a:pt x="27" y="115"/>
                    <a:pt x="37" y="122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47" y="158"/>
                    <a:pt x="43" y="179"/>
                    <a:pt x="42" y="201"/>
                  </a:cubicBezTo>
                  <a:cubicBezTo>
                    <a:pt x="18" y="207"/>
                    <a:pt x="18" y="207"/>
                    <a:pt x="18" y="207"/>
                  </a:cubicBezTo>
                  <a:cubicBezTo>
                    <a:pt x="12" y="208"/>
                    <a:pt x="7" y="212"/>
                    <a:pt x="4" y="217"/>
                  </a:cubicBezTo>
                  <a:cubicBezTo>
                    <a:pt x="1" y="222"/>
                    <a:pt x="0" y="228"/>
                    <a:pt x="1" y="234"/>
                  </a:cubicBezTo>
                  <a:cubicBezTo>
                    <a:pt x="8" y="267"/>
                    <a:pt x="8" y="267"/>
                    <a:pt x="8" y="267"/>
                  </a:cubicBezTo>
                  <a:cubicBezTo>
                    <a:pt x="11" y="279"/>
                    <a:pt x="23" y="286"/>
                    <a:pt x="36" y="283"/>
                  </a:cubicBezTo>
                  <a:cubicBezTo>
                    <a:pt x="61" y="278"/>
                    <a:pt x="61" y="278"/>
                    <a:pt x="61" y="278"/>
                  </a:cubicBezTo>
                  <a:cubicBezTo>
                    <a:pt x="71" y="296"/>
                    <a:pt x="85" y="313"/>
                    <a:pt x="101" y="327"/>
                  </a:cubicBezTo>
                  <a:cubicBezTo>
                    <a:pt x="101" y="327"/>
                    <a:pt x="101" y="327"/>
                    <a:pt x="101" y="327"/>
                  </a:cubicBezTo>
                  <a:cubicBezTo>
                    <a:pt x="90" y="351"/>
                    <a:pt x="90" y="351"/>
                    <a:pt x="90" y="351"/>
                  </a:cubicBezTo>
                  <a:cubicBezTo>
                    <a:pt x="87" y="356"/>
                    <a:pt x="87" y="363"/>
                    <a:pt x="89" y="368"/>
                  </a:cubicBezTo>
                  <a:cubicBezTo>
                    <a:pt x="91" y="374"/>
                    <a:pt x="95" y="378"/>
                    <a:pt x="100" y="381"/>
                  </a:cubicBezTo>
                  <a:cubicBezTo>
                    <a:pt x="131" y="396"/>
                    <a:pt x="131" y="396"/>
                    <a:pt x="131" y="396"/>
                  </a:cubicBezTo>
                  <a:cubicBezTo>
                    <a:pt x="134" y="397"/>
                    <a:pt x="137" y="398"/>
                    <a:pt x="140" y="398"/>
                  </a:cubicBezTo>
                  <a:cubicBezTo>
                    <a:pt x="149" y="398"/>
                    <a:pt x="157" y="393"/>
                    <a:pt x="161" y="385"/>
                  </a:cubicBezTo>
                  <a:cubicBezTo>
                    <a:pt x="173" y="360"/>
                    <a:pt x="173" y="360"/>
                    <a:pt x="173" y="360"/>
                  </a:cubicBezTo>
                  <a:cubicBezTo>
                    <a:pt x="193" y="364"/>
                    <a:pt x="215" y="364"/>
                    <a:pt x="235" y="360"/>
                  </a:cubicBezTo>
                  <a:cubicBezTo>
                    <a:pt x="247" y="385"/>
                    <a:pt x="247" y="385"/>
                    <a:pt x="247" y="385"/>
                  </a:cubicBezTo>
                  <a:cubicBezTo>
                    <a:pt x="253" y="396"/>
                    <a:pt x="266" y="400"/>
                    <a:pt x="278" y="395"/>
                  </a:cubicBezTo>
                  <a:cubicBezTo>
                    <a:pt x="308" y="380"/>
                    <a:pt x="308" y="380"/>
                    <a:pt x="308" y="380"/>
                  </a:cubicBezTo>
                  <a:cubicBezTo>
                    <a:pt x="313" y="377"/>
                    <a:pt x="317" y="373"/>
                    <a:pt x="319" y="367"/>
                  </a:cubicBezTo>
                  <a:cubicBezTo>
                    <a:pt x="321" y="362"/>
                    <a:pt x="321" y="355"/>
                    <a:pt x="318" y="350"/>
                  </a:cubicBezTo>
                  <a:cubicBezTo>
                    <a:pt x="306" y="326"/>
                    <a:pt x="306" y="326"/>
                    <a:pt x="306" y="326"/>
                  </a:cubicBezTo>
                  <a:cubicBezTo>
                    <a:pt x="323" y="312"/>
                    <a:pt x="336" y="295"/>
                    <a:pt x="346" y="276"/>
                  </a:cubicBezTo>
                  <a:cubicBezTo>
                    <a:pt x="372" y="282"/>
                    <a:pt x="372" y="282"/>
                    <a:pt x="372" y="282"/>
                  </a:cubicBezTo>
                  <a:cubicBezTo>
                    <a:pt x="378" y="283"/>
                    <a:pt x="384" y="282"/>
                    <a:pt x="389" y="279"/>
                  </a:cubicBezTo>
                  <a:cubicBezTo>
                    <a:pt x="394" y="276"/>
                    <a:pt x="397" y="271"/>
                    <a:pt x="399" y="265"/>
                  </a:cubicBezTo>
                  <a:cubicBezTo>
                    <a:pt x="406" y="232"/>
                    <a:pt x="406" y="232"/>
                    <a:pt x="406" y="232"/>
                  </a:cubicBezTo>
                  <a:cubicBezTo>
                    <a:pt x="409" y="220"/>
                    <a:pt x="401" y="208"/>
                    <a:pt x="389" y="205"/>
                  </a:cubicBezTo>
                  <a:close/>
                  <a:moveTo>
                    <a:pt x="301" y="202"/>
                  </a:moveTo>
                  <a:cubicBezTo>
                    <a:pt x="301" y="256"/>
                    <a:pt x="257" y="299"/>
                    <a:pt x="203" y="299"/>
                  </a:cubicBezTo>
                  <a:cubicBezTo>
                    <a:pt x="150" y="299"/>
                    <a:pt x="106" y="256"/>
                    <a:pt x="106" y="202"/>
                  </a:cubicBezTo>
                  <a:cubicBezTo>
                    <a:pt x="106" y="148"/>
                    <a:pt x="150" y="105"/>
                    <a:pt x="203" y="105"/>
                  </a:cubicBezTo>
                  <a:cubicBezTo>
                    <a:pt x="257" y="105"/>
                    <a:pt x="301" y="149"/>
                    <a:pt x="301" y="2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6600261" y="2603967"/>
              <a:ext cx="198772" cy="1963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354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64" name="TextBox 90">
            <a:extLst>
              <a:ext uri="{FF2B5EF4-FFF2-40B4-BE49-F238E27FC236}">
                <a16:creationId xmlns:a16="http://schemas.microsoft.com/office/drawing/2014/main" id="{AD191927-2546-68C0-AF45-FC9C492D02D3}"/>
              </a:ext>
            </a:extLst>
          </p:cNvPr>
          <p:cNvSpPr txBox="1"/>
          <p:nvPr/>
        </p:nvSpPr>
        <p:spPr>
          <a:xfrm>
            <a:off x="3970802" y="5101953"/>
            <a:ext cx="26656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1100" b="1">
                <a:solidFill>
                  <a:srgbClr val="0070C0"/>
                </a:solidFill>
                <a:latin typeface="Montserrat"/>
              </a:rPr>
              <a:t>Comités trimestrales de seguimientos y  avances del modelo con el sindicato</a:t>
            </a:r>
            <a:endParaRPr kumimoji="0" lang="es-AR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4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A10ABA5-9C3D-21ED-8410-19C1EA7948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  <p:pic>
        <p:nvPicPr>
          <p:cNvPr id="43" name="Imagen 42" descr="Icono&#10;&#10;El contenido generado por IA puede ser incorrecto.">
            <a:extLst>
              <a:ext uri="{FF2B5EF4-FFF2-40B4-BE49-F238E27FC236}">
                <a16:creationId xmlns:a16="http://schemas.microsoft.com/office/drawing/2014/main" id="{70138A52-4254-FE58-1D47-179B5D15B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700" y="1249985"/>
            <a:ext cx="613834" cy="620788"/>
          </a:xfrm>
          <a:prstGeom prst="rect">
            <a:avLst/>
          </a:prstGeom>
        </p:spPr>
      </p:pic>
      <p:pic>
        <p:nvPicPr>
          <p:cNvPr id="44" name="Imagen 43" descr="Icono&#10;&#10;El contenido generado por IA puede ser incorrecto.">
            <a:extLst>
              <a:ext uri="{FF2B5EF4-FFF2-40B4-BE49-F238E27FC236}">
                <a16:creationId xmlns:a16="http://schemas.microsoft.com/office/drawing/2014/main" id="{3456DCD1-BE82-B37E-9F25-76CC5AA35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58" y="2185086"/>
            <a:ext cx="599168" cy="589643"/>
          </a:xfrm>
          <a:prstGeom prst="rect">
            <a:avLst/>
          </a:prstGeom>
        </p:spPr>
      </p:pic>
      <p:pic>
        <p:nvPicPr>
          <p:cNvPr id="45" name="Imagen 44" descr="Código QR&#10;&#10;El contenido generado por IA puede ser incorrecto.">
            <a:extLst>
              <a:ext uri="{FF2B5EF4-FFF2-40B4-BE49-F238E27FC236}">
                <a16:creationId xmlns:a16="http://schemas.microsoft.com/office/drawing/2014/main" id="{D1E69E0D-D642-3C28-EF90-79FD11CC9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776" y="3129840"/>
            <a:ext cx="690033" cy="584503"/>
          </a:xfrm>
          <a:prstGeom prst="rect">
            <a:avLst/>
          </a:prstGeom>
        </p:spPr>
      </p:pic>
      <p:pic>
        <p:nvPicPr>
          <p:cNvPr id="46" name="Imagen 45" descr="Icono&#10;&#10;El contenido generado por IA puede ser incorrecto.">
            <a:extLst>
              <a:ext uri="{FF2B5EF4-FFF2-40B4-BE49-F238E27FC236}">
                <a16:creationId xmlns:a16="http://schemas.microsoft.com/office/drawing/2014/main" id="{5C9E0942-DE61-F530-EFE2-E496ABCC3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034" y="4067018"/>
            <a:ext cx="691545" cy="596598"/>
          </a:xfrm>
          <a:prstGeom prst="rect">
            <a:avLst/>
          </a:prstGeom>
        </p:spPr>
      </p:pic>
      <p:pic>
        <p:nvPicPr>
          <p:cNvPr id="47" name="Imagen 46" descr="Icono&#10;&#10;El contenido generado por IA puede ser incorrecto.">
            <a:extLst>
              <a:ext uri="{FF2B5EF4-FFF2-40B4-BE49-F238E27FC236}">
                <a16:creationId xmlns:a16="http://schemas.microsoft.com/office/drawing/2014/main" id="{4287EFE5-AA49-C8DA-E444-808BD9EE04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3627" y="5974023"/>
            <a:ext cx="695930" cy="597354"/>
          </a:xfrm>
          <a:prstGeom prst="rect">
            <a:avLst/>
          </a:prstGeom>
        </p:spPr>
      </p:pic>
      <p:pic>
        <p:nvPicPr>
          <p:cNvPr id="48" name="Imagen 47" descr="Icono&#10;&#10;El contenido generado por IA puede ser incorrecto.">
            <a:extLst>
              <a:ext uri="{FF2B5EF4-FFF2-40B4-BE49-F238E27FC236}">
                <a16:creationId xmlns:a16="http://schemas.microsoft.com/office/drawing/2014/main" id="{E26E23BC-9D8F-5B4B-5A68-8DF6F159D4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143" y="4162198"/>
            <a:ext cx="859971" cy="585259"/>
          </a:xfrm>
          <a:prstGeom prst="rect">
            <a:avLst/>
          </a:prstGeom>
        </p:spPr>
      </p:pic>
      <p:pic>
        <p:nvPicPr>
          <p:cNvPr id="49" name="Imagen 48" descr="Imagen que contiene alimentos, sostener, tren, firmar&#10;&#10;El contenido generado por IA puede ser incorrecto.">
            <a:extLst>
              <a:ext uri="{FF2B5EF4-FFF2-40B4-BE49-F238E27FC236}">
                <a16:creationId xmlns:a16="http://schemas.microsoft.com/office/drawing/2014/main" id="{507D3CA5-808B-2F51-9282-4AB0C489D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2472" y="1247019"/>
            <a:ext cx="695930" cy="729645"/>
          </a:xfrm>
          <a:prstGeom prst="rect">
            <a:avLst/>
          </a:prstGeom>
        </p:spPr>
      </p:pic>
      <p:pic>
        <p:nvPicPr>
          <p:cNvPr id="50" name="Imagen 49" descr="Icono&#10;&#10;El contenido generado por IA puede ser incorrecto.">
            <a:extLst>
              <a:ext uri="{FF2B5EF4-FFF2-40B4-BE49-F238E27FC236}">
                <a16:creationId xmlns:a16="http://schemas.microsoft.com/office/drawing/2014/main" id="{A0448A26-55AE-F291-26ED-136209BDC6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9673" y="2169826"/>
            <a:ext cx="704699" cy="596598"/>
          </a:xfrm>
          <a:prstGeom prst="rect">
            <a:avLst/>
          </a:prstGeom>
        </p:spPr>
      </p:pic>
      <p:pic>
        <p:nvPicPr>
          <p:cNvPr id="52" name="Imagen 51" descr="Icono&#10;&#10;El contenido generado por IA puede ser incorrecto.">
            <a:extLst>
              <a:ext uri="{FF2B5EF4-FFF2-40B4-BE49-F238E27FC236}">
                <a16:creationId xmlns:a16="http://schemas.microsoft.com/office/drawing/2014/main" id="{C38636F0-F358-D1BA-53EC-72E0C2DCA8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44094" y="3081059"/>
            <a:ext cx="512686" cy="599169"/>
          </a:xfrm>
          <a:prstGeom prst="rect">
            <a:avLst/>
          </a:prstGeom>
        </p:spPr>
      </p:pic>
      <p:pic>
        <p:nvPicPr>
          <p:cNvPr id="54" name="Imagen 53" descr="Icono&#10;&#10;El contenido generado por IA puede ser incorrecto.">
            <a:extLst>
              <a:ext uri="{FF2B5EF4-FFF2-40B4-BE49-F238E27FC236}">
                <a16:creationId xmlns:a16="http://schemas.microsoft.com/office/drawing/2014/main" id="{D8AB0D9C-DD99-4589-5416-D19FFA4C84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2655" y="5101953"/>
            <a:ext cx="695930" cy="612776"/>
          </a:xfrm>
          <a:prstGeom prst="rect">
            <a:avLst/>
          </a:prstGeom>
        </p:spPr>
      </p:pic>
      <p:pic>
        <p:nvPicPr>
          <p:cNvPr id="55" name="Imagen 54" descr="Icono&#10;&#10;El contenido generado por IA puede ser incorrecto.">
            <a:extLst>
              <a:ext uri="{FF2B5EF4-FFF2-40B4-BE49-F238E27FC236}">
                <a16:creationId xmlns:a16="http://schemas.microsoft.com/office/drawing/2014/main" id="{A263138C-E526-2213-6DAE-210F22C600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16575" y="4991948"/>
            <a:ext cx="604308" cy="59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122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AB827-73E0-B560-5B18-035E8BE92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E2E646D3-9EDD-EBD6-DF7A-90B5BC45AA8E}"/>
              </a:ext>
            </a:extLst>
          </p:cNvPr>
          <p:cNvSpPr txBox="1">
            <a:spLocks/>
          </p:cNvSpPr>
          <p:nvPr/>
        </p:nvSpPr>
        <p:spPr>
          <a:xfrm>
            <a:off x="972181" y="3031414"/>
            <a:ext cx="5218230" cy="823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500"/>
              </a:lnSpc>
            </a:pPr>
            <a:r>
              <a:rPr lang="es-MX" sz="5400" b="1">
                <a:solidFill>
                  <a:srgbClr val="FFFFFF"/>
                </a:solidFill>
                <a:latin typeface="Nunito Sans Black"/>
              </a:rPr>
              <a:t>ANTIOQUIA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E416A-8343-E24C-2E70-B280B73D63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01" y="204621"/>
            <a:ext cx="1326549" cy="8222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B876BD2-C772-D042-FEBE-EA25015882D3}"/>
              </a:ext>
            </a:extLst>
          </p:cNvPr>
          <p:cNvSpPr txBox="1"/>
          <p:nvPr/>
        </p:nvSpPr>
        <p:spPr>
          <a:xfrm>
            <a:off x="5961447" y="3131266"/>
            <a:ext cx="6057217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AR" sz="3600" b="1">
                <a:solidFill>
                  <a:srgbClr val="253546"/>
                </a:solidFill>
                <a:latin typeface="Nunito Sans Black"/>
              </a:rPr>
              <a:t>12. ESTRATEGIAS DE PARTICIPACION SOCIAL</a:t>
            </a:r>
            <a:endParaRPr lang="es-ES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90916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1"/>
          <p:cNvSpPr/>
          <p:nvPr/>
        </p:nvSpPr>
        <p:spPr>
          <a:xfrm>
            <a:off x="0" y="5155158"/>
            <a:ext cx="12192043" cy="27477"/>
          </a:xfrm>
          <a:custGeom>
            <a:avLst/>
            <a:gdLst/>
            <a:ahLst/>
            <a:cxnLst/>
            <a:rect l="l" t="t" r="r" b="b"/>
            <a:pathLst>
              <a:path w="285751" h="644" extrusionOk="0">
                <a:moveTo>
                  <a:pt x="0" y="1"/>
                </a:moveTo>
                <a:lnTo>
                  <a:pt x="0" y="644"/>
                </a:lnTo>
                <a:lnTo>
                  <a:pt x="285750" y="644"/>
                </a:lnTo>
                <a:lnTo>
                  <a:pt x="28575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459" name="Google Shape;459;p21"/>
          <p:cNvGrpSpPr/>
          <p:nvPr/>
        </p:nvGrpSpPr>
        <p:grpSpPr>
          <a:xfrm>
            <a:off x="1499562" y="2043800"/>
            <a:ext cx="1774505" cy="3257197"/>
            <a:chOff x="1124671" y="1532850"/>
            <a:chExt cx="1330879" cy="2442898"/>
          </a:xfrm>
        </p:grpSpPr>
        <p:sp>
          <p:nvSpPr>
            <p:cNvPr id="460" name="Google Shape;460;p21"/>
            <p:cNvSpPr/>
            <p:nvPr/>
          </p:nvSpPr>
          <p:spPr>
            <a:xfrm>
              <a:off x="1125055" y="1791529"/>
              <a:ext cx="1330464" cy="1700416"/>
            </a:xfrm>
            <a:custGeom>
              <a:avLst/>
              <a:gdLst/>
              <a:ahLst/>
              <a:cxnLst/>
              <a:rect l="l" t="t" r="r" b="b"/>
              <a:pathLst>
                <a:path w="41577" h="53138" extrusionOk="0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12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1125055" y="3383281"/>
              <a:ext cx="1330464" cy="108608"/>
            </a:xfrm>
            <a:custGeom>
              <a:avLst/>
              <a:gdLst/>
              <a:ahLst/>
              <a:cxnLst/>
              <a:rect l="l" t="t" r="r" b="b"/>
              <a:pathLst>
                <a:path w="41577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12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12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1125055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0" y="8764"/>
                  </a:cubicBezTo>
                  <a:cubicBezTo>
                    <a:pt x="12930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1124671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56" y="0"/>
                    <a:pt x="381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1" y="14716"/>
                    <a:pt x="12692" y="14633"/>
                  </a:cubicBezTo>
                  <a:cubicBezTo>
                    <a:pt x="12942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121900" tIns="121900" rIns="121900" bIns="304800" anchor="ctr" anchorCtr="0">
              <a:noAutofit/>
            </a:bodyPr>
            <a:lstStyle/>
            <a:p>
              <a:pPr algn="ctr"/>
              <a:r>
                <a:rPr lang="en" sz="2000">
                  <a:solidFill>
                    <a:srgbClr val="FFFFFF"/>
                  </a:solidFill>
                  <a:latin typeface="Montserrat" panose="00000500000000000000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000">
                <a:solidFill>
                  <a:srgbClr val="FFFFFF"/>
                </a:solidFill>
                <a:latin typeface="Montserrat" panose="00000500000000000000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1197821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34" y="2989"/>
                    <a:pt x="2989" y="2989"/>
                  </a:cubicBezTo>
                  <a:lnTo>
                    <a:pt x="34040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00B0F0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1670639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1712142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1678639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00B0F0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68" name="Google Shape;468;p21"/>
            <p:cNvSpPr txBox="1"/>
            <p:nvPr/>
          </p:nvSpPr>
          <p:spPr>
            <a:xfrm>
              <a:off x="11250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700" b="0" i="0" u="none" strike="noStrike" cap="none">
                  <a:solidFill>
                    <a:srgbClr val="00B0F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" b="1">
                  <a:latin typeface="Montserrat" panose="00000500000000000000" pitchFamily="2" charset="0"/>
                  <a:sym typeface="Fira Sans Extra Condensed Medium"/>
                </a:rPr>
                <a:t>FIDU TE ENSEÑA</a:t>
              </a:r>
              <a:endParaRPr b="1">
                <a:latin typeface="Montserrat" panose="00000500000000000000" pitchFamily="2" charset="0"/>
                <a:sym typeface="Fira Sans Extra Condensed Medium"/>
              </a:endParaRPr>
            </a:p>
          </p:txBody>
        </p:sp>
      </p:grpSp>
      <p:grpSp>
        <p:nvGrpSpPr>
          <p:cNvPr id="470" name="Google Shape;470;p21"/>
          <p:cNvGrpSpPr/>
          <p:nvPr/>
        </p:nvGrpSpPr>
        <p:grpSpPr>
          <a:xfrm>
            <a:off x="3459851" y="2043800"/>
            <a:ext cx="1774012" cy="3257197"/>
            <a:chOff x="2594888" y="1532850"/>
            <a:chExt cx="1330509" cy="2442898"/>
          </a:xfrm>
        </p:grpSpPr>
        <p:sp>
          <p:nvSpPr>
            <p:cNvPr id="471" name="Google Shape;471;p21"/>
            <p:cNvSpPr/>
            <p:nvPr/>
          </p:nvSpPr>
          <p:spPr>
            <a:xfrm>
              <a:off x="3140485" y="3736068"/>
              <a:ext cx="239680" cy="239680"/>
            </a:xfrm>
            <a:custGeom>
              <a:avLst/>
              <a:gdLst/>
              <a:ahLst/>
              <a:cxnLst/>
              <a:rect l="l" t="t" r="r" b="b"/>
              <a:pathLst>
                <a:path w="7490" h="7490" extrusionOk="0">
                  <a:moveTo>
                    <a:pt x="3739" y="1"/>
                  </a:moveTo>
                  <a:cubicBezTo>
                    <a:pt x="1679" y="1"/>
                    <a:pt x="0" y="1680"/>
                    <a:pt x="0" y="3751"/>
                  </a:cubicBezTo>
                  <a:cubicBezTo>
                    <a:pt x="0" y="5811"/>
                    <a:pt x="1679" y="7490"/>
                    <a:pt x="3739" y="7490"/>
                  </a:cubicBezTo>
                  <a:cubicBezTo>
                    <a:pt x="5811" y="7490"/>
                    <a:pt x="7489" y="5811"/>
                    <a:pt x="7489" y="3751"/>
                  </a:cubicBezTo>
                  <a:cubicBezTo>
                    <a:pt x="7489" y="1680"/>
                    <a:pt x="5811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3182019" y="3777603"/>
              <a:ext cx="156608" cy="156608"/>
            </a:xfrm>
            <a:custGeom>
              <a:avLst/>
              <a:gdLst/>
              <a:ahLst/>
              <a:cxnLst/>
              <a:rect l="l" t="t" r="r" b="b"/>
              <a:pathLst>
                <a:path w="4894" h="4894" extrusionOk="0">
                  <a:moveTo>
                    <a:pt x="2441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41" y="4894"/>
                  </a:cubicBezTo>
                  <a:cubicBezTo>
                    <a:pt x="3798" y="4894"/>
                    <a:pt x="4894" y="3799"/>
                    <a:pt x="4894" y="2453"/>
                  </a:cubicBezTo>
                  <a:cubicBezTo>
                    <a:pt x="4894" y="1096"/>
                    <a:pt x="3798" y="1"/>
                    <a:pt x="244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2594901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34" y="0"/>
                  </a:moveTo>
                  <a:cubicBezTo>
                    <a:pt x="1048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3" y="50983"/>
                    <a:pt x="24" y="51066"/>
                  </a:cubicBezTo>
                  <a:cubicBezTo>
                    <a:pt x="48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6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2594901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3" y="1239"/>
                    <a:pt x="24" y="1322"/>
                  </a:cubicBezTo>
                  <a:cubicBezTo>
                    <a:pt x="48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6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6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48" y="477"/>
                    <a:pt x="24" y="263"/>
                  </a:cubicBezTo>
                  <a:cubicBezTo>
                    <a:pt x="13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2594901" y="1757610"/>
              <a:ext cx="917856" cy="472864"/>
            </a:xfrm>
            <a:custGeom>
              <a:avLst/>
              <a:gdLst/>
              <a:ahLst/>
              <a:cxnLst/>
              <a:rect l="l" t="t" r="r" b="b"/>
              <a:pathLst>
                <a:path w="28683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3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98" y="9716"/>
                    <a:pt x="9561" y="8835"/>
                    <a:pt x="12681" y="8764"/>
                  </a:cubicBezTo>
                  <a:cubicBezTo>
                    <a:pt x="12935" y="8756"/>
                    <a:pt x="13156" y="8753"/>
                    <a:pt x="13337" y="8753"/>
                  </a:cubicBezTo>
                  <a:cubicBezTo>
                    <a:pt x="13701" y="8753"/>
                    <a:pt x="13907" y="8764"/>
                    <a:pt x="13907" y="8764"/>
                  </a:cubicBezTo>
                  <a:lnTo>
                    <a:pt x="21253" y="8764"/>
                  </a:lnTo>
                  <a:cubicBezTo>
                    <a:pt x="25278" y="8764"/>
                    <a:pt x="28623" y="5311"/>
                    <a:pt x="28671" y="977"/>
                  </a:cubicBezTo>
                  <a:cubicBezTo>
                    <a:pt x="28683" y="846"/>
                    <a:pt x="28683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71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2594901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33" y="0"/>
                  </a:moveTo>
                  <a:cubicBezTo>
                    <a:pt x="3644" y="0"/>
                    <a:pt x="370" y="3060"/>
                    <a:pt x="36" y="6965"/>
                  </a:cubicBezTo>
                  <a:cubicBezTo>
                    <a:pt x="13" y="7179"/>
                    <a:pt x="1" y="7406"/>
                    <a:pt x="1" y="7632"/>
                  </a:cubicBezTo>
                  <a:lnTo>
                    <a:pt x="1" y="20717"/>
                  </a:lnTo>
                  <a:cubicBezTo>
                    <a:pt x="1" y="20800"/>
                    <a:pt x="1" y="20895"/>
                    <a:pt x="1" y="20979"/>
                  </a:cubicBezTo>
                  <a:cubicBezTo>
                    <a:pt x="405" y="15431"/>
                    <a:pt x="9359" y="14716"/>
                    <a:pt x="12681" y="14633"/>
                  </a:cubicBezTo>
                  <a:cubicBezTo>
                    <a:pt x="12935" y="14629"/>
                    <a:pt x="13156" y="14627"/>
                    <a:pt x="13337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06" y="14633"/>
                    <a:pt x="28516" y="11537"/>
                    <a:pt x="28671" y="7608"/>
                  </a:cubicBezTo>
                  <a:lnTo>
                    <a:pt x="28671" y="7596"/>
                  </a:lnTo>
                  <a:cubicBezTo>
                    <a:pt x="28671" y="7537"/>
                    <a:pt x="28671" y="7477"/>
                    <a:pt x="28671" y="7418"/>
                  </a:cubicBezTo>
                  <a:cubicBezTo>
                    <a:pt x="28683" y="7287"/>
                    <a:pt x="28671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121900" tIns="121900" rIns="121900" bIns="3048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n" sz="2000">
                  <a:solidFill>
                    <a:srgbClr val="FFFFFF"/>
                  </a:solidFill>
                  <a:latin typeface="Montserrat" panose="00000500000000000000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000">
                <a:solidFill>
                  <a:srgbClr val="FFFFFF"/>
                </a:solidFill>
                <a:latin typeface="Montserrat" panose="00000500000000000000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2667666" y="3491853"/>
              <a:ext cx="1185344" cy="95680"/>
            </a:xfrm>
            <a:custGeom>
              <a:avLst/>
              <a:gdLst/>
              <a:ahLst/>
              <a:cxnLst/>
              <a:rect l="l" t="t" r="r" b="b"/>
              <a:pathLst>
                <a:path w="37042" h="2990" extrusionOk="0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6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FCBD24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3148484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FCBD24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79" name="Google Shape;479;p21"/>
            <p:cNvSpPr txBox="1"/>
            <p:nvPr/>
          </p:nvSpPr>
          <p:spPr>
            <a:xfrm>
              <a:off x="259488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700" b="0" i="0" u="none" strike="noStrike" cap="none">
                  <a:solidFill>
                    <a:srgbClr val="FFC00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" b="1">
                  <a:latin typeface="Montserrat" panose="00000500000000000000" pitchFamily="2" charset="0"/>
                  <a:sym typeface="Fira Sans Extra Condensed Medium"/>
                </a:rPr>
                <a:t>FIDU TE ESCUCHA</a:t>
              </a:r>
              <a:endParaRPr b="1">
                <a:latin typeface="Montserrat" panose="00000500000000000000" pitchFamily="2" charset="0"/>
                <a:sym typeface="Fira Sans Extra Condensed Medium"/>
              </a:endParaRPr>
            </a:p>
          </p:txBody>
        </p:sp>
        <p:sp>
          <p:nvSpPr>
            <p:cNvPr id="480" name="Google Shape;480;p21"/>
            <p:cNvSpPr txBox="1"/>
            <p:nvPr/>
          </p:nvSpPr>
          <p:spPr>
            <a:xfrm>
              <a:off x="2594888" y="2611145"/>
              <a:ext cx="1330500" cy="361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s-CO" sz="1050">
                  <a:solidFill>
                    <a:srgbClr val="434343"/>
                  </a:solidFill>
                  <a:latin typeface="Montserrat" panose="00000500000000000000" pitchFamily="2" charset="0"/>
                  <a:ea typeface="Roboto"/>
                  <a:cs typeface="Roboto"/>
                  <a:sym typeface="Roboto"/>
                </a:rPr>
                <a:t>Atendemos tus solicitudes en salud de forma directa.</a:t>
              </a:r>
              <a:endParaRPr sz="1050">
                <a:solidFill>
                  <a:srgbClr val="434343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81" name="Google Shape;481;p21"/>
          <p:cNvGrpSpPr/>
          <p:nvPr/>
        </p:nvGrpSpPr>
        <p:grpSpPr>
          <a:xfrm>
            <a:off x="5419661" y="2043800"/>
            <a:ext cx="1774507" cy="3257197"/>
            <a:chOff x="4064746" y="1532850"/>
            <a:chExt cx="1330880" cy="2442898"/>
          </a:xfrm>
        </p:grpSpPr>
        <p:sp>
          <p:nvSpPr>
            <p:cNvPr id="482" name="Google Shape;482;p21"/>
            <p:cNvSpPr/>
            <p:nvPr/>
          </p:nvSpPr>
          <p:spPr>
            <a:xfrm>
              <a:off x="4065130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" y="50983"/>
                    <a:pt x="13" y="51066"/>
                  </a:cubicBezTo>
                  <a:cubicBezTo>
                    <a:pt x="37" y="51280"/>
                    <a:pt x="84" y="51495"/>
                    <a:pt x="168" y="51697"/>
                  </a:cubicBezTo>
                  <a:cubicBezTo>
                    <a:pt x="525" y="52543"/>
                    <a:pt x="1346" y="53138"/>
                    <a:pt x="2323" y="53138"/>
                  </a:cubicBezTo>
                  <a:lnTo>
                    <a:pt x="39244" y="53138"/>
                  </a:lnTo>
                  <a:cubicBezTo>
                    <a:pt x="40530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30" y="0"/>
                    <a:pt x="392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4065130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" y="1239"/>
                    <a:pt x="13" y="1322"/>
                  </a:cubicBezTo>
                  <a:cubicBezTo>
                    <a:pt x="37" y="1536"/>
                    <a:pt x="84" y="1751"/>
                    <a:pt x="168" y="1953"/>
                  </a:cubicBezTo>
                  <a:cubicBezTo>
                    <a:pt x="525" y="2799"/>
                    <a:pt x="1346" y="3394"/>
                    <a:pt x="2323" y="3394"/>
                  </a:cubicBezTo>
                  <a:lnTo>
                    <a:pt x="39244" y="3394"/>
                  </a:lnTo>
                  <a:cubicBezTo>
                    <a:pt x="40530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30" y="2322"/>
                    <a:pt x="39244" y="2322"/>
                  </a:cubicBezTo>
                  <a:lnTo>
                    <a:pt x="2323" y="2322"/>
                  </a:lnTo>
                  <a:cubicBezTo>
                    <a:pt x="1346" y="2322"/>
                    <a:pt x="525" y="1727"/>
                    <a:pt x="168" y="882"/>
                  </a:cubicBezTo>
                  <a:cubicBezTo>
                    <a:pt x="84" y="691"/>
                    <a:pt x="37" y="477"/>
                    <a:pt x="13" y="263"/>
                  </a:cubicBezTo>
                  <a:cubicBezTo>
                    <a:pt x="1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4065130" y="1757610"/>
              <a:ext cx="917504" cy="472864"/>
            </a:xfrm>
            <a:custGeom>
              <a:avLst/>
              <a:gdLst/>
              <a:ahLst/>
              <a:cxnLst/>
              <a:rect l="l" t="t" r="r" b="b"/>
              <a:pathLst>
                <a:path w="28672" h="14777" extrusionOk="0">
                  <a:moveTo>
                    <a:pt x="72" y="1"/>
                  </a:moveTo>
                  <a:cubicBezTo>
                    <a:pt x="60" y="167"/>
                    <a:pt x="37" y="322"/>
                    <a:pt x="25" y="489"/>
                  </a:cubicBezTo>
                  <a:cubicBezTo>
                    <a:pt x="1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87" y="9716"/>
                    <a:pt x="9550" y="8835"/>
                    <a:pt x="12669" y="8764"/>
                  </a:cubicBezTo>
                  <a:cubicBezTo>
                    <a:pt x="12923" y="8756"/>
                    <a:pt x="13144" y="8753"/>
                    <a:pt x="13326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2" y="8764"/>
                  </a:lnTo>
                  <a:cubicBezTo>
                    <a:pt x="25266" y="8764"/>
                    <a:pt x="28612" y="5311"/>
                    <a:pt x="28671" y="977"/>
                  </a:cubicBezTo>
                  <a:cubicBezTo>
                    <a:pt x="28671" y="846"/>
                    <a:pt x="28671" y="715"/>
                    <a:pt x="28659" y="584"/>
                  </a:cubicBezTo>
                  <a:lnTo>
                    <a:pt x="28659" y="572"/>
                  </a:lnTo>
                  <a:cubicBezTo>
                    <a:pt x="28659" y="548"/>
                    <a:pt x="28659" y="513"/>
                    <a:pt x="28659" y="489"/>
                  </a:cubicBezTo>
                  <a:cubicBezTo>
                    <a:pt x="28659" y="394"/>
                    <a:pt x="28647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4064746" y="1532850"/>
              <a:ext cx="917888" cy="671328"/>
            </a:xfrm>
            <a:custGeom>
              <a:avLst/>
              <a:gdLst/>
              <a:ahLst/>
              <a:cxnLst/>
              <a:rect l="l" t="t" r="r" b="b"/>
              <a:pathLst>
                <a:path w="28684" h="20979" extrusionOk="0">
                  <a:moveTo>
                    <a:pt x="7633" y="0"/>
                  </a:moveTo>
                  <a:cubicBezTo>
                    <a:pt x="3644" y="0"/>
                    <a:pt x="370" y="3060"/>
                    <a:pt x="37" y="6965"/>
                  </a:cubicBezTo>
                  <a:cubicBezTo>
                    <a:pt x="13" y="7179"/>
                    <a:pt x="13" y="7406"/>
                    <a:pt x="13" y="7632"/>
                  </a:cubicBezTo>
                  <a:lnTo>
                    <a:pt x="13" y="20717"/>
                  </a:lnTo>
                  <a:cubicBezTo>
                    <a:pt x="13" y="20800"/>
                    <a:pt x="1" y="20895"/>
                    <a:pt x="13" y="20979"/>
                  </a:cubicBezTo>
                  <a:cubicBezTo>
                    <a:pt x="406" y="15431"/>
                    <a:pt x="9371" y="14716"/>
                    <a:pt x="12681" y="14633"/>
                  </a:cubicBezTo>
                  <a:cubicBezTo>
                    <a:pt x="12935" y="14629"/>
                    <a:pt x="13156" y="14627"/>
                    <a:pt x="13338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4" y="14633"/>
                  </a:lnTo>
                  <a:cubicBezTo>
                    <a:pt x="25218" y="14633"/>
                    <a:pt x="28528" y="11537"/>
                    <a:pt x="28671" y="7608"/>
                  </a:cubicBezTo>
                  <a:lnTo>
                    <a:pt x="28671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3" y="3084"/>
                    <a:pt x="25290" y="0"/>
                    <a:pt x="2136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3048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n" sz="2000">
                  <a:solidFill>
                    <a:srgbClr val="FFFFFF"/>
                  </a:solidFill>
                  <a:latin typeface="Montserrat" panose="00000500000000000000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000">
                <a:solidFill>
                  <a:srgbClr val="FFFFFF"/>
                </a:solidFill>
                <a:latin typeface="Montserrat" panose="00000500000000000000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4137544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45" y="2989"/>
                    <a:pt x="3000" y="2989"/>
                  </a:cubicBezTo>
                  <a:lnTo>
                    <a:pt x="34052" y="2989"/>
                  </a:lnTo>
                  <a:cubicBezTo>
                    <a:pt x="35707" y="2989"/>
                    <a:pt x="37040" y="1656"/>
                    <a:pt x="37040" y="1"/>
                  </a:cubicBezTo>
                  <a:close/>
                </a:path>
              </a:pathLst>
            </a:custGeom>
            <a:solidFill>
              <a:srgbClr val="00206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4610330" y="3736068"/>
              <a:ext cx="239680" cy="239680"/>
            </a:xfrm>
            <a:custGeom>
              <a:avLst/>
              <a:gdLst/>
              <a:ahLst/>
              <a:cxnLst/>
              <a:rect l="l" t="t" r="r" b="b"/>
              <a:pathLst>
                <a:path w="7490" h="7490" extrusionOk="0">
                  <a:moveTo>
                    <a:pt x="3751" y="1"/>
                  </a:moveTo>
                  <a:cubicBezTo>
                    <a:pt x="1679" y="1"/>
                    <a:pt x="1" y="1680"/>
                    <a:pt x="1" y="3751"/>
                  </a:cubicBezTo>
                  <a:cubicBezTo>
                    <a:pt x="1" y="5811"/>
                    <a:pt x="1679" y="7490"/>
                    <a:pt x="3751" y="7490"/>
                  </a:cubicBezTo>
                  <a:cubicBezTo>
                    <a:pt x="5811" y="7490"/>
                    <a:pt x="7490" y="5811"/>
                    <a:pt x="7490" y="3751"/>
                  </a:cubicBezTo>
                  <a:cubicBezTo>
                    <a:pt x="7490" y="1680"/>
                    <a:pt x="5811" y="1"/>
                    <a:pt x="37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4651865" y="3777603"/>
              <a:ext cx="156608" cy="156608"/>
            </a:xfrm>
            <a:custGeom>
              <a:avLst/>
              <a:gdLst/>
              <a:ahLst/>
              <a:cxnLst/>
              <a:rect l="l" t="t" r="r" b="b"/>
              <a:pathLst>
                <a:path w="4894" h="4894" extrusionOk="0">
                  <a:moveTo>
                    <a:pt x="2453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53" y="4894"/>
                  </a:cubicBezTo>
                  <a:cubicBezTo>
                    <a:pt x="3799" y="4894"/>
                    <a:pt x="4894" y="3799"/>
                    <a:pt x="4894" y="2453"/>
                  </a:cubicBezTo>
                  <a:cubicBezTo>
                    <a:pt x="4894" y="1096"/>
                    <a:pt x="3799" y="1"/>
                    <a:pt x="2453" y="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4618330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1" y="0"/>
                  </a:moveTo>
                  <a:lnTo>
                    <a:pt x="3501" y="6715"/>
                  </a:lnTo>
                  <a:lnTo>
                    <a:pt x="6990" y="0"/>
                  </a:lnTo>
                  <a:close/>
                </a:path>
              </a:pathLst>
            </a:custGeom>
            <a:solidFill>
              <a:srgbClr val="002060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0" name="Google Shape;490;p21"/>
            <p:cNvSpPr txBox="1"/>
            <p:nvPr/>
          </p:nvSpPr>
          <p:spPr>
            <a:xfrm>
              <a:off x="40647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700" b="0" i="0" u="none" strike="noStrike" cap="none">
                  <a:solidFill>
                    <a:srgbClr val="002060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" b="1">
                  <a:latin typeface="Montserrat" panose="00000500000000000000" pitchFamily="2" charset="0"/>
                  <a:sym typeface="Fira Sans Extra Condensed Medium"/>
                </a:rPr>
                <a:t>FIDU TE ACOMPAÑA</a:t>
              </a:r>
              <a:endParaRPr b="1">
                <a:latin typeface="Montserrat" panose="00000500000000000000" pitchFamily="2" charset="0"/>
                <a:sym typeface="Fira Sans Extra Condensed Medium"/>
              </a:endParaRPr>
            </a:p>
          </p:txBody>
        </p:sp>
        <p:sp>
          <p:nvSpPr>
            <p:cNvPr id="491" name="Google Shape;491;p21"/>
            <p:cNvSpPr txBox="1"/>
            <p:nvPr/>
          </p:nvSpPr>
          <p:spPr>
            <a:xfrm>
              <a:off x="4064750" y="2639309"/>
              <a:ext cx="1330500" cy="388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s-CO" sz="1050">
                  <a:solidFill>
                    <a:srgbClr val="434343"/>
                  </a:solidFill>
                  <a:latin typeface="Montserrat" panose="00000500000000000000" pitchFamily="2" charset="0"/>
                  <a:ea typeface="Roboto"/>
                  <a:cs typeface="Roboto"/>
                  <a:sym typeface="Roboto"/>
                </a:rPr>
                <a:t>Hacemos seguimiento a tus atenciones en salud.</a:t>
              </a:r>
              <a:endParaRPr sz="1050">
                <a:solidFill>
                  <a:srgbClr val="434343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92" name="Google Shape;492;p21"/>
          <p:cNvGrpSpPr/>
          <p:nvPr/>
        </p:nvGrpSpPr>
        <p:grpSpPr>
          <a:xfrm>
            <a:off x="7379470" y="2043800"/>
            <a:ext cx="1774494" cy="3257197"/>
            <a:chOff x="5534601" y="1532850"/>
            <a:chExt cx="1330870" cy="2442898"/>
          </a:xfrm>
        </p:grpSpPr>
        <p:sp>
          <p:nvSpPr>
            <p:cNvPr id="493" name="Google Shape;493;p21"/>
            <p:cNvSpPr/>
            <p:nvPr/>
          </p:nvSpPr>
          <p:spPr>
            <a:xfrm>
              <a:off x="6080559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8" y="1"/>
                    <a:pt x="1" y="1680"/>
                    <a:pt x="1" y="3751"/>
                  </a:cubicBezTo>
                  <a:cubicBezTo>
                    <a:pt x="1" y="5811"/>
                    <a:pt x="1668" y="7490"/>
                    <a:pt x="3739" y="7490"/>
                  </a:cubicBezTo>
                  <a:cubicBezTo>
                    <a:pt x="5799" y="7490"/>
                    <a:pt x="7478" y="5811"/>
                    <a:pt x="7478" y="3751"/>
                  </a:cubicBezTo>
                  <a:cubicBezTo>
                    <a:pt x="7478" y="1680"/>
                    <a:pt x="5799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122094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1" y="1"/>
                  </a:moveTo>
                  <a:cubicBezTo>
                    <a:pt x="1084" y="1"/>
                    <a:pt x="1" y="1096"/>
                    <a:pt x="1" y="2453"/>
                  </a:cubicBezTo>
                  <a:cubicBezTo>
                    <a:pt x="1" y="3799"/>
                    <a:pt x="1084" y="4894"/>
                    <a:pt x="2441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1" y="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5535007" y="1791529"/>
              <a:ext cx="1330464" cy="1700416"/>
            </a:xfrm>
            <a:custGeom>
              <a:avLst/>
              <a:gdLst/>
              <a:ahLst/>
              <a:cxnLst/>
              <a:rect l="l" t="t" r="r" b="b"/>
              <a:pathLst>
                <a:path w="41577" h="53138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5" y="51495"/>
                    <a:pt x="179" y="51697"/>
                  </a:cubicBezTo>
                  <a:cubicBezTo>
                    <a:pt x="524" y="52543"/>
                    <a:pt x="1357" y="53138"/>
                    <a:pt x="2322" y="53138"/>
                  </a:cubicBezTo>
                  <a:lnTo>
                    <a:pt x="39243" y="53138"/>
                  </a:lnTo>
                  <a:cubicBezTo>
                    <a:pt x="40529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29" y="0"/>
                    <a:pt x="39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5535007" y="3383281"/>
              <a:ext cx="1330464" cy="108608"/>
            </a:xfrm>
            <a:custGeom>
              <a:avLst/>
              <a:gdLst/>
              <a:ahLst/>
              <a:cxnLst/>
              <a:rect l="l" t="t" r="r" b="b"/>
              <a:pathLst>
                <a:path w="41577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5" y="1751"/>
                    <a:pt x="179" y="1953"/>
                  </a:cubicBezTo>
                  <a:cubicBezTo>
                    <a:pt x="524" y="2799"/>
                    <a:pt x="1357" y="3394"/>
                    <a:pt x="2322" y="3394"/>
                  </a:cubicBezTo>
                  <a:lnTo>
                    <a:pt x="39243" y="3394"/>
                  </a:lnTo>
                  <a:cubicBezTo>
                    <a:pt x="40529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29" y="2322"/>
                    <a:pt x="39243" y="2322"/>
                  </a:cubicBezTo>
                  <a:lnTo>
                    <a:pt x="2322" y="2322"/>
                  </a:lnTo>
                  <a:cubicBezTo>
                    <a:pt x="1357" y="2322"/>
                    <a:pt x="524" y="1727"/>
                    <a:pt x="179" y="882"/>
                  </a:cubicBezTo>
                  <a:cubicBezTo>
                    <a:pt x="95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5535007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3" y="1"/>
                  </a:moveTo>
                  <a:cubicBezTo>
                    <a:pt x="60" y="167"/>
                    <a:pt x="36" y="322"/>
                    <a:pt x="24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68" y="8764"/>
                  </a:cubicBezTo>
                  <a:cubicBezTo>
                    <a:pt x="12922" y="8756"/>
                    <a:pt x="13143" y="8753"/>
                    <a:pt x="13325" y="8753"/>
                  </a:cubicBezTo>
                  <a:cubicBezTo>
                    <a:pt x="13688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0" y="977"/>
                  </a:cubicBezTo>
                  <a:cubicBezTo>
                    <a:pt x="28670" y="846"/>
                    <a:pt x="28670" y="715"/>
                    <a:pt x="28670" y="584"/>
                  </a:cubicBezTo>
                  <a:lnTo>
                    <a:pt x="28670" y="572"/>
                  </a:lnTo>
                  <a:cubicBezTo>
                    <a:pt x="28670" y="548"/>
                    <a:pt x="28658" y="513"/>
                    <a:pt x="28658" y="489"/>
                  </a:cubicBezTo>
                  <a:cubicBezTo>
                    <a:pt x="28658" y="394"/>
                    <a:pt x="28658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5534623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44" y="0"/>
                    <a:pt x="369" y="3060"/>
                    <a:pt x="36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0" y="14716"/>
                    <a:pt x="12680" y="14633"/>
                  </a:cubicBezTo>
                  <a:cubicBezTo>
                    <a:pt x="12934" y="14629"/>
                    <a:pt x="13155" y="14627"/>
                    <a:pt x="13337" y="14627"/>
                  </a:cubicBezTo>
                  <a:cubicBezTo>
                    <a:pt x="13700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2" y="7608"/>
                  </a:cubicBezTo>
                  <a:lnTo>
                    <a:pt x="28682" y="7596"/>
                  </a:lnTo>
                  <a:cubicBezTo>
                    <a:pt x="28682" y="7537"/>
                    <a:pt x="28682" y="7477"/>
                    <a:pt x="28682" y="7418"/>
                  </a:cubicBezTo>
                  <a:cubicBezTo>
                    <a:pt x="28682" y="7287"/>
                    <a:pt x="28682" y="7156"/>
                    <a:pt x="28682" y="7025"/>
                  </a:cubicBezTo>
                  <a:cubicBezTo>
                    <a:pt x="28682" y="7013"/>
                    <a:pt x="28682" y="6989"/>
                    <a:pt x="28670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3048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n" sz="2000">
                  <a:solidFill>
                    <a:srgbClr val="FFFFFF"/>
                  </a:solidFill>
                  <a:latin typeface="Montserrat" panose="00000500000000000000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000">
                <a:solidFill>
                  <a:srgbClr val="FFFFFF"/>
                </a:solidFill>
                <a:latin typeface="Montserrat" panose="00000500000000000000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5607576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46" y="2989"/>
                    <a:pt x="3001" y="2989"/>
                  </a:cubicBezTo>
                  <a:lnTo>
                    <a:pt x="34052" y="2989"/>
                  </a:lnTo>
                  <a:cubicBezTo>
                    <a:pt x="35707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088207" y="3587497"/>
              <a:ext cx="223648" cy="214912"/>
            </a:xfrm>
            <a:custGeom>
              <a:avLst/>
              <a:gdLst/>
              <a:ahLst/>
              <a:cxnLst/>
              <a:rect l="l" t="t" r="r" b="b"/>
              <a:pathLst>
                <a:path w="6989" h="6716" extrusionOk="0">
                  <a:moveTo>
                    <a:pt x="0" y="0"/>
                  </a:moveTo>
                  <a:lnTo>
                    <a:pt x="3500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1" name="Google Shape;501;p21"/>
            <p:cNvSpPr txBox="1"/>
            <p:nvPr/>
          </p:nvSpPr>
          <p:spPr>
            <a:xfrm>
              <a:off x="5534613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700" b="0" i="0" u="none" strike="noStrike" cap="none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" b="1">
                  <a:latin typeface="Montserrat" panose="00000500000000000000" pitchFamily="2" charset="0"/>
                  <a:sym typeface="Fira Sans Extra Condensed Medium"/>
                </a:rPr>
                <a:t>FIDU VEEDORES</a:t>
              </a:r>
              <a:endParaRPr b="1">
                <a:latin typeface="Montserrat" panose="00000500000000000000" pitchFamily="2" charset="0"/>
                <a:sym typeface="Fira Sans Extra Condensed Medium"/>
              </a:endParaRPr>
            </a:p>
          </p:txBody>
        </p:sp>
        <p:sp>
          <p:nvSpPr>
            <p:cNvPr id="502" name="Google Shape;502;p21"/>
            <p:cNvSpPr txBox="1"/>
            <p:nvPr/>
          </p:nvSpPr>
          <p:spPr>
            <a:xfrm>
              <a:off x="5534601" y="2626249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s-CO" sz="1050">
                  <a:solidFill>
                    <a:srgbClr val="434343"/>
                  </a:solidFill>
                  <a:latin typeface="Montserrat" panose="00000500000000000000" pitchFamily="2" charset="0"/>
                  <a:ea typeface="Roboto"/>
                  <a:cs typeface="Roboto"/>
                  <a:sym typeface="Roboto"/>
                </a:rPr>
                <a:t>Nos acercamos a sus necesidades.</a:t>
              </a:r>
              <a:endParaRPr sz="1050">
                <a:solidFill>
                  <a:srgbClr val="434343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03" name="Google Shape;503;p21"/>
          <p:cNvGrpSpPr/>
          <p:nvPr/>
        </p:nvGrpSpPr>
        <p:grpSpPr>
          <a:xfrm>
            <a:off x="9338820" y="2043800"/>
            <a:ext cx="1774968" cy="3257197"/>
            <a:chOff x="7004121" y="1532850"/>
            <a:chExt cx="1331227" cy="2442898"/>
          </a:xfrm>
        </p:grpSpPr>
        <p:sp>
          <p:nvSpPr>
            <p:cNvPr id="504" name="Google Shape;504;p21"/>
            <p:cNvSpPr/>
            <p:nvPr/>
          </p:nvSpPr>
          <p:spPr>
            <a:xfrm>
              <a:off x="7004852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22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22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7004852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22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22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7004852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1" y="8764"/>
                  </a:cubicBezTo>
                  <a:cubicBezTo>
                    <a:pt x="12931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6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7004468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56" y="0"/>
                    <a:pt x="382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1" y="20895"/>
                    <a:pt x="12" y="20979"/>
                  </a:cubicBezTo>
                  <a:cubicBezTo>
                    <a:pt x="417" y="15431"/>
                    <a:pt x="9371" y="14716"/>
                    <a:pt x="12693" y="14633"/>
                  </a:cubicBezTo>
                  <a:cubicBezTo>
                    <a:pt x="12943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3048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100"/>
              </a:pPr>
              <a:r>
                <a:rPr lang="en" sz="2000">
                  <a:solidFill>
                    <a:srgbClr val="FFFFFF"/>
                  </a:solidFill>
                  <a:latin typeface="Montserrat" panose="00000500000000000000" pitchFamily="2" charset="0"/>
                  <a:ea typeface="Fira Sans Extra Condensed Medium"/>
                  <a:cs typeface="Fira Sans Extra Condensed Medium"/>
                  <a:sym typeface="Fira Sans Extra Condensed Medium"/>
                </a:rPr>
                <a:t>05</a:t>
              </a:r>
              <a:endParaRPr sz="2000">
                <a:solidFill>
                  <a:srgbClr val="FFFFFF"/>
                </a:solidFill>
                <a:latin typeface="Montserrat" panose="00000500000000000000" pitchFamily="2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7077618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7550436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7591939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3" y="3799"/>
                    <a:pt x="4883" y="2453"/>
                  </a:cubicBezTo>
                  <a:cubicBezTo>
                    <a:pt x="4883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7558436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ontserrat" panose="00000500000000000000" pitchFamily="2" charset="0"/>
              </a:endParaRPr>
            </a:p>
          </p:txBody>
        </p:sp>
        <p:sp>
          <p:nvSpPr>
            <p:cNvPr id="512" name="Google Shape;512;p21"/>
            <p:cNvSpPr txBox="1"/>
            <p:nvPr/>
          </p:nvSpPr>
          <p:spPr>
            <a:xfrm>
              <a:off x="700483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700" b="0" i="0" u="none" strike="noStrike" cap="none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Arial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" b="1">
                  <a:latin typeface="Montserrat" panose="00000500000000000000" pitchFamily="2" charset="0"/>
                  <a:sym typeface="Fira Sans Extra Condensed Medium"/>
                </a:rPr>
                <a:t>GRUPO DE WHATSAAP</a:t>
              </a:r>
              <a:endParaRPr b="1">
                <a:latin typeface="Montserrat" panose="00000500000000000000" pitchFamily="2" charset="0"/>
                <a:sym typeface="Fira Sans Extra Condensed Medium"/>
              </a:endParaRPr>
            </a:p>
          </p:txBody>
        </p:sp>
        <p:sp>
          <p:nvSpPr>
            <p:cNvPr id="513" name="Google Shape;513;p21"/>
            <p:cNvSpPr txBox="1"/>
            <p:nvPr/>
          </p:nvSpPr>
          <p:spPr>
            <a:xfrm>
              <a:off x="7004121" y="2680930"/>
              <a:ext cx="1330500" cy="4032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50">
                  <a:solidFill>
                    <a:srgbClr val="434343"/>
                  </a:solidFill>
                  <a:latin typeface="Montserrat" panose="00000500000000000000" pitchFamily="2" charset="0"/>
                  <a:ea typeface="Roboto"/>
                  <a:cs typeface="Roboto"/>
                  <a:sym typeface="Roboto"/>
                </a:rPr>
                <a:t>Te mantenemos informado de las ultimas novedades del FOMAG.</a:t>
              </a:r>
              <a:endParaRPr sz="1050">
                <a:solidFill>
                  <a:srgbClr val="434343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Google Shape;469;p21">
            <a:extLst>
              <a:ext uri="{FF2B5EF4-FFF2-40B4-BE49-F238E27FC236}">
                <a16:creationId xmlns:a16="http://schemas.microsoft.com/office/drawing/2014/main" id="{B28C0EA6-4D4B-C2CD-78D3-5A142DDD4613}"/>
              </a:ext>
            </a:extLst>
          </p:cNvPr>
          <p:cNvSpPr txBox="1"/>
          <p:nvPr/>
        </p:nvSpPr>
        <p:spPr>
          <a:xfrm>
            <a:off x="1496898" y="3643432"/>
            <a:ext cx="1774000" cy="40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050">
                <a:solidFill>
                  <a:srgbClr val="434343"/>
                </a:solidFill>
                <a:latin typeface="Montserrat" panose="00000500000000000000" pitchFamily="2" charset="0"/>
                <a:ea typeface="Roboto"/>
                <a:cs typeface="Roboto"/>
                <a:sym typeface="Roboto"/>
              </a:rPr>
              <a:t>Te ayudamos a entender el modelo y las plataformas disponibles para la atencion en salud.</a:t>
            </a:r>
            <a:endParaRPr sz="1050">
              <a:solidFill>
                <a:srgbClr val="434343"/>
              </a:solidFill>
              <a:latin typeface="Montserrat" panose="00000500000000000000" pitchFamily="2" charset="0"/>
              <a:ea typeface="Roboto"/>
              <a:cs typeface="Roboto"/>
              <a:sym typeface="Roboto"/>
            </a:endParaRPr>
          </a:p>
        </p:txBody>
      </p:sp>
      <p:pic>
        <p:nvPicPr>
          <p:cNvPr id="5" name="Picture 1" descr="Interfaz de usuario gráfica, 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31F2F971-ECD7-39EF-F392-06FCEA15E6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2250" y="161078"/>
            <a:ext cx="1326549" cy="82226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C45256-A02C-FE7E-A019-EF3D97A57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256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293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na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ecció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Interna 1">
  <a:themeElements>
    <a:clrScheme name="FOMAG">
      <a:dk1>
        <a:srgbClr val="3A3A3A"/>
      </a:dk1>
      <a:lt1>
        <a:srgbClr val="1A3E70"/>
      </a:lt1>
      <a:dk2>
        <a:srgbClr val="364B9B"/>
      </a:dk2>
      <a:lt2>
        <a:srgbClr val="50A5D8"/>
      </a:lt2>
      <a:accent1>
        <a:srgbClr val="A2D3F3"/>
      </a:accent1>
      <a:accent2>
        <a:srgbClr val="0BE2FF"/>
      </a:accent2>
      <a:accent3>
        <a:srgbClr val="901D3D"/>
      </a:accent3>
      <a:accent4>
        <a:srgbClr val="BA2F19"/>
      </a:accent4>
      <a:accent5>
        <a:srgbClr val="E25E10"/>
      </a:accent5>
      <a:accent6>
        <a:srgbClr val="F2B936"/>
      </a:accent6>
      <a:hlink>
        <a:srgbClr val="480E1E"/>
      </a:hlink>
      <a:folHlink>
        <a:srgbClr val="702F08"/>
      </a:folHlink>
    </a:clrScheme>
    <a:fontScheme name="Personalizado 7">
      <a:majorFont>
        <a:latin typeface="Nunito Sans Black"/>
        <a:ea typeface=""/>
        <a:cs typeface=""/>
      </a:majorFont>
      <a:minorFont>
        <a:latin typeface="Nunito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4394</Words>
  <Application>Microsoft Office PowerPoint</Application>
  <PresentationFormat>Panorámica</PresentationFormat>
  <Paragraphs>901</Paragraphs>
  <Slides>80</Slides>
  <Notes>21</Notes>
  <HiddenSlides>0</HiddenSlides>
  <MMClips>1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80</vt:i4>
      </vt:variant>
    </vt:vector>
  </HeadingPairs>
  <TitlesOfParts>
    <vt:vector size="102" baseType="lpstr">
      <vt:lpstr>굴림</vt:lpstr>
      <vt:lpstr>Aptos</vt:lpstr>
      <vt:lpstr>Aptos Display</vt:lpstr>
      <vt:lpstr>Aptos Narrow</vt:lpstr>
      <vt:lpstr>Arial</vt:lpstr>
      <vt:lpstr>Arial Black</vt:lpstr>
      <vt:lpstr>Calibri</vt:lpstr>
      <vt:lpstr>Calibri Light</vt:lpstr>
      <vt:lpstr>Gill Sans</vt:lpstr>
      <vt:lpstr>Montserrat</vt:lpstr>
      <vt:lpstr>Myriad Pro</vt:lpstr>
      <vt:lpstr>Nunito Sans</vt:lpstr>
      <vt:lpstr>Nunito Sans Black</vt:lpstr>
      <vt:lpstr>Nunito Sans Light</vt:lpstr>
      <vt:lpstr>Nunito Sans Normal</vt:lpstr>
      <vt:lpstr>Verdana</vt:lpstr>
      <vt:lpstr>Wingdings</vt:lpstr>
      <vt:lpstr>Tema de Office</vt:lpstr>
      <vt:lpstr>Interna 1</vt:lpstr>
      <vt:lpstr>1_Sección</vt:lpstr>
      <vt:lpstr>1_Interna 1</vt:lpstr>
      <vt:lpstr>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GESTIÓN DEL RIESGO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VIATICOS Y REEMBOLSOS (Transporte y/o hospedaje) </vt:lpstr>
      <vt:lpstr>VIATICOS Y REEMBOLSOS (Transporte y/o hospedaje) </vt:lpstr>
      <vt:lpstr>VIATICOS Y REEMBOLSOS (Transporte y/o hospedaje)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AVANCES DEL MODELO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fernando puentes gomez</dc:creator>
  <cp:lastModifiedBy>Sumimedical O365_84</cp:lastModifiedBy>
  <cp:revision>25</cp:revision>
  <dcterms:created xsi:type="dcterms:W3CDTF">2024-04-26T03:03:24Z</dcterms:created>
  <dcterms:modified xsi:type="dcterms:W3CDTF">2025-09-18T15:45:01Z</dcterms:modified>
</cp:coreProperties>
</file>